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</p:sldMasterIdLst>
  <p:notesMasterIdLst>
    <p:notesMasterId r:id="rId21"/>
  </p:notesMasterIdLst>
  <p:sldIdLst>
    <p:sldId id="256" r:id="rId5"/>
    <p:sldId id="257" r:id="rId6"/>
    <p:sldId id="258" r:id="rId7"/>
    <p:sldId id="259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68" r:id="rId18"/>
    <p:sldId id="280" r:id="rId19"/>
    <p:sldId id="276" r:id="rId2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57" autoAdjust="0"/>
    <p:restoredTop sz="94638" autoAdjust="0"/>
  </p:normalViewPr>
  <p:slideViewPr>
    <p:cSldViewPr>
      <p:cViewPr varScale="1">
        <p:scale>
          <a:sx n="110" d="100"/>
          <a:sy n="110" d="100"/>
        </p:scale>
        <p:origin x="-160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0130441-F0AE-48BA-AEA0-59C4673FD2F1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7B74765-0B40-4153-A0FF-B2D636277DD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883196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B74765-0B40-4153-A0FF-B2D636277DD4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4E3AC-BC5E-4480-BA8A-F9B019456F82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8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61101-6207-4A5C-B119-DB7A29B4EB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802DC-A765-44F1-9B08-B59A74D111A9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FCC42-9B5C-45E8-963C-111A9911992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7D1F4-9765-4DA8-9CB9-A3D2647CDF2A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37324-E1A3-44EF-BD25-7B9B657C65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0C788-254B-403D-BF31-096F40DCA075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5AE53B-2C71-4B94-8D41-97D50B6366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2261E-3B70-4714-9C2B-8E250662122A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213D7C-1461-401B-8C0A-89FE5003BB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FF001-9DA3-4B35-8CEA-4480BC58208B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F7653-A17F-440A-B96B-D95A0BEC22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F6BF8-5300-44F6-88B1-0AC17874F8DD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113AF-F5E3-471A-B4D2-0CED0D01CFA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830C1-FAAC-428A-8CCA-6CF49C060D54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EC633-9F1E-44F5-A5C3-E351C5BF059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87F4A-730C-4B1A-8867-7E83E0C5C3EC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B947-9D52-40AB-992D-507680916B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20391-C09F-42C5-9D1B-97B575739FAF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32A01-E43E-4566-AF72-D8508628410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84325-F20B-41BF-8CD4-E05C72A55AB3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5C11B-2185-4CD7-BD2D-CFE2476BE8E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11E24-1734-4E36-88C8-943B2D4FEE19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BE664-EFB0-47B1-B434-CC213919024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54B05-4BD9-439A-BFAF-F1D585B7D2CB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892F4-6EBC-42C0-9238-07FEB1D73E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8D521-9B23-489C-94DE-51ACD1DDC1F0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39DA2-2FCC-43AE-9DEB-6AF198DF19C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B2C56-7B0F-4EFB-B7D0-3EC927AF32FE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E4CC2-40CB-4D98-89C9-061C4D0CA87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7D328-5800-4011-B21E-84A7B8404D33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45788-A62E-492B-A352-988C0034A1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955E2-896D-4BCD-B431-018A10D2F56F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BF4AD-0E7E-442E-BA8F-EA91FE69DC5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4B824-F80D-4B7A-AF52-5EA4CADCD7EF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7A358-7B1E-4DE1-9CE0-C01067158C8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8591C-C4D8-4972-A9B7-67B5E91EE169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53C9F-F651-4A6F-9550-6F01B05E187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FFD1D-728A-4E70-B541-7B4C1E35C197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BF5D0-383F-49CC-94E4-D06837BEF3C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1720C1-1B14-4957-B93A-6EBF9E81CAA2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66D95-8AFC-4156-AB4B-E3D6D38A820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0C0A4-94FD-4C63-BCC3-624884B3474E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1EC18-A7EB-4DD3-BE8C-396186838F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37726-2F45-4948-8403-6EC10E620931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E1B6C-5E99-46F8-9A75-D88FA22C42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EF556-0BC0-4859-ADE1-792B4E588751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47748-F36D-40E6-93F2-A51ECD0E863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CD6DA-531A-4427-8871-449B1E6EFAED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5FC9C-9B35-436B-9C1D-FC55A000BC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DDA51-B11A-4C8D-ACDC-8277554D7728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EE678-A612-40BF-89EE-BB8659D6155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869A5-26B1-4F85-8EFE-BB1C613B1073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6C170-6BAA-4483-86F5-E92DB8FEA4F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AEBC9D6-3FC7-486F-8BE7-E383C2266E4F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CCF3A4C-4278-473C-AA70-13D1CAC156C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C51C5-51EF-48A3-A863-FC7122D90E5B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CEEC6-2F1C-4268-8D75-575F2572E04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Полилиния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759D39E-A638-484F-8426-3308C2B2AB46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2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A554ECB-33CD-401F-9ADA-6A834D157D2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71F00AF-7928-4728-9181-1E1F9C3EB583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871583E-0100-4C22-A50E-EE423ADF7D5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Прямоугольник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7DD69B0-CD9D-4A2F-B75C-59833A8F2974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1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CCF660D-1C43-4EB7-B70D-5D1EECF2FB8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F9BEE-F1FC-4D7C-8FCC-08AA3C990A20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41ABA8-1BC0-4779-9D53-E4C7DD077CB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CB350-E57E-4787-BF97-86F569A9B4A9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3C9A5-095A-472F-AD91-E1726E5469C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B0E07DD-15AE-4DC3-AB3C-B5EC10C03C4F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1DD3A65-1D84-49BD-93FA-0F0F9F9161B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32DC6-B5C3-4B92-92D4-3991D3287699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A941F-18A1-4F33-A97C-EF468EEC183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Прямая соединительная линия 7"/>
            <p:cNvCxnSpPr/>
            <p:nvPr/>
          </p:nvCxnSpPr>
          <p:spPr>
            <a:xfrm rot="16200000">
              <a:off x="6663593" y="1298375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/>
            <p:cNvCxnSpPr/>
            <p:nvPr/>
          </p:nvCxnSpPr>
          <p:spPr>
            <a:xfrm rot="5400000" flipH="1">
              <a:off x="6744513" y="1297400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rot="16200000">
              <a:off x="6663593" y="1298375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rot="5400000" flipH="1">
              <a:off x="6744513" y="1297400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6200000">
              <a:off x="6663592" y="1298373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 flipH="1">
              <a:off x="6744512" y="1297398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94A7B33-C1AE-4281-B151-FE15CAB9A96C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20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953CAA7-3EDD-4CA3-96FE-9DF6EA90579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3523F-F9A0-4D4F-BEA0-31DDE966CE82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88CC4-4A75-4602-BB1C-7B26E9F236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050D7-DA1E-41A0-A8BB-4A5506BB640D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63357-50B3-4634-B8F2-BFDF5E0A4BD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0BE5C-A5B3-4997-ADBF-0EC6F29B1B4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372FA-F41C-4205-AF43-E9138625C658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8F540-E2C8-4E87-8AE9-90096CFF16C6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2DF78-0B14-47F9-8A74-1B861524EBC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D97B2-2AC8-4FAE-AE64-746D1E91DB2E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3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214A7-893B-4358-A864-A221B30C64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AF47C-E38B-4C02-ADEB-D35580CCB168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15A7C-C55C-472E-9629-6906C89C56A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76FC9-F504-4552-AD9F-4343FB115D11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217C6-F9B0-4F59-BCD7-38791091C52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Текст 8"/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C99DFCE-0D38-4F1C-9D67-B2598D15829C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600" baseline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B56FDF-819B-40C7-B2A4-65BBDD29316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44" r:id="rId2"/>
    <p:sldLayoutId id="2147483890" r:id="rId3"/>
    <p:sldLayoutId id="2147483845" r:id="rId4"/>
    <p:sldLayoutId id="2147483891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B37732"/>
        </a:buClr>
        <a:buSzPct val="85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D6903D"/>
        </a:buClr>
        <a:buSzPct val="85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DE9D980-0D5A-46DF-B584-F6F8FB94AF39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6D7684-9F2C-4C94-8ED1-7A2D1ECE011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3077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FF0A9A-986C-47B2-8CDC-AA305A9BDF38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A04500-3C84-4EE3-AC6E-E8172734776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63" r:id="rId4"/>
    <p:sldLayoutId id="2147483895" r:id="rId5"/>
    <p:sldLayoutId id="2147483864" r:id="rId6"/>
    <p:sldLayoutId id="2147483896" r:id="rId7"/>
    <p:sldLayoutId id="2147483897" r:id="rId8"/>
    <p:sldLayoutId id="2147483898" r:id="rId9"/>
    <p:sldLayoutId id="2147483865" r:id="rId10"/>
    <p:sldLayoutId id="214748389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132" name="Текст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BF15C501-B170-4EB4-995C-8D5940E75079}" type="datetimeFigureOut">
              <a:rPr lang="ru-RU"/>
              <a:pPr>
                <a:defRPr/>
              </a:pPr>
              <a:t>23.02.2017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41F9B862-3A61-47DB-8AE1-766A166646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03" r:id="rId1"/>
    <p:sldLayoutId id="2147483874" r:id="rId2"/>
    <p:sldLayoutId id="2147483904" r:id="rId3"/>
    <p:sldLayoutId id="2147483905" r:id="rId4"/>
    <p:sldLayoutId id="2147483906" r:id="rId5"/>
    <p:sldLayoutId id="2147483875" r:id="rId6"/>
    <p:sldLayoutId id="2147483907" r:id="rId7"/>
    <p:sldLayoutId id="2147483876" r:id="rId8"/>
    <p:sldLayoutId id="2147483908" r:id="rId9"/>
    <p:sldLayoutId id="2147483877" r:id="rId10"/>
    <p:sldLayoutId id="214748387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85;&#1072;&#1090;&#1072;&#1083;&#1103;%20&#1076;&#1084;&#1080;&#1090;&#1088;&#1110;&#1074;&#1085;&#1072;\Kozatskiy_-_Boyoviy_marsh_(get-tune.net).mp3" TargetMode="Externa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наталя дмитрівна\derev21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313" y="0"/>
            <a:ext cx="6719887" cy="671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E:\скачка\a52ff5635b0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892975">
            <a:off x="1784350" y="3228975"/>
            <a:ext cx="2773363" cy="278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E:\скачка\a52ff5635b0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4227287">
            <a:off x="4820444" y="1197769"/>
            <a:ext cx="2225675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E:\скачка\a52ff5635b0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4662">
            <a:off x="1963738" y="819150"/>
            <a:ext cx="2357437" cy="23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67744" y="1556792"/>
            <a:ext cx="2143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dirty="0">
                <a:latin typeface="Franklin Gothic Book" pitchFamily="34" charset="0"/>
              </a:rPr>
              <a:t>Минуле</a:t>
            </a:r>
            <a:endParaRPr lang="ru-RU" sz="2800" dirty="0">
              <a:latin typeface="Franklin Gothic Book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932363" y="1916113"/>
            <a:ext cx="22145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>
                <a:latin typeface="Franklin Gothic Book" pitchFamily="34" charset="0"/>
              </a:rPr>
              <a:t>Сучасне</a:t>
            </a:r>
            <a:endParaRPr lang="ru-RU" sz="2800">
              <a:latin typeface="Franklin Gothic Book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339752" y="4149080"/>
            <a:ext cx="24479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dirty="0">
                <a:latin typeface="Franklin Gothic Book" pitchFamily="34" charset="0"/>
              </a:rPr>
              <a:t>Майбутнє</a:t>
            </a:r>
            <a:endParaRPr lang="ru-RU" sz="2800" dirty="0">
              <a:latin typeface="Franklin Gothic Book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E:\скачка\430aec6ef2a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250"/>
            <a:ext cx="5076825" cy="638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Box 1"/>
          <p:cNvSpPr txBox="1">
            <a:spLocks noChangeArrowheads="1"/>
          </p:cNvSpPr>
          <p:nvPr/>
        </p:nvSpPr>
        <p:spPr bwMode="auto">
          <a:xfrm>
            <a:off x="4211638" y="1557338"/>
            <a:ext cx="5143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600" b="1" i="1">
                <a:solidFill>
                  <a:schemeClr val="bg1"/>
                </a:solidFill>
                <a:latin typeface="Constantia" pitchFamily="18" charset="0"/>
              </a:rPr>
              <a:t>Диктант – деталь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3000" y="1357313"/>
            <a:ext cx="3214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uk-UA" sz="2400" b="1" i="1">
                <a:solidFill>
                  <a:schemeClr val="bg1"/>
                </a:solidFill>
                <a:latin typeface="Constantia" pitchFamily="18" charset="0"/>
              </a:rPr>
              <a:t> Спасівка</a:t>
            </a:r>
            <a:endParaRPr lang="ru-RU" sz="2400" b="1" i="1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43000" y="1785938"/>
            <a:ext cx="17859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uk-UA" sz="2400" b="1" i="1">
                <a:solidFill>
                  <a:schemeClr val="bg1"/>
                </a:solidFill>
                <a:latin typeface="Constantia" pitchFamily="18" charset="0"/>
              </a:rPr>
              <a:t> Судаки </a:t>
            </a:r>
            <a:endParaRPr lang="ru-RU" sz="2400" b="1" i="1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143000" y="2286000"/>
            <a:ext cx="32146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uk-UA" sz="2400" b="1" i="1">
                <a:solidFill>
                  <a:schemeClr val="bg1"/>
                </a:solidFill>
                <a:latin typeface="Constantia" pitchFamily="18" charset="0"/>
              </a:rPr>
              <a:t> Церковний дзвін</a:t>
            </a:r>
            <a:endParaRPr lang="ru-RU" sz="2400" b="1" i="1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143000" y="2786063"/>
            <a:ext cx="36433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uk-UA" sz="2400" b="1" i="1">
                <a:solidFill>
                  <a:schemeClr val="bg1"/>
                </a:solidFill>
                <a:latin typeface="Constantia" pitchFamily="18" charset="0"/>
              </a:rPr>
              <a:t> Свиридова могила</a:t>
            </a:r>
            <a:endParaRPr lang="ru-RU" sz="2400" b="1" i="1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143000" y="3286125"/>
            <a:ext cx="2565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uk-UA" sz="2400" b="1" i="1">
                <a:solidFill>
                  <a:schemeClr val="bg1"/>
                </a:solidFill>
                <a:latin typeface="Constantia" pitchFamily="18" charset="0"/>
              </a:rPr>
              <a:t> Непорадний </a:t>
            </a:r>
            <a:endParaRPr lang="ru-RU" sz="2400" b="1" i="1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143000" y="3857625"/>
            <a:ext cx="27146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uk-UA" sz="2400" b="1" i="1">
                <a:solidFill>
                  <a:schemeClr val="bg1"/>
                </a:solidFill>
                <a:latin typeface="Constantia" pitchFamily="18" charset="0"/>
              </a:rPr>
              <a:t> Бублик </a:t>
            </a:r>
            <a:endParaRPr lang="ru-RU" sz="2400" b="1" i="1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143000" y="4324350"/>
            <a:ext cx="2143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uk-UA" sz="2400" b="1" i="1">
                <a:solidFill>
                  <a:schemeClr val="bg1"/>
                </a:solidFill>
                <a:latin typeface="Constantia" pitchFamily="18" charset="0"/>
              </a:rPr>
              <a:t>Битва</a:t>
            </a:r>
            <a:endParaRPr lang="ru-RU" sz="2400" b="1" i="1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41995" name="Picture 2" descr="E:\скачка\b549706db58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263" y="3068638"/>
            <a:ext cx="3355975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E:\скачка\e1076c30d2a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Box 1"/>
          <p:cNvSpPr txBox="1">
            <a:spLocks noChangeArrowheads="1"/>
          </p:cNvSpPr>
          <p:nvPr/>
        </p:nvSpPr>
        <p:spPr bwMode="auto">
          <a:xfrm>
            <a:off x="785813" y="428625"/>
            <a:ext cx="76438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600" b="1" i="1">
                <a:solidFill>
                  <a:schemeClr val="bg1"/>
                </a:solidFill>
                <a:latin typeface="Constantia" pitchFamily="18" charset="0"/>
              </a:rPr>
              <a:t>“ Пастки ” літературного аналізу</a:t>
            </a:r>
            <a:endParaRPr lang="ru-RU" sz="3600" b="1" i="1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85813" y="1500188"/>
            <a:ext cx="77152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uk-UA" sz="2000" b="1" i="1">
                <a:solidFill>
                  <a:schemeClr val="bg1"/>
                </a:solidFill>
                <a:latin typeface="Constantia" pitchFamily="18" charset="0"/>
              </a:rPr>
              <a:t>  Героїко-романтична повість – це епічний твір середнього розміру, в якому діє герой (чи кілька героїв) ідеальний, духовно багатий, він намагається вступити в боротьбу за справедливість, правду, прагне довести це на прикладі конкретних вчинків, справ.</a:t>
            </a:r>
            <a:endParaRPr lang="ru-RU" sz="2000" b="1" i="1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827088" y="3933825"/>
            <a:ext cx="75723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uk-UA" sz="2000" b="1" i="1">
                <a:solidFill>
                  <a:schemeClr val="bg1"/>
                </a:solidFill>
                <a:latin typeface="Constantia" pitchFamily="18" charset="0"/>
              </a:rPr>
              <a:t>  Романтичний герой – людина, яка є частиною всеосяжної природи, вона індивідуально - самоцінна, неповторна: паралельне  зображення природи і людини. Ідеал суспільно активної діяльності людини; риси позитивного героя  - відданість інтересам України, хоробрість, здатність до самопожертви, патріотизм.</a:t>
            </a:r>
            <a:endParaRPr lang="ru-RU" sz="2000" b="1" i="1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E:\скачка\f5cecf40750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795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 descr="E:\скачка\200802070436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1052513"/>
            <a:ext cx="20955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Box 2"/>
          <p:cNvSpPr txBox="1">
            <a:spLocks noChangeArrowheads="1"/>
          </p:cNvSpPr>
          <p:nvPr/>
        </p:nvSpPr>
        <p:spPr bwMode="auto">
          <a:xfrm>
            <a:off x="3995738" y="1773238"/>
            <a:ext cx="446405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600" i="1">
                <a:solidFill>
                  <a:schemeClr val="bg1"/>
                </a:solidFill>
                <a:latin typeface="Constantia" pitchFamily="18" charset="0"/>
              </a:rPr>
              <a:t>Павлусь – </a:t>
            </a:r>
          </a:p>
          <a:p>
            <a:pPr algn="ctr"/>
            <a:r>
              <a:rPr lang="uk-UA" sz="3600" i="1">
                <a:solidFill>
                  <a:schemeClr val="bg1"/>
                </a:solidFill>
                <a:latin typeface="Constantia" pitchFamily="18" charset="0"/>
              </a:rPr>
              <a:t>романтичний герой?</a:t>
            </a:r>
            <a:endParaRPr lang="ru-RU" sz="3600" i="1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наталя дмитрівна\statt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8913"/>
            <a:ext cx="8194675" cy="819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 rot="21013177">
            <a:off x="1629793" y="896846"/>
            <a:ext cx="521290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 smtClean="0">
                <a:solidFill>
                  <a:schemeClr val="bg1"/>
                </a:solidFill>
                <a:latin typeface="+mn-lt"/>
                <a:cs typeface="+mn-cs"/>
              </a:rPr>
              <a:t>Як </a:t>
            </a:r>
            <a:r>
              <a:rPr lang="uk-UA" sz="2800" b="1" i="1" dirty="0">
                <a:solidFill>
                  <a:schemeClr val="bg1"/>
                </a:solidFill>
                <a:latin typeface="+mn-lt"/>
                <a:cs typeface="+mn-cs"/>
              </a:rPr>
              <a:t>складати </a:t>
            </a:r>
            <a:r>
              <a:rPr lang="uk-UA" sz="2800" b="1" i="1" dirty="0" err="1">
                <a:solidFill>
                  <a:schemeClr val="bg1"/>
                </a:solidFill>
                <a:latin typeface="+mn-lt"/>
                <a:cs typeface="+mn-cs"/>
              </a:rPr>
              <a:t>сенкан</a:t>
            </a:r>
            <a:endParaRPr lang="uk-UA" sz="2800" b="1" i="1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2400" b="1" i="1" dirty="0">
              <a:solidFill>
                <a:schemeClr val="bg1"/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sz="2400" b="1" i="1" dirty="0">
                <a:solidFill>
                  <a:schemeClr val="bg1"/>
                </a:solidFill>
                <a:latin typeface="+mn-lt"/>
                <a:cs typeface="+mn-cs"/>
              </a:rPr>
              <a:t> Слово – іменник (тема)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sz="2400" b="1" i="1" dirty="0">
                <a:solidFill>
                  <a:schemeClr val="bg1"/>
                </a:solidFill>
                <a:latin typeface="+mn-lt"/>
                <a:cs typeface="+mn-cs"/>
              </a:rPr>
              <a:t> Два прикметники до теми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sz="2400" b="1" i="1" dirty="0">
                <a:solidFill>
                  <a:schemeClr val="bg1"/>
                </a:solidFill>
                <a:latin typeface="+mn-lt"/>
                <a:cs typeface="+mn-cs"/>
              </a:rPr>
              <a:t> Три дієслова до теми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sz="2400" b="1" i="1" dirty="0">
                <a:solidFill>
                  <a:schemeClr val="bg1"/>
                </a:solidFill>
                <a:latin typeface="+mn-lt"/>
                <a:cs typeface="+mn-cs"/>
              </a:rPr>
              <a:t> Фраза – висновок із чотирьох слів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uk-UA" sz="2400" b="1" i="1" dirty="0">
                <a:solidFill>
                  <a:schemeClr val="bg1"/>
                </a:solidFill>
                <a:latin typeface="+mn-lt"/>
                <a:cs typeface="+mn-cs"/>
              </a:rPr>
              <a:t> Іменник – синонім до теми</a:t>
            </a:r>
            <a:endParaRPr lang="ru-RU" sz="2400" b="1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наталя дмитрівна\1554217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5" y="0"/>
            <a:ext cx="9796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1476375" y="404813"/>
            <a:ext cx="7094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 i="1">
                <a:solidFill>
                  <a:schemeClr val="bg1"/>
                </a:solidFill>
                <a:latin typeface="Constantia" pitchFamily="18" charset="0"/>
              </a:rPr>
              <a:t>А. Монастирський “ У погоні за татарином”</a:t>
            </a:r>
            <a:endParaRPr lang="ru-RU" sz="2400" b="1" i="1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 descr="D:\наталя дмитрівна\1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9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E:\скачка\karanda13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0675" y="0"/>
            <a:ext cx="9464675" cy="707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2" descr="E:\скачка\eb942a44665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116013"/>
            <a:ext cx="3551237" cy="574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TextBox 4"/>
          <p:cNvSpPr txBox="1">
            <a:spLocks noChangeArrowheads="1"/>
          </p:cNvSpPr>
          <p:nvPr/>
        </p:nvSpPr>
        <p:spPr bwMode="auto">
          <a:xfrm rot="-169650">
            <a:off x="3311525" y="1589088"/>
            <a:ext cx="424815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4800" b="1" i="1">
                <a:solidFill>
                  <a:schemeClr val="bg1"/>
                </a:solidFill>
                <a:latin typeface="Corbel" pitchFamily="34" charset="0"/>
              </a:rPr>
              <a:t>Дякую за</a:t>
            </a:r>
          </a:p>
          <a:p>
            <a:pPr algn="ctr"/>
            <a:r>
              <a:rPr lang="uk-UA" sz="4800" b="1" i="1">
                <a:solidFill>
                  <a:schemeClr val="bg1"/>
                </a:solidFill>
                <a:latin typeface="Corbel" pitchFamily="34" charset="0"/>
              </a:rPr>
              <a:t> співпрацю</a:t>
            </a:r>
            <a:endParaRPr lang="ru-RU" sz="4800" b="1" i="1">
              <a:solidFill>
                <a:schemeClr val="bg1"/>
              </a:solidFill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D:\наталя дмитрівна\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66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3"/>
          <p:cNvSpPr txBox="1">
            <a:spLocks noChangeArrowheads="1"/>
          </p:cNvSpPr>
          <p:nvPr/>
        </p:nvSpPr>
        <p:spPr bwMode="auto">
          <a:xfrm>
            <a:off x="3635375" y="285750"/>
            <a:ext cx="5151438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i="1">
                <a:solidFill>
                  <a:srgbClr val="002060"/>
                </a:solidFill>
                <a:latin typeface="Constantia" pitchFamily="18" charset="0"/>
              </a:rPr>
              <a:t>“ Так  ось вона Січ! Ось гніздо,</a:t>
            </a:r>
            <a:r>
              <a:rPr lang="uk-UA" sz="2800" i="1">
                <a:solidFill>
                  <a:srgbClr val="002060"/>
                </a:solidFill>
              </a:rPr>
              <a:t> </a:t>
            </a:r>
            <a:r>
              <a:rPr lang="uk-UA" sz="2800" i="1">
                <a:solidFill>
                  <a:srgbClr val="002060"/>
                </a:solidFill>
                <a:latin typeface="Constantia" pitchFamily="18" charset="0"/>
              </a:rPr>
              <a:t>звідки вилітають усі горді й дужі, як леви! Ось звідки розливається воля й козацтво на всю Україну! </a:t>
            </a:r>
          </a:p>
          <a:p>
            <a:pPr algn="ctr"/>
            <a:r>
              <a:rPr lang="uk-UA" sz="2800" i="1">
                <a:solidFill>
                  <a:srgbClr val="002060"/>
                </a:solidFill>
                <a:latin typeface="Constantia" pitchFamily="18" charset="0"/>
              </a:rPr>
              <a:t>   М.Гоголь</a:t>
            </a:r>
            <a:endParaRPr lang="ru-RU" sz="2800" i="1">
              <a:solidFill>
                <a:srgbClr val="00206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D:\наталя дмитрівна\777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ozatskiy_-_Boyoviy_marsh_(get-tune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913" y="61658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наталя дмитрівна\150px-Kamerlingh_portr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350" y="1341438"/>
            <a:ext cx="3213100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364163" y="1557338"/>
            <a:ext cx="3529012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400" i="1">
                <a:solidFill>
                  <a:schemeClr val="bg1"/>
                </a:solidFill>
                <a:latin typeface="Constantia" pitchFamily="18" charset="0"/>
              </a:rPr>
              <a:t>“ Був талант гідний свого часу, такий, що відповідав усім його вимогам і запитам, талант суто національний  ”</a:t>
            </a:r>
          </a:p>
          <a:p>
            <a:pPr algn="r"/>
            <a:endParaRPr lang="uk-UA" sz="2400" i="1">
              <a:solidFill>
                <a:schemeClr val="bg1"/>
              </a:solidFill>
              <a:latin typeface="Constantia" pitchFamily="18" charset="0"/>
            </a:endParaRPr>
          </a:p>
          <a:p>
            <a:pPr algn="r"/>
            <a:r>
              <a:rPr lang="uk-UA" sz="2400" i="1">
                <a:solidFill>
                  <a:schemeClr val="bg1"/>
                </a:solidFill>
                <a:latin typeface="Constantia" pitchFamily="18" charset="0"/>
              </a:rPr>
              <a:t>Василь Лукич</a:t>
            </a:r>
            <a:endParaRPr lang="ru-RU" sz="2400" i="1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2050" name="Picture 2" descr="E:\скачка\37a701311f5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76250"/>
            <a:ext cx="4895850" cy="602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E:\скачка\ramk13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12888" y="-892175"/>
            <a:ext cx="11053763" cy="856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1"/>
          <p:cNvSpPr txBox="1">
            <a:spLocks noChangeArrowheads="1"/>
          </p:cNvSpPr>
          <p:nvPr/>
        </p:nvSpPr>
        <p:spPr bwMode="auto">
          <a:xfrm rot="398082">
            <a:off x="1116013" y="1412875"/>
            <a:ext cx="6951662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200" b="1" i="1">
                <a:latin typeface="Constantia" pitchFamily="18" charset="0"/>
              </a:rPr>
              <a:t>Як  працювати в малих групах:</a:t>
            </a:r>
          </a:p>
          <a:p>
            <a:pPr algn="just"/>
            <a:endParaRPr lang="uk-UA" sz="2200" b="1" i="1">
              <a:latin typeface="Constantia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uk-UA" sz="2200" i="1">
                <a:latin typeface="Constantia" pitchFamily="18" charset="0"/>
              </a:rPr>
              <a:t> Слухати інших, говорити для інших, працювати з іншими.</a:t>
            </a:r>
          </a:p>
          <a:p>
            <a:pPr algn="just">
              <a:buFont typeface="Wingdings" pitchFamily="2" charset="2"/>
              <a:buChar char="ü"/>
            </a:pPr>
            <a:r>
              <a:rPr lang="uk-UA" sz="2200" i="1">
                <a:latin typeface="Constantia" pitchFamily="18" charset="0"/>
              </a:rPr>
              <a:t> Не боятися помилитись: не помиляється той, хто не вчиться.</a:t>
            </a:r>
          </a:p>
          <a:p>
            <a:pPr algn="just">
              <a:buFont typeface="Wingdings" pitchFamily="2" charset="2"/>
              <a:buChar char="ü"/>
            </a:pPr>
            <a:r>
              <a:rPr lang="uk-UA" sz="2200" i="1">
                <a:latin typeface="Constantia" pitchFamily="18" charset="0"/>
              </a:rPr>
              <a:t> Ділитися думками, міркуваннями.</a:t>
            </a:r>
          </a:p>
          <a:p>
            <a:pPr algn="just">
              <a:buFont typeface="Wingdings" pitchFamily="2" charset="2"/>
              <a:buChar char="ü"/>
            </a:pPr>
            <a:r>
              <a:rPr lang="uk-UA" sz="2200" i="1">
                <a:latin typeface="Constantia" pitchFamily="18" charset="0"/>
              </a:rPr>
              <a:t> Не сміятися з не правильної відповіді.</a:t>
            </a:r>
          </a:p>
          <a:p>
            <a:pPr algn="just">
              <a:buFont typeface="Wingdings" pitchFamily="2" charset="2"/>
              <a:buChar char="ü"/>
            </a:pPr>
            <a:r>
              <a:rPr lang="uk-UA" sz="2200" i="1">
                <a:latin typeface="Constantia" pitchFamily="18" charset="0"/>
              </a:rPr>
              <a:t> Цінувати кожну думку.</a:t>
            </a:r>
          </a:p>
          <a:p>
            <a:pPr algn="just">
              <a:buFont typeface="Wingdings" pitchFamily="2" charset="2"/>
              <a:buChar char="ü"/>
            </a:pPr>
            <a:r>
              <a:rPr lang="uk-UA" sz="2200" i="1">
                <a:latin typeface="Constantia" pitchFamily="18" charset="0"/>
              </a:rPr>
              <a:t> Виконувати завдання як найкраще.</a:t>
            </a:r>
          </a:p>
          <a:p>
            <a:pPr algn="just">
              <a:buFont typeface="Wingdings" pitchFamily="2" charset="2"/>
              <a:buChar char="ü"/>
            </a:pPr>
            <a:r>
              <a:rPr lang="uk-UA" sz="2200" i="1">
                <a:latin typeface="Constantia" pitchFamily="18" charset="0"/>
              </a:rPr>
              <a:t>Не ставити запитання вчителю, не порадившись з членами групи</a:t>
            </a:r>
            <a:r>
              <a:rPr lang="uk-UA" sz="2000" i="1">
                <a:latin typeface="Constantia" pitchFamily="18" charset="0"/>
              </a:rPr>
              <a:t>.</a:t>
            </a:r>
          </a:p>
          <a:p>
            <a:pPr algn="just">
              <a:buFont typeface="Wingdings" pitchFamily="2" charset="2"/>
              <a:buChar char="ü"/>
            </a:pPr>
            <a:endParaRPr lang="uk-UA" sz="2000" i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E:\скачка\4e07ba9eee9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44250" y="-8924925"/>
            <a:ext cx="31432500" cy="2470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5" descr="E:\скачка\4e07ba9eee9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44250" y="-8812360"/>
            <a:ext cx="31432500" cy="2470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D:\наталя дмитрівна\150px-Kamerlingh_portr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38" y="1571625"/>
            <a:ext cx="2732087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E:\скачка\489987f759c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1412875"/>
            <a:ext cx="3060700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2" descr="E:\скачка\ramk3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975" y="-144463"/>
            <a:ext cx="9505950" cy="7102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284663" y="2276475"/>
            <a:ext cx="371475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b="1" i="1">
                <a:solidFill>
                  <a:schemeClr val="bg1"/>
                </a:solidFill>
                <a:latin typeface="Constantia" pitchFamily="18" charset="0"/>
              </a:rPr>
              <a:t>“ …  Хочу вирвати з рук публіки чужу книжку, а дати свою, що повіла б про рідне та дороге… ”</a:t>
            </a:r>
            <a:endParaRPr lang="ru-RU" sz="2800" b="1" i="1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E:\скачка\e9a3082a2c3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0"/>
            <a:ext cx="860425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Box 1"/>
          <p:cNvSpPr txBox="1">
            <a:spLocks noChangeArrowheads="1"/>
          </p:cNvSpPr>
          <p:nvPr/>
        </p:nvSpPr>
        <p:spPr bwMode="auto">
          <a:xfrm>
            <a:off x="1476375" y="836613"/>
            <a:ext cx="6354763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3600" b="1" i="1">
                <a:solidFill>
                  <a:schemeClr val="bg1"/>
                </a:solidFill>
                <a:latin typeface="Constantia" pitchFamily="18" charset="0"/>
              </a:rPr>
              <a:t>“ Не закінчене речення ” </a:t>
            </a:r>
          </a:p>
          <a:p>
            <a:r>
              <a:rPr lang="uk-UA" sz="3200" b="1" i="1">
                <a:solidFill>
                  <a:schemeClr val="bg1"/>
                </a:solidFill>
                <a:latin typeface="Constantia" pitchFamily="18" charset="0"/>
              </a:rPr>
              <a:t>    Читаючи твір,  я …</a:t>
            </a:r>
          </a:p>
          <a:p>
            <a:pPr>
              <a:buFontTx/>
              <a:buChar char="-"/>
            </a:pPr>
            <a:r>
              <a:rPr lang="uk-UA" sz="3200" b="1" i="1">
                <a:solidFill>
                  <a:schemeClr val="bg1"/>
                </a:solidFill>
                <a:latin typeface="Constantia" pitchFamily="18" charset="0"/>
              </a:rPr>
              <a:t>захоплювався</a:t>
            </a:r>
          </a:p>
          <a:p>
            <a:pPr>
              <a:buFontTx/>
              <a:buChar char="-"/>
            </a:pPr>
            <a:r>
              <a:rPr lang="uk-UA" sz="3200" b="1" i="1">
                <a:solidFill>
                  <a:schemeClr val="bg1"/>
                </a:solidFill>
                <a:latin typeface="Constantia" pitchFamily="18" charset="0"/>
              </a:rPr>
              <a:t> був вражений</a:t>
            </a:r>
          </a:p>
          <a:p>
            <a:pPr>
              <a:buFontTx/>
              <a:buChar char="-"/>
            </a:pPr>
            <a:r>
              <a:rPr lang="uk-UA" sz="3200" b="1" i="1">
                <a:solidFill>
                  <a:schemeClr val="bg1"/>
                </a:solidFill>
                <a:latin typeface="Constantia" pitchFamily="18" charset="0"/>
              </a:rPr>
              <a:t> дуже засмутився </a:t>
            </a:r>
          </a:p>
          <a:p>
            <a:pPr>
              <a:buFontTx/>
              <a:buChar char="-"/>
            </a:pPr>
            <a:r>
              <a:rPr lang="uk-UA" sz="3200" b="1" i="1">
                <a:solidFill>
                  <a:schemeClr val="bg1"/>
                </a:solidFill>
                <a:latin typeface="Constantia" pitchFamily="18" charset="0"/>
              </a:rPr>
              <a:t> хвилювався</a:t>
            </a:r>
          </a:p>
          <a:p>
            <a:pPr>
              <a:buFontTx/>
              <a:buChar char="-"/>
            </a:pPr>
            <a:r>
              <a:rPr lang="uk-UA" sz="3200" b="1" i="1">
                <a:solidFill>
                  <a:schemeClr val="bg1"/>
                </a:solidFill>
                <a:latin typeface="Constantia" pitchFamily="18" charset="0"/>
              </a:rPr>
              <a:t> сумував </a:t>
            </a:r>
          </a:p>
          <a:p>
            <a:pPr>
              <a:buFontTx/>
              <a:buChar char="-"/>
            </a:pPr>
            <a:r>
              <a:rPr lang="uk-UA" sz="3200" b="1" i="1">
                <a:solidFill>
                  <a:schemeClr val="bg1"/>
                </a:solidFill>
                <a:latin typeface="Constantia" pitchFamily="18" charset="0"/>
              </a:rPr>
              <a:t> співпереживав </a:t>
            </a:r>
          </a:p>
          <a:p>
            <a:pPr>
              <a:buFontTx/>
              <a:buChar char="-"/>
            </a:pPr>
            <a:r>
              <a:rPr lang="uk-UA" sz="3200" b="1" i="1">
                <a:solidFill>
                  <a:schemeClr val="bg1"/>
                </a:solidFill>
                <a:latin typeface="Constantia" pitchFamily="18" charset="0"/>
              </a:rPr>
              <a:t> не міг стримати сліз</a:t>
            </a:r>
            <a:endParaRPr lang="ru-RU" sz="3200" b="1" i="1">
              <a:solidFill>
                <a:schemeClr val="bg1"/>
              </a:solidFill>
              <a:latin typeface="Constantia" pitchFamily="18" charset="0"/>
            </a:endParaRPr>
          </a:p>
          <a:p>
            <a:endParaRPr lang="ru-RU" sz="3200" b="1" i="1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E:\скачка\kniga10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462"/>
            <a:ext cx="9144000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1"/>
          <p:cNvSpPr txBox="1">
            <a:spLocks noChangeArrowheads="1"/>
          </p:cNvSpPr>
          <p:nvPr/>
        </p:nvSpPr>
        <p:spPr bwMode="auto">
          <a:xfrm>
            <a:off x="1116013" y="1557338"/>
            <a:ext cx="38623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uk-UA" sz="2000" b="1" i="1">
                <a:solidFill>
                  <a:schemeClr val="bg1"/>
                </a:solidFill>
                <a:latin typeface="Constantia" pitchFamily="18" charset="0"/>
              </a:rPr>
              <a:t> </a:t>
            </a:r>
            <a:r>
              <a:rPr lang="uk-UA" sz="2400" b="1" i="1">
                <a:solidFill>
                  <a:schemeClr val="bg1"/>
                </a:solidFill>
                <a:latin typeface="Constantia" pitchFamily="18" charset="0"/>
              </a:rPr>
              <a:t>Потурнак – людина,</a:t>
            </a:r>
          </a:p>
          <a:p>
            <a:r>
              <a:rPr lang="uk-UA" sz="2400" b="1" i="1">
                <a:solidFill>
                  <a:schemeClr val="bg1"/>
                </a:solidFill>
                <a:latin typeface="Constantia" pitchFamily="18" charset="0"/>
              </a:rPr>
              <a:t> що прийняла  інше віросповідання.</a:t>
            </a:r>
          </a:p>
        </p:txBody>
      </p:sp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1835150" y="333375"/>
            <a:ext cx="64452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4400" b="1" i="1">
                <a:solidFill>
                  <a:schemeClr val="bg1"/>
                </a:solidFill>
                <a:latin typeface="Constantia" pitchFamily="18" charset="0"/>
              </a:rPr>
              <a:t>Словникова робота</a:t>
            </a:r>
            <a:endParaRPr lang="ru-RU" sz="4400" b="1" i="1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39941" name="TextBox 5"/>
          <p:cNvSpPr txBox="1">
            <a:spLocks noChangeArrowheads="1"/>
          </p:cNvSpPr>
          <p:nvPr/>
        </p:nvSpPr>
        <p:spPr bwMode="auto">
          <a:xfrm>
            <a:off x="1116013" y="2924175"/>
            <a:ext cx="410368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uk-UA" sz="2400" b="1" i="1">
                <a:solidFill>
                  <a:schemeClr val="bg1"/>
                </a:solidFill>
                <a:latin typeface="Constantia" pitchFamily="18" charset="0"/>
              </a:rPr>
              <a:t> Харциз – розбійник</a:t>
            </a:r>
            <a:r>
              <a:rPr lang="uk-UA" sz="3200" b="1" i="1">
                <a:solidFill>
                  <a:schemeClr val="bg1"/>
                </a:solidFill>
                <a:latin typeface="Constantia" pitchFamily="18" charset="0"/>
              </a:rPr>
              <a:t>, </a:t>
            </a:r>
          </a:p>
          <a:p>
            <a:r>
              <a:rPr lang="uk-UA" sz="3200" b="1" i="1">
                <a:solidFill>
                  <a:schemeClr val="bg1"/>
                </a:solidFill>
                <a:latin typeface="Constantia" pitchFamily="18" charset="0"/>
              </a:rPr>
              <a:t>г</a:t>
            </a:r>
            <a:r>
              <a:rPr lang="uk-UA" sz="2400" b="1" i="1">
                <a:solidFill>
                  <a:schemeClr val="bg1"/>
                </a:solidFill>
                <a:latin typeface="Constantia" pitchFamily="18" charset="0"/>
              </a:rPr>
              <a:t>рабіжник.</a:t>
            </a:r>
          </a:p>
        </p:txBody>
      </p:sp>
      <p:sp>
        <p:nvSpPr>
          <p:cNvPr id="39943" name="TextBox 7"/>
          <p:cNvSpPr txBox="1">
            <a:spLocks noChangeArrowheads="1"/>
          </p:cNvSpPr>
          <p:nvPr/>
        </p:nvSpPr>
        <p:spPr bwMode="auto">
          <a:xfrm>
            <a:off x="4787900" y="1628775"/>
            <a:ext cx="41052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uk-UA" sz="2400" b="1" i="1">
                <a:solidFill>
                  <a:schemeClr val="bg1"/>
                </a:solidFill>
                <a:latin typeface="Constantia" pitchFamily="18" charset="0"/>
              </a:rPr>
              <a:t>Падишах – турецький </a:t>
            </a:r>
          </a:p>
          <a:p>
            <a:r>
              <a:rPr lang="uk-UA" sz="2400" b="1" i="1">
                <a:solidFill>
                  <a:schemeClr val="bg1"/>
                </a:solidFill>
                <a:latin typeface="Constantia" pitchFamily="18" charset="0"/>
              </a:rPr>
              <a:t>цар.</a:t>
            </a:r>
          </a:p>
        </p:txBody>
      </p:sp>
      <p:sp>
        <p:nvSpPr>
          <p:cNvPr id="39944" name="TextBox 8"/>
          <p:cNvSpPr txBox="1">
            <a:spLocks noChangeArrowheads="1"/>
          </p:cNvSpPr>
          <p:nvPr/>
        </p:nvSpPr>
        <p:spPr bwMode="auto">
          <a:xfrm>
            <a:off x="4787900" y="2781300"/>
            <a:ext cx="417671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uk-UA" sz="2400" b="1" i="1">
                <a:solidFill>
                  <a:schemeClr val="bg1"/>
                </a:solidFill>
                <a:latin typeface="Constantia" pitchFamily="18" charset="0"/>
              </a:rPr>
              <a:t>Улус – татарське поселення</a:t>
            </a:r>
            <a:r>
              <a:rPr lang="uk-UA" b="1" i="1">
                <a:solidFill>
                  <a:schemeClr val="bg1"/>
                </a:solidFill>
                <a:latin typeface="Constantia" pitchFamily="18" charset="0"/>
              </a:rPr>
              <a:t>.</a:t>
            </a:r>
          </a:p>
          <a:p>
            <a:endParaRPr lang="ru-RU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:\наталя дмитрівна\9879782XF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ppt/theme/themeOverride2.xml><?xml version="1.0" encoding="utf-8"?>
<a:themeOverride xmlns:a="http://schemas.openxmlformats.org/drawingml/2006/main">
  <a:clrScheme name="Солнцестояние">
    <a:dk1>
      <a:sysClr val="windowText" lastClr="000000"/>
    </a:dk1>
    <a:lt1>
      <a:sysClr val="window" lastClr="FFFFFF"/>
    </a:lt1>
    <a:dk2>
      <a:srgbClr val="4F271C"/>
    </a:dk2>
    <a:lt2>
      <a:srgbClr val="E7DEC9"/>
    </a:lt2>
    <a:accent1>
      <a:srgbClr val="3891A7"/>
    </a:accent1>
    <a:accent2>
      <a:srgbClr val="FEB80A"/>
    </a:accent2>
    <a:accent3>
      <a:srgbClr val="C32D2E"/>
    </a:accent3>
    <a:accent4>
      <a:srgbClr val="84AA33"/>
    </a:accent4>
    <a:accent5>
      <a:srgbClr val="964305"/>
    </a:accent5>
    <a:accent6>
      <a:srgbClr val="475A8D"/>
    </a:accent6>
    <a:hlink>
      <a:srgbClr val="8DC765"/>
    </a:hlink>
    <a:folHlink>
      <a:srgbClr val="AA8A1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593</TotalTime>
  <Words>372</Words>
  <Application>Microsoft Office PowerPoint</Application>
  <PresentationFormat>Экран (4:3)</PresentationFormat>
  <Paragraphs>59</Paragraphs>
  <Slides>16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Бумажная</vt:lpstr>
      <vt:lpstr>Тема Office</vt:lpstr>
      <vt:lpstr>Трек</vt:lpstr>
      <vt:lpstr>Метро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ПК</cp:lastModifiedBy>
  <cp:revision>65</cp:revision>
  <dcterms:created xsi:type="dcterms:W3CDTF">2012-11-01T09:11:31Z</dcterms:created>
  <dcterms:modified xsi:type="dcterms:W3CDTF">2017-02-23T08:21:32Z</dcterms:modified>
</cp:coreProperties>
</file>