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94" r:id="rId4"/>
    <p:sldId id="289" r:id="rId5"/>
    <p:sldId id="257" r:id="rId6"/>
    <p:sldId id="300" r:id="rId7"/>
    <p:sldId id="270" r:id="rId8"/>
    <p:sldId id="258" r:id="rId9"/>
    <p:sldId id="259" r:id="rId10"/>
    <p:sldId id="269" r:id="rId11"/>
    <p:sldId id="260" r:id="rId12"/>
    <p:sldId id="261" r:id="rId13"/>
    <p:sldId id="262" r:id="rId14"/>
    <p:sldId id="271" r:id="rId15"/>
    <p:sldId id="280" r:id="rId16"/>
    <p:sldId id="264" r:id="rId17"/>
    <p:sldId id="266" r:id="rId18"/>
    <p:sldId id="267" r:id="rId19"/>
    <p:sldId id="268" r:id="rId20"/>
    <p:sldId id="274" r:id="rId21"/>
    <p:sldId id="276" r:id="rId22"/>
    <p:sldId id="272" r:id="rId23"/>
    <p:sldId id="275" r:id="rId24"/>
    <p:sldId id="301" r:id="rId25"/>
    <p:sldId id="295" r:id="rId26"/>
    <p:sldId id="273" r:id="rId27"/>
    <p:sldId id="277" r:id="rId28"/>
    <p:sldId id="285" r:id="rId29"/>
    <p:sldId id="297" r:id="rId30"/>
    <p:sldId id="298" r:id="rId31"/>
    <p:sldId id="296" r:id="rId32"/>
    <p:sldId id="299" r:id="rId33"/>
    <p:sldId id="293" r:id="rId34"/>
    <p:sldId id="303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1" autoAdjust="0"/>
    <p:restoredTop sz="94640" autoAdjust="0"/>
  </p:normalViewPr>
  <p:slideViewPr>
    <p:cSldViewPr>
      <p:cViewPr>
        <p:scale>
          <a:sx n="66" d="100"/>
          <a:sy n="66" d="100"/>
        </p:scale>
        <p:origin x="-75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2AFB-4885-44F5-8E98-8B792830D18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3DA-54B4-4705-A412-237F3B822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85;&#1072;&#1089;&#1080;&#1083;&#1083;&#1103;\&#1053;&#1072;&#1089;&#1080;&#1083;&#1083;&#1103;%20&#1074;%20&#1096;&#1082;&#1086;&#1083;&#1110;,%20&#1084;&#1110;&#1092;%20&#1095;&#1080;%20&#1088;&#1077;&#1072;&#1083;&#1100;&#1085;&#1110;&#1089;&#1090;&#1100;&#1090;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85;&#1072;&#1089;&#1080;&#1083;&#1083;&#1103;\&#1052;&#1080;%20&#1097;&#1072;&#1089;&#1083;&#1080;&#1074;&#1110;%20&#1076;&#1110;&#1090;&#1080;.%20%20%20We%20are%20happy%20children..mp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cs624631.vk.me/v624631196/3e87f/MGYh2ijuo0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858016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642942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28575"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Щасливі діти – майбутнє України!</a:t>
            </a:r>
            <a:endParaRPr lang="ru-RU" sz="6600" b="1" dirty="0">
              <a:ln w="28575"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k.znaimo.com.ua/pars_docs/refs/10/9041/img4.jpg"/>
          <p:cNvPicPr>
            <a:picLocks noChangeAspect="1" noChangeArrowheads="1"/>
          </p:cNvPicPr>
          <p:nvPr/>
        </p:nvPicPr>
        <p:blipFill>
          <a:blip r:embed="rId2"/>
          <a:srcRect l="10743" t="1547" r="811" b="3245"/>
          <a:stretch>
            <a:fillRect/>
          </a:stretch>
        </p:blipFill>
        <p:spPr bwMode="auto">
          <a:xfrm>
            <a:off x="785786" y="214290"/>
            <a:ext cx="787522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Сексуальне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насильство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чи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розбещення</a:t>
            </a:r>
            <a:r>
              <a:rPr lang="ru-RU" sz="3200" b="1" dirty="0">
                <a:solidFill>
                  <a:srgbClr val="002060"/>
                </a:solidFill>
              </a:rPr>
              <a:t> – </a:t>
            </a:r>
            <a:r>
              <a:rPr lang="ru-RU" sz="3200" b="1" dirty="0" err="1">
                <a:solidFill>
                  <a:srgbClr val="002060"/>
                </a:solidFill>
              </a:rPr>
              <a:t>це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використання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дитини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дорослою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людиною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чи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іншою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дитиною</a:t>
            </a:r>
            <a:r>
              <a:rPr lang="ru-RU" sz="3200" b="1" dirty="0">
                <a:solidFill>
                  <a:srgbClr val="002060"/>
                </a:solidFill>
              </a:rPr>
              <a:t> для </a:t>
            </a:r>
            <a:r>
              <a:rPr lang="ru-RU" sz="3200" b="1" dirty="0" err="1">
                <a:solidFill>
                  <a:srgbClr val="002060"/>
                </a:solidFill>
              </a:rPr>
              <a:t>задоволення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своїх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сексуальних</a:t>
            </a:r>
            <a:r>
              <a:rPr lang="ru-RU" sz="3200" b="1" dirty="0">
                <a:solidFill>
                  <a:srgbClr val="002060"/>
                </a:solidFill>
              </a:rPr>
              <a:t> потреб </a:t>
            </a:r>
            <a:r>
              <a:rPr lang="ru-RU" sz="3200" b="1" dirty="0" err="1">
                <a:solidFill>
                  <a:srgbClr val="002060"/>
                </a:solidFill>
              </a:rPr>
              <a:t>чи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отримання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вигоди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         До сексуального </a:t>
            </a:r>
            <a:r>
              <a:rPr lang="ru-RU" sz="3200" b="1" dirty="0" err="1">
                <a:solidFill>
                  <a:srgbClr val="002060"/>
                </a:solidFill>
              </a:rPr>
              <a:t>розбещення</a:t>
            </a:r>
            <a:r>
              <a:rPr lang="ru-RU" sz="3200" b="1" dirty="0">
                <a:solidFill>
                  <a:srgbClr val="002060"/>
                </a:solidFill>
              </a:rPr>
              <a:t> належать </a:t>
            </a:r>
            <a:r>
              <a:rPr lang="ru-RU" sz="3200" b="1" dirty="0" err="1">
                <a:solidFill>
                  <a:srgbClr val="002060"/>
                </a:solidFill>
              </a:rPr>
              <a:t>також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залучення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дитини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проституції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порнобізнесу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оголення</a:t>
            </a:r>
            <a:r>
              <a:rPr lang="ru-RU" sz="3200" b="1" dirty="0">
                <a:solidFill>
                  <a:srgbClr val="002060"/>
                </a:solidFill>
              </a:rPr>
              <a:t> перед </a:t>
            </a:r>
            <a:r>
              <a:rPr lang="ru-RU" sz="3200" b="1" dirty="0" err="1">
                <a:solidFill>
                  <a:srgbClr val="002060"/>
                </a:solidFill>
              </a:rPr>
              <a:t>дитиною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       </a:t>
            </a:r>
          </a:p>
        </p:txBody>
      </p:sp>
      <p:pic>
        <p:nvPicPr>
          <p:cNvPr id="18438" name="Picture 6" descr="http://wcu-network.org.ua/public/upload/images/mid/2233_1348896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357562"/>
            <a:ext cx="4464841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29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Психічне</a:t>
            </a:r>
            <a:r>
              <a:rPr lang="ru-RU" sz="3200" b="1" dirty="0" smtClean="0">
                <a:solidFill>
                  <a:srgbClr val="FF0000"/>
                </a:solidFill>
              </a:rPr>
              <a:t> (</a:t>
            </a:r>
            <a:r>
              <a:rPr lang="ru-RU" sz="3200" b="1" dirty="0" err="1" smtClean="0">
                <a:solidFill>
                  <a:srgbClr val="FF0000"/>
                </a:solidFill>
              </a:rPr>
              <a:t>емоційне</a:t>
            </a:r>
            <a:r>
              <a:rPr lang="ru-RU" sz="3200" b="1" dirty="0" smtClean="0">
                <a:solidFill>
                  <a:srgbClr val="FF0000"/>
                </a:solidFill>
              </a:rPr>
              <a:t>) </a:t>
            </a:r>
            <a:r>
              <a:rPr lang="ru-RU" sz="3200" b="1" dirty="0" err="1" smtClean="0">
                <a:solidFill>
                  <a:srgbClr val="FF0000"/>
                </a:solidFill>
              </a:rPr>
              <a:t>насильство</a:t>
            </a:r>
            <a:r>
              <a:rPr lang="ru-RU" sz="3200" b="1" dirty="0" smtClean="0">
                <a:solidFill>
                  <a:srgbClr val="002060"/>
                </a:solidFill>
              </a:rPr>
              <a:t> – 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постійні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або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періодичні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словесні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образи</a:t>
            </a:r>
            <a:r>
              <a:rPr lang="ru-RU" sz="3200" b="1" dirty="0" smtClean="0">
                <a:solidFill>
                  <a:srgbClr val="002060"/>
                </a:solidFill>
              </a:rPr>
              <a:t>, погрози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батьків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опікунів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учителів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вихователів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приниження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людської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гідності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звинувачення</a:t>
            </a:r>
            <a:r>
              <a:rPr lang="ru-RU" sz="3200" b="1" dirty="0" smtClean="0">
                <a:solidFill>
                  <a:srgbClr val="002060"/>
                </a:solidFill>
              </a:rPr>
              <a:t> у тому, в </a:t>
            </a:r>
            <a:r>
              <a:rPr lang="ru-RU" sz="3200" b="1" dirty="0" err="1" smtClean="0">
                <a:solidFill>
                  <a:srgbClr val="002060"/>
                </a:solidFill>
              </a:rPr>
              <a:t>чому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дитина</a:t>
            </a:r>
            <a:r>
              <a:rPr lang="ru-RU" sz="3200" b="1" dirty="0" smtClean="0">
                <a:solidFill>
                  <a:srgbClr val="002060"/>
                </a:solidFill>
              </a:rPr>
              <a:t> невинна, </a:t>
            </a:r>
            <a:r>
              <a:rPr lang="ru-RU" sz="3200" b="1" dirty="0" err="1" smtClean="0">
                <a:solidFill>
                  <a:srgbClr val="002060"/>
                </a:solidFill>
              </a:rPr>
              <a:t>демонстрація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нелюбові,ворожості</a:t>
            </a:r>
            <a:r>
              <a:rPr lang="ru-RU" sz="3200" b="1" dirty="0" smtClean="0">
                <a:solidFill>
                  <a:srgbClr val="002060"/>
                </a:solidFill>
              </a:rPr>
              <a:t>. До </a:t>
            </a:r>
            <a:r>
              <a:rPr lang="ru-RU" sz="3200" b="1" dirty="0" err="1" smtClean="0">
                <a:solidFill>
                  <a:srgbClr val="002060"/>
                </a:solidFill>
              </a:rPr>
              <a:t>цього</a:t>
            </a:r>
            <a:r>
              <a:rPr lang="ru-RU" sz="3200" b="1" dirty="0" smtClean="0">
                <a:solidFill>
                  <a:srgbClr val="002060"/>
                </a:solidFill>
              </a:rPr>
              <a:t> виду </a:t>
            </a:r>
            <a:r>
              <a:rPr lang="ru-RU" sz="3200" b="1" dirty="0" err="1" smtClean="0">
                <a:solidFill>
                  <a:srgbClr val="002060"/>
                </a:solidFill>
              </a:rPr>
              <a:t>насильства</a:t>
            </a:r>
            <a:r>
              <a:rPr lang="ru-RU" sz="3200" b="1" dirty="0" smtClean="0">
                <a:solidFill>
                  <a:srgbClr val="002060"/>
                </a:solidFill>
              </a:rPr>
              <a:t> належать </a:t>
            </a:r>
            <a:r>
              <a:rPr lang="ru-RU" sz="32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постійна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брехня</a:t>
            </a:r>
            <a:r>
              <a:rPr lang="ru-RU" sz="3200" b="1" dirty="0" smtClean="0">
                <a:solidFill>
                  <a:srgbClr val="002060"/>
                </a:solidFill>
              </a:rPr>
              <a:t>, обман </a:t>
            </a:r>
            <a:r>
              <a:rPr lang="ru-RU" sz="3200" b="1" dirty="0" err="1" smtClean="0">
                <a:solidFill>
                  <a:srgbClr val="002060"/>
                </a:solidFill>
              </a:rPr>
              <a:t>дитини</a:t>
            </a:r>
            <a:r>
              <a:rPr lang="ru-RU" sz="3200" b="1" dirty="0" smtClean="0">
                <a:solidFill>
                  <a:srgbClr val="002060"/>
                </a:solidFill>
              </a:rPr>
              <a:t> (</a:t>
            </a:r>
            <a:r>
              <a:rPr lang="ru-RU" sz="3200" b="1" dirty="0" err="1" smtClean="0">
                <a:solidFill>
                  <a:srgbClr val="002060"/>
                </a:solidFill>
              </a:rPr>
              <a:t>внаслідок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чого</a:t>
            </a:r>
            <a:r>
              <a:rPr lang="ru-RU" sz="3200" b="1" dirty="0" smtClean="0">
                <a:solidFill>
                  <a:srgbClr val="002060"/>
                </a:solidFill>
              </a:rPr>
              <a:t> вона </a:t>
            </a:r>
            <a:r>
              <a:rPr lang="ru-RU" sz="3200" b="1" dirty="0" err="1" smtClean="0">
                <a:solidFill>
                  <a:srgbClr val="002060"/>
                </a:solidFill>
              </a:rPr>
              <a:t>втрачає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довіру</a:t>
            </a:r>
            <a:r>
              <a:rPr lang="ru-RU" sz="3200" b="1" dirty="0" smtClean="0">
                <a:solidFill>
                  <a:srgbClr val="002060"/>
                </a:solidFill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</a:rPr>
              <a:t>дорослого</a:t>
            </a:r>
            <a:r>
              <a:rPr lang="ru-RU" sz="3200" b="1" dirty="0" smtClean="0">
                <a:solidFill>
                  <a:srgbClr val="002060"/>
                </a:solidFill>
              </a:rPr>
              <a:t>), а </a:t>
            </a:r>
            <a:r>
              <a:rPr lang="ru-RU" sz="32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ситуації</a:t>
            </a:r>
            <a:r>
              <a:rPr lang="ru-RU" sz="3200" b="1" dirty="0" smtClean="0">
                <a:solidFill>
                  <a:srgbClr val="002060"/>
                </a:solidFill>
              </a:rPr>
              <a:t>, коли </a:t>
            </a:r>
            <a:r>
              <a:rPr lang="ru-RU" sz="3200" b="1" dirty="0" err="1" smtClean="0">
                <a:solidFill>
                  <a:srgbClr val="002060"/>
                </a:solidFill>
              </a:rPr>
              <a:t>вимоги</a:t>
            </a:r>
            <a:r>
              <a:rPr lang="ru-RU" sz="3200" b="1" dirty="0" smtClean="0">
                <a:solidFill>
                  <a:srgbClr val="002060"/>
                </a:solidFill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</a:rPr>
              <a:t>дитини</a:t>
            </a:r>
            <a:r>
              <a:rPr lang="ru-RU" sz="3200" b="1" dirty="0" smtClean="0">
                <a:solidFill>
                  <a:srgbClr val="002060"/>
                </a:solidFill>
              </a:rPr>
              <a:t> не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відповідають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її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віковим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можливостям</a:t>
            </a:r>
            <a:r>
              <a:rPr lang="ru-RU" sz="3200" b="1" dirty="0" smtClean="0">
                <a:solidFill>
                  <a:srgbClr val="002060"/>
                </a:solidFill>
              </a:rPr>
              <a:t>. На жаль, у </a:t>
            </a:r>
            <a:r>
              <a:rPr lang="ru-RU" sz="3200" b="1" dirty="0" err="1" smtClean="0">
                <a:solidFill>
                  <a:srgbClr val="002060"/>
                </a:solidFill>
              </a:rPr>
              <a:t>нашій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культурі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постійна</a:t>
            </a:r>
            <a:r>
              <a:rPr lang="ru-RU" sz="3200" b="1" dirty="0" smtClean="0">
                <a:solidFill>
                  <a:srgbClr val="002060"/>
                </a:solidFill>
              </a:rPr>
              <a:t> критика та </a:t>
            </a:r>
            <a:r>
              <a:rPr lang="ru-RU" sz="3200" b="1" dirty="0" err="1" smtClean="0">
                <a:solidFill>
                  <a:srgbClr val="002060"/>
                </a:solidFill>
              </a:rPr>
              <a:t>ігнорування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дитини</a:t>
            </a:r>
            <a:r>
              <a:rPr lang="ru-RU" sz="3200" b="1" dirty="0" smtClean="0">
                <a:solidFill>
                  <a:srgbClr val="002060"/>
                </a:solidFill>
              </a:rPr>
              <a:t> не </a:t>
            </a:r>
            <a:r>
              <a:rPr lang="ru-RU" sz="3200" b="1" dirty="0" err="1" smtClean="0">
                <a:solidFill>
                  <a:srgbClr val="002060"/>
                </a:solidFill>
              </a:rPr>
              <a:t>вважаються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насильством</a:t>
            </a:r>
            <a:r>
              <a:rPr lang="ru-RU" sz="3200" b="1" dirty="0" smtClean="0">
                <a:solidFill>
                  <a:srgbClr val="002060"/>
                </a:solidFill>
              </a:rPr>
              <a:t>. Але </a:t>
            </a:r>
            <a:r>
              <a:rPr lang="ru-RU" sz="3200" b="1" dirty="0" err="1" smtClean="0">
                <a:solidFill>
                  <a:srgbClr val="002060"/>
                </a:solidFill>
              </a:rPr>
              <a:t>психічне</a:t>
            </a:r>
            <a:r>
              <a:rPr lang="ru-RU" sz="3200" b="1" dirty="0" smtClean="0">
                <a:solidFill>
                  <a:srgbClr val="002060"/>
                </a:solidFill>
              </a:rPr>
              <a:t> (</a:t>
            </a:r>
            <a:r>
              <a:rPr lang="ru-RU" sz="3200" b="1" dirty="0" err="1" smtClean="0">
                <a:solidFill>
                  <a:srgbClr val="002060"/>
                </a:solidFill>
              </a:rPr>
              <a:t>емоційне</a:t>
            </a:r>
            <a:r>
              <a:rPr lang="ru-RU" sz="3200" b="1" dirty="0" smtClean="0">
                <a:solidFill>
                  <a:srgbClr val="002060"/>
                </a:solidFill>
              </a:rPr>
              <a:t>) </a:t>
            </a:r>
            <a:r>
              <a:rPr lang="ru-RU" sz="3200" b="1" dirty="0" err="1" smtClean="0">
                <a:solidFill>
                  <a:srgbClr val="002060"/>
                </a:solidFill>
              </a:rPr>
              <a:t>насильство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найпоширеніше</a:t>
            </a:r>
            <a:r>
              <a:rPr lang="ru-RU" sz="3200" b="1" dirty="0" smtClean="0">
                <a:solidFill>
                  <a:srgbClr val="002060"/>
                </a:solidFill>
              </a:rPr>
              <a:t>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Нехтування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інтересами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</a:t>
            </a:r>
            <a:r>
              <a:rPr lang="ru-RU" sz="3200" b="1" dirty="0">
                <a:solidFill>
                  <a:srgbClr val="FF0000"/>
                </a:solidFill>
              </a:rPr>
              <a:t> потребами </a:t>
            </a:r>
            <a:r>
              <a:rPr lang="ru-RU" sz="3200" b="1" dirty="0" err="1">
                <a:solidFill>
                  <a:srgbClr val="FF0000"/>
                </a:solidFill>
              </a:rPr>
              <a:t>дитини</a:t>
            </a:r>
            <a:r>
              <a:rPr lang="ru-RU" sz="3200" b="1" dirty="0">
                <a:solidFill>
                  <a:srgbClr val="FF0000"/>
                </a:solidFill>
              </a:rPr>
              <a:t> (</a:t>
            </a:r>
            <a:r>
              <a:rPr lang="ru-RU" sz="3200" b="1" dirty="0" err="1">
                <a:solidFill>
                  <a:srgbClr val="FF0000"/>
                </a:solidFill>
              </a:rPr>
              <a:t>депривація</a:t>
            </a:r>
            <a:r>
              <a:rPr lang="ru-RU" sz="3200" b="1" dirty="0">
                <a:solidFill>
                  <a:srgbClr val="FF0000"/>
                </a:solidFill>
              </a:rPr>
              <a:t>) </a:t>
            </a:r>
            <a:r>
              <a:rPr lang="ru-RU" sz="3200" b="1" dirty="0">
                <a:solidFill>
                  <a:srgbClr val="002060"/>
                </a:solidFill>
              </a:rPr>
              <a:t>– </a:t>
            </a:r>
            <a:r>
              <a:rPr lang="ru-RU" sz="3200" b="1" dirty="0" err="1">
                <a:solidFill>
                  <a:srgbClr val="002060"/>
                </a:solidFill>
              </a:rPr>
              <a:t>відсутність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належного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основних</a:t>
            </a:r>
            <a:r>
              <a:rPr lang="ru-RU" sz="3200" b="1" dirty="0">
                <a:solidFill>
                  <a:srgbClr val="002060"/>
                </a:solidFill>
              </a:rPr>
              <a:t> потреб </a:t>
            </a:r>
            <a:r>
              <a:rPr lang="ru-RU" sz="3200" b="1" dirty="0" err="1">
                <a:solidFill>
                  <a:srgbClr val="002060"/>
                </a:solidFill>
              </a:rPr>
              <a:t>дитини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їжі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житлі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вихованні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медичній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допомозі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об’єктивних</a:t>
            </a:r>
            <a:r>
              <a:rPr lang="ru-RU" sz="3200" b="1" dirty="0">
                <a:solidFill>
                  <a:srgbClr val="002060"/>
                </a:solidFill>
              </a:rPr>
              <a:t> причин (</a:t>
            </a:r>
            <a:r>
              <a:rPr lang="ru-RU" sz="3200" b="1" dirty="0" err="1">
                <a:solidFill>
                  <a:srgbClr val="002060"/>
                </a:solidFill>
              </a:rPr>
              <a:t>бідність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психічні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хвороби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недосвідченість</a:t>
            </a:r>
            <a:r>
              <a:rPr lang="ru-RU" sz="3200" b="1" dirty="0">
                <a:solidFill>
                  <a:srgbClr val="002060"/>
                </a:solidFill>
              </a:rPr>
              <a:t>)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без них. </a:t>
            </a:r>
            <a:r>
              <a:rPr lang="ru-RU" sz="3200" b="1" dirty="0" err="1">
                <a:solidFill>
                  <a:srgbClr val="002060"/>
                </a:solidFill>
              </a:rPr>
              <a:t>Типовим</a:t>
            </a:r>
            <a:r>
              <a:rPr lang="ru-RU" sz="3200" b="1" dirty="0">
                <a:solidFill>
                  <a:srgbClr val="002060"/>
                </a:solidFill>
              </a:rPr>
              <a:t> прикладом </a:t>
            </a:r>
            <a:r>
              <a:rPr lang="ru-RU" sz="3200" b="1" dirty="0" err="1">
                <a:solidFill>
                  <a:srgbClr val="002060"/>
                </a:solidFill>
              </a:rPr>
              <a:t>зневажливого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ставлення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дітей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залишення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їх</a:t>
            </a:r>
            <a:r>
              <a:rPr lang="ru-RU" sz="3200" b="1" dirty="0">
                <a:solidFill>
                  <a:srgbClr val="002060"/>
                </a:solidFill>
              </a:rPr>
              <a:t> без догляду, </a:t>
            </a:r>
            <a:r>
              <a:rPr lang="ru-RU" sz="3200" b="1" dirty="0" err="1">
                <a:solidFill>
                  <a:srgbClr val="002060"/>
                </a:solidFill>
              </a:rPr>
              <a:t>що</a:t>
            </a:r>
            <a:r>
              <a:rPr lang="ru-RU" sz="3200" b="1" dirty="0">
                <a:solidFill>
                  <a:srgbClr val="002060"/>
                </a:solidFill>
              </a:rPr>
              <a:t> часто </a:t>
            </a:r>
            <a:r>
              <a:rPr lang="ru-RU" sz="3200" b="1" dirty="0" err="1">
                <a:solidFill>
                  <a:srgbClr val="002060"/>
                </a:solidFill>
              </a:rPr>
              <a:t>призводить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нещасних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випадків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отруєнь</a:t>
            </a:r>
            <a:r>
              <a:rPr lang="ru-RU" sz="3200" b="1" dirty="0">
                <a:solidFill>
                  <a:srgbClr val="002060"/>
                </a:solidFill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</a:rPr>
              <a:t>інших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небезпечних</a:t>
            </a:r>
            <a:r>
              <a:rPr lang="ru-RU" sz="3200" b="1" dirty="0">
                <a:solidFill>
                  <a:srgbClr val="002060"/>
                </a:solidFill>
              </a:rPr>
              <a:t> для </a:t>
            </a:r>
            <a:r>
              <a:rPr lang="ru-RU" sz="3200" b="1" dirty="0" err="1">
                <a:solidFill>
                  <a:srgbClr val="002060"/>
                </a:solidFill>
              </a:rPr>
              <a:t>життя</a:t>
            </a:r>
            <a:r>
              <a:rPr lang="ru-RU" sz="3200" b="1" dirty="0">
                <a:solidFill>
                  <a:srgbClr val="002060"/>
                </a:solidFill>
              </a:rPr>
              <a:t>  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здоров’я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ситуацій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ok.znaimo.com.ua/pars_docs/refs/10/9041/img6.jpg"/>
          <p:cNvPicPr>
            <a:picLocks noChangeAspect="1" noChangeArrowheads="1"/>
          </p:cNvPicPr>
          <p:nvPr/>
        </p:nvPicPr>
        <p:blipFill>
          <a:blip r:embed="rId2"/>
          <a:srcRect l="11250" t="-1250"/>
          <a:stretch>
            <a:fillRect/>
          </a:stretch>
        </p:blipFill>
        <p:spPr bwMode="auto">
          <a:xfrm>
            <a:off x="1000100" y="1"/>
            <a:ext cx="7859034" cy="672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Закон «Про попередженнянасильства в сім’ї»      11 листопада 2001 р. Верховна РадаУкраїни прийняла Закон №2789-III «Пропоп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err="1">
                <a:solidFill>
                  <a:srgbClr val="002060"/>
                </a:solidFill>
              </a:rPr>
              <a:t>Жорстоке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поводження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дітьми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школі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може</a:t>
            </a:r>
            <a:r>
              <a:rPr lang="ru-RU" sz="3200" b="1" dirty="0">
                <a:solidFill>
                  <a:srgbClr val="002060"/>
                </a:solidFill>
              </a:rPr>
              <a:t> стати причиною </a:t>
            </a:r>
            <a:r>
              <a:rPr lang="ru-RU" sz="3200" b="1" dirty="0" err="1">
                <a:solidFill>
                  <a:srgbClr val="002060"/>
                </a:solidFill>
              </a:rPr>
              <a:t>суїциду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pPr algn="ctr" fontAlgn="base"/>
            <a:r>
              <a:rPr lang="ru-RU" sz="3200" b="1" dirty="0" err="1">
                <a:solidFill>
                  <a:srgbClr val="002060"/>
                </a:solidFill>
              </a:rPr>
              <a:t>Згідно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дослідженням</a:t>
            </a:r>
            <a:r>
              <a:rPr lang="ru-RU" sz="3200" b="1" dirty="0">
                <a:solidFill>
                  <a:srgbClr val="002060"/>
                </a:solidFill>
              </a:rPr>
              <a:t> ВООЗ,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усіх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європейських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країн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найбільшу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кількість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злочинів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скоєних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молоддю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реєструється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Росії</a:t>
            </a:r>
            <a:r>
              <a:rPr lang="ru-RU" sz="3200" b="1" dirty="0">
                <a:solidFill>
                  <a:srgbClr val="002060"/>
                </a:solidFill>
              </a:rPr>
              <a:t>: на </a:t>
            </a:r>
            <a:r>
              <a:rPr lang="ru-RU" sz="3200" b="1" dirty="0" err="1">
                <a:solidFill>
                  <a:srgbClr val="002060"/>
                </a:solidFill>
              </a:rPr>
              <a:t>кожні</a:t>
            </a:r>
            <a:r>
              <a:rPr lang="ru-RU" sz="3200" b="1" dirty="0">
                <a:solidFill>
                  <a:srgbClr val="002060"/>
                </a:solidFill>
              </a:rPr>
              <a:t> 100 тис. смертей </a:t>
            </a:r>
            <a:r>
              <a:rPr lang="ru-RU" sz="3200" b="1" dirty="0" err="1">
                <a:solidFill>
                  <a:srgbClr val="002060"/>
                </a:solidFill>
              </a:rPr>
              <a:t>молодих</a:t>
            </a:r>
            <a:r>
              <a:rPr lang="ru-RU" sz="3200" b="1" dirty="0">
                <a:solidFill>
                  <a:srgbClr val="002060"/>
                </a:solidFill>
              </a:rPr>
              <a:t> людей доводиться 16 </a:t>
            </a:r>
            <a:r>
              <a:rPr lang="ru-RU" sz="3200" b="1" dirty="0" err="1">
                <a:solidFill>
                  <a:srgbClr val="002060"/>
                </a:solidFill>
              </a:rPr>
              <a:t>випадків</a:t>
            </a:r>
            <a:r>
              <a:rPr lang="ru-RU" sz="3200" b="1" dirty="0">
                <a:solidFill>
                  <a:srgbClr val="002060"/>
                </a:solidFill>
              </a:rPr>
              <a:t>, коли </a:t>
            </a:r>
            <a:r>
              <a:rPr lang="ru-RU" sz="3200" b="1" dirty="0" err="1">
                <a:solidFill>
                  <a:srgbClr val="002060"/>
                </a:solidFill>
              </a:rPr>
              <a:t>діти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вбивають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дітей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4578" name="Picture 2" descr="http://ditu.com.ua/uploads/posts/2015-03/nasilstvo-v-shkol_6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3286124" cy="3286124"/>
          </a:xfrm>
          <a:prstGeom prst="rect">
            <a:avLst/>
          </a:prstGeom>
          <a:noFill/>
        </p:spPr>
      </p:pic>
      <p:pic>
        <p:nvPicPr>
          <p:cNvPr id="24580" name="Picture 4" descr="http://poradumo.com.ua/wp-content/uploads/2015/12/3b261fba38b09f1261c6ef5b98b521d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2453" y="3571876"/>
            <a:ext cx="5371547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u="sng" dirty="0">
                <a:solidFill>
                  <a:srgbClr val="FF0000"/>
                </a:solidFill>
              </a:rPr>
              <a:t>– На </a:t>
            </a:r>
            <a:r>
              <a:rPr lang="ru-RU" sz="2800" b="1" u="sng" dirty="0" err="1">
                <a:solidFill>
                  <a:srgbClr val="FF0000"/>
                </a:solidFill>
              </a:rPr>
              <a:t>що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найчастіше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скаржаться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діти</a:t>
            </a:r>
            <a:r>
              <a:rPr lang="ru-RU" sz="2800" b="1" u="sng" dirty="0">
                <a:solidFill>
                  <a:srgbClr val="FF0000"/>
                </a:solidFill>
              </a:rPr>
              <a:t>?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</a:rPr>
              <a:t>–Часто </a:t>
            </a:r>
            <a:r>
              <a:rPr lang="ru-RU" sz="2800" b="1" dirty="0">
                <a:solidFill>
                  <a:srgbClr val="002060"/>
                </a:solidFill>
              </a:rPr>
              <a:t>доводиться </a:t>
            </a:r>
            <a:r>
              <a:rPr lang="ru-RU" sz="2800" b="1" dirty="0" err="1">
                <a:solidFill>
                  <a:srgbClr val="002060"/>
                </a:solidFill>
              </a:rPr>
              <a:t>чути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дітей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наступне</a:t>
            </a:r>
            <a:r>
              <a:rPr lang="ru-RU" sz="2800" b="1" dirty="0">
                <a:solidFill>
                  <a:srgbClr val="002060"/>
                </a:solidFill>
              </a:rPr>
              <a:t>: «</a:t>
            </a:r>
            <a:r>
              <a:rPr lang="ru-RU" sz="2800" b="1" dirty="0" err="1">
                <a:solidFill>
                  <a:srgbClr val="002060"/>
                </a:solidFill>
              </a:rPr>
              <a:t>Однокласник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змушує</a:t>
            </a:r>
            <a:r>
              <a:rPr lang="ru-RU" sz="2800" b="1" dirty="0">
                <a:solidFill>
                  <a:srgbClr val="002060"/>
                </a:solidFill>
              </a:rPr>
              <a:t> мене </a:t>
            </a:r>
            <a:r>
              <a:rPr lang="ru-RU" sz="2800" b="1" dirty="0" err="1">
                <a:solidFill>
                  <a:srgbClr val="002060"/>
                </a:solidFill>
              </a:rPr>
              <a:t>робити</a:t>
            </a:r>
            <a:r>
              <a:rPr lang="ru-RU" sz="2800" b="1" dirty="0">
                <a:solidFill>
                  <a:srgbClr val="002060"/>
                </a:solidFill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</a:rPr>
              <a:t>нього</a:t>
            </a:r>
            <a:r>
              <a:rPr lang="ru-RU" sz="2800" b="1" dirty="0">
                <a:solidFill>
                  <a:srgbClr val="002060"/>
                </a:solidFill>
              </a:rPr>
              <a:t> уроки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погрожує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розправою</a:t>
            </a:r>
            <a:r>
              <a:rPr lang="ru-RU" sz="2800" b="1" dirty="0">
                <a:solidFill>
                  <a:srgbClr val="002060"/>
                </a:solidFill>
              </a:rPr>
              <a:t>»; «</a:t>
            </a:r>
            <a:r>
              <a:rPr lang="ru-RU" sz="2800" b="1" dirty="0" err="1">
                <a:solidFill>
                  <a:srgbClr val="002060"/>
                </a:solidFill>
              </a:rPr>
              <a:t>Сусід</a:t>
            </a:r>
            <a:r>
              <a:rPr lang="ru-RU" sz="2800" b="1" dirty="0">
                <a:solidFill>
                  <a:srgbClr val="002060"/>
                </a:solidFill>
              </a:rPr>
              <a:t> по </a:t>
            </a:r>
            <a:r>
              <a:rPr lang="ru-RU" sz="2800" b="1" dirty="0" err="1">
                <a:solidFill>
                  <a:srgbClr val="002060"/>
                </a:solidFill>
              </a:rPr>
              <a:t>парті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після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уроків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роздягальні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б’є</a:t>
            </a:r>
            <a:r>
              <a:rPr lang="ru-RU" sz="2800" b="1" dirty="0">
                <a:solidFill>
                  <a:srgbClr val="002060"/>
                </a:solidFill>
              </a:rPr>
              <a:t> мене, а я не </a:t>
            </a:r>
            <a:r>
              <a:rPr lang="ru-RU" sz="2800" b="1" dirty="0" err="1">
                <a:solidFill>
                  <a:srgbClr val="002060"/>
                </a:solidFill>
              </a:rPr>
              <a:t>вмію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битися</a:t>
            </a:r>
            <a:r>
              <a:rPr lang="ru-RU" sz="2800" b="1" dirty="0">
                <a:solidFill>
                  <a:srgbClr val="002060"/>
                </a:solidFill>
              </a:rPr>
              <a:t>»; «</a:t>
            </a:r>
            <a:r>
              <a:rPr lang="ru-RU" sz="2800" b="1" dirty="0" err="1">
                <a:solidFill>
                  <a:srgbClr val="002060"/>
                </a:solidFill>
              </a:rPr>
              <a:t>Дівчинки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дражнять</a:t>
            </a:r>
            <a:r>
              <a:rPr lang="ru-RU" sz="2800" b="1" dirty="0">
                <a:solidFill>
                  <a:srgbClr val="002060"/>
                </a:solidFill>
              </a:rPr>
              <a:t> мене </a:t>
            </a:r>
            <a:r>
              <a:rPr lang="ru-RU" sz="2800" b="1" dirty="0" err="1">
                <a:solidFill>
                  <a:srgbClr val="002060"/>
                </a:solidFill>
              </a:rPr>
              <a:t>з-за</a:t>
            </a:r>
            <a:r>
              <a:rPr lang="ru-RU" sz="2800" b="1" dirty="0">
                <a:solidFill>
                  <a:srgbClr val="002060"/>
                </a:solidFill>
              </a:rPr>
              <a:t> немодною </a:t>
            </a:r>
            <a:r>
              <a:rPr lang="ru-RU" sz="2800" b="1" dirty="0" err="1">
                <a:solidFill>
                  <a:srgbClr val="002060"/>
                </a:solidFill>
              </a:rPr>
              <a:t>одягу</a:t>
            </a:r>
            <a:r>
              <a:rPr lang="ru-RU" sz="2800" b="1" dirty="0">
                <a:solidFill>
                  <a:srgbClr val="002060"/>
                </a:solidFill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</a:rPr>
              <a:t>хлопчаки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затягують</a:t>
            </a:r>
            <a:r>
              <a:rPr lang="ru-RU" sz="2800" b="1" dirty="0">
                <a:solidFill>
                  <a:srgbClr val="002060"/>
                </a:solidFill>
              </a:rPr>
              <a:t> у туалет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чіпляються</a:t>
            </a:r>
            <a:r>
              <a:rPr lang="ru-RU" sz="2800" b="1" dirty="0">
                <a:solidFill>
                  <a:srgbClr val="002060"/>
                </a:solidFill>
              </a:rPr>
              <a:t>»; «Я у </a:t>
            </a:r>
            <a:r>
              <a:rPr lang="ru-RU" sz="2800" b="1" dirty="0" err="1">
                <a:solidFill>
                  <a:srgbClr val="002060"/>
                </a:solidFill>
              </a:rPr>
              <a:t>цьому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класі</a:t>
            </a:r>
            <a:r>
              <a:rPr lang="ru-RU" sz="2800" b="1" dirty="0">
                <a:solidFill>
                  <a:srgbClr val="002060"/>
                </a:solidFill>
              </a:rPr>
              <a:t> новенька,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ніхто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однокласниць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хоче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зі</a:t>
            </a:r>
            <a:r>
              <a:rPr lang="ru-RU" sz="2800" b="1" dirty="0">
                <a:solidFill>
                  <a:srgbClr val="002060"/>
                </a:solidFill>
              </a:rPr>
              <a:t> мною </a:t>
            </a:r>
            <a:r>
              <a:rPr lang="ru-RU" sz="2800" b="1" dirty="0" err="1">
                <a:solidFill>
                  <a:srgbClr val="002060"/>
                </a:solidFill>
              </a:rPr>
              <a:t>дружити</a:t>
            </a:r>
            <a:r>
              <a:rPr lang="ru-RU" sz="2800" b="1" dirty="0">
                <a:solidFill>
                  <a:srgbClr val="002060"/>
                </a:solidFill>
              </a:rPr>
              <a:t>»; «</a:t>
            </a:r>
            <a:r>
              <a:rPr lang="ru-RU" sz="2800" b="1" dirty="0" err="1">
                <a:solidFill>
                  <a:srgbClr val="002060"/>
                </a:solidFill>
              </a:rPr>
              <a:t>Однокласник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дражнить</a:t>
            </a:r>
            <a:r>
              <a:rPr lang="ru-RU" sz="2800" b="1" dirty="0">
                <a:solidFill>
                  <a:srgbClr val="002060"/>
                </a:solidFill>
              </a:rPr>
              <a:t> мене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постійно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намагається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вдарити</a:t>
            </a:r>
            <a:r>
              <a:rPr lang="ru-RU" sz="2800" b="1" dirty="0">
                <a:solidFill>
                  <a:srgbClr val="002060"/>
                </a:solidFill>
              </a:rPr>
              <a:t>»; «</a:t>
            </a:r>
            <a:r>
              <a:rPr lang="ru-RU" sz="2800" b="1" dirty="0" err="1">
                <a:solidFill>
                  <a:srgbClr val="002060"/>
                </a:solidFill>
              </a:rPr>
              <a:t>Вчителька</a:t>
            </a:r>
            <a:r>
              <a:rPr lang="ru-RU" sz="2800" b="1" dirty="0">
                <a:solidFill>
                  <a:srgbClr val="002060"/>
                </a:solidFill>
              </a:rPr>
              <a:t> при </a:t>
            </a:r>
            <a:r>
              <a:rPr lang="ru-RU" sz="2800" b="1" dirty="0" err="1">
                <a:solidFill>
                  <a:srgbClr val="002060"/>
                </a:solidFill>
              </a:rPr>
              <a:t>всьому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класі</a:t>
            </a:r>
            <a:r>
              <a:rPr lang="ru-RU" sz="2800" b="1" dirty="0">
                <a:solidFill>
                  <a:srgbClr val="002060"/>
                </a:solidFill>
              </a:rPr>
              <a:t> прочитала мою переписку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однокласницею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тепер</a:t>
            </a:r>
            <a:r>
              <a:rPr lang="ru-RU" sz="2800" b="1" dirty="0">
                <a:solidFill>
                  <a:srgbClr val="002060"/>
                </a:solidFill>
              </a:rPr>
              <a:t> все над нами </a:t>
            </a:r>
            <a:r>
              <a:rPr lang="ru-RU" sz="2800" b="1" dirty="0" err="1">
                <a:solidFill>
                  <a:srgbClr val="002060"/>
                </a:solidFill>
              </a:rPr>
              <a:t>сміються</a:t>
            </a:r>
            <a:r>
              <a:rPr lang="ru-RU" sz="2800" b="1" dirty="0">
                <a:solidFill>
                  <a:srgbClr val="002060"/>
                </a:solidFill>
              </a:rPr>
              <a:t>»; «</a:t>
            </a:r>
            <a:r>
              <a:rPr lang="ru-RU" sz="2800" b="1" dirty="0" err="1">
                <a:solidFill>
                  <a:srgbClr val="002060"/>
                </a:solidFill>
              </a:rPr>
              <a:t>Під</a:t>
            </a:r>
            <a:r>
              <a:rPr lang="ru-RU" sz="2800" b="1" dirty="0">
                <a:solidFill>
                  <a:srgbClr val="002060"/>
                </a:solidFill>
              </a:rPr>
              <a:t> час уроку </a:t>
            </a:r>
            <a:r>
              <a:rPr lang="ru-RU" sz="2800" b="1" dirty="0" err="1">
                <a:solidFill>
                  <a:srgbClr val="002060"/>
                </a:solidFill>
              </a:rPr>
              <a:t>вчителька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б’є</a:t>
            </a:r>
            <a:r>
              <a:rPr lang="ru-RU" sz="2800" b="1" dirty="0">
                <a:solidFill>
                  <a:srgbClr val="002060"/>
                </a:solidFill>
              </a:rPr>
              <a:t> мене по руках </a:t>
            </a:r>
            <a:r>
              <a:rPr lang="ru-RU" sz="2800" b="1" dirty="0" err="1">
                <a:solidFill>
                  <a:srgbClr val="002060"/>
                </a:solidFill>
              </a:rPr>
              <a:t>лінійкою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якщо</a:t>
            </a:r>
            <a:r>
              <a:rPr lang="ru-RU" sz="2800" b="1" dirty="0">
                <a:solidFill>
                  <a:srgbClr val="002060"/>
                </a:solidFill>
              </a:rPr>
              <a:t> я пишу </a:t>
            </a:r>
            <a:r>
              <a:rPr lang="ru-RU" sz="2800" b="1" dirty="0" err="1">
                <a:solidFill>
                  <a:srgbClr val="002060"/>
                </a:solidFill>
              </a:rPr>
              <a:t>негарно</a:t>
            </a:r>
            <a:r>
              <a:rPr lang="ru-RU" sz="2800" b="1" dirty="0">
                <a:solidFill>
                  <a:srgbClr val="002060"/>
                </a:solidFill>
              </a:rPr>
              <a:t>». </a:t>
            </a:r>
            <a:r>
              <a:rPr lang="ru-RU" sz="2800" b="1" dirty="0" err="1">
                <a:solidFill>
                  <a:srgbClr val="002060"/>
                </a:solidFill>
              </a:rPr>
              <a:t>Почастішали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останнім</a:t>
            </a:r>
            <a:r>
              <a:rPr lang="ru-RU" sz="2800" b="1" dirty="0">
                <a:solidFill>
                  <a:srgbClr val="002060"/>
                </a:solidFill>
              </a:rPr>
              <a:t> часом </a:t>
            </a:r>
            <a:r>
              <a:rPr lang="ru-RU" sz="2800" b="1" dirty="0" err="1">
                <a:solidFill>
                  <a:srgbClr val="002060"/>
                </a:solidFill>
              </a:rPr>
              <a:t>випадки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звернення</a:t>
            </a:r>
            <a:r>
              <a:rPr lang="ru-RU" sz="2800" b="1" dirty="0">
                <a:solidFill>
                  <a:srgbClr val="002060"/>
                </a:solidFill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</a:rPr>
              <a:t>медичною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допомогою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дітей-підлітків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тілесними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ушкодженнями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завданими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однолітками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solidFill>
                  <a:srgbClr val="002060"/>
                </a:solidFill>
              </a:rPr>
              <a:t>– Одного разу </a:t>
            </a:r>
            <a:r>
              <a:rPr lang="ru-RU" sz="3200" b="1" dirty="0" err="1">
                <a:solidFill>
                  <a:srgbClr val="002060"/>
                </a:solidFill>
              </a:rPr>
              <a:t>донька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моєї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сусідки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п’ятикласниця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поскаржилася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мені</a:t>
            </a:r>
            <a:r>
              <a:rPr lang="ru-RU" sz="3200" b="1" dirty="0">
                <a:solidFill>
                  <a:srgbClr val="002060"/>
                </a:solidFill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</a:rPr>
              <a:t>цькування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боку </a:t>
            </a:r>
            <a:r>
              <a:rPr lang="ru-RU" sz="3200" b="1" dirty="0" err="1">
                <a:solidFill>
                  <a:srgbClr val="002060"/>
                </a:solidFill>
              </a:rPr>
              <a:t>однокласників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Її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спочатку</a:t>
            </a:r>
            <a:r>
              <a:rPr lang="ru-RU" sz="3200" b="1" dirty="0">
                <a:solidFill>
                  <a:srgbClr val="002060"/>
                </a:solidFill>
              </a:rPr>
              <a:t> доводили до </a:t>
            </a:r>
            <a:r>
              <a:rPr lang="ru-RU" sz="3200" b="1" dirty="0" err="1">
                <a:solidFill>
                  <a:srgbClr val="002060"/>
                </a:solidFill>
              </a:rPr>
              <a:t>сліз</a:t>
            </a:r>
            <a:r>
              <a:rPr lang="ru-RU" sz="3200" b="1" dirty="0">
                <a:solidFill>
                  <a:srgbClr val="002060"/>
                </a:solidFill>
              </a:rPr>
              <a:t>, а </a:t>
            </a:r>
            <a:r>
              <a:rPr lang="ru-RU" sz="3200" b="1" dirty="0" err="1">
                <a:solidFill>
                  <a:srgbClr val="002060"/>
                </a:solidFill>
              </a:rPr>
              <a:t>потім</a:t>
            </a:r>
            <a:r>
              <a:rPr lang="ru-RU" sz="3200" b="1" dirty="0">
                <a:solidFill>
                  <a:srgbClr val="002060"/>
                </a:solidFill>
              </a:rPr>
              <a:t> дружно </a:t>
            </a:r>
            <a:r>
              <a:rPr lang="ru-RU" sz="3200" b="1" dirty="0" err="1">
                <a:solidFill>
                  <a:srgbClr val="002060"/>
                </a:solidFill>
              </a:rPr>
              <a:t>ігнорували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Важко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передати</a:t>
            </a:r>
            <a:r>
              <a:rPr lang="ru-RU" sz="3200" b="1" dirty="0">
                <a:solidFill>
                  <a:srgbClr val="002060"/>
                </a:solidFill>
              </a:rPr>
              <a:t>, як </a:t>
            </a:r>
            <a:r>
              <a:rPr lang="ru-RU" sz="3200" b="1" dirty="0" err="1">
                <a:solidFill>
                  <a:srgbClr val="002060"/>
                </a:solidFill>
              </a:rPr>
              <a:t>страждала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ця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дівчинка</a:t>
            </a:r>
            <a:r>
              <a:rPr lang="ru-RU" sz="3200" b="1" dirty="0">
                <a:solidFill>
                  <a:srgbClr val="002060"/>
                </a:solidFill>
              </a:rPr>
              <a:t>…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3200" b="1" dirty="0" smtClean="0">
                <a:solidFill>
                  <a:srgbClr val="FF0000"/>
                </a:solidFill>
              </a:rPr>
              <a:t>Вам </a:t>
            </a:r>
            <a:r>
              <a:rPr lang="ru-RU" sz="3200" b="1" dirty="0" err="1">
                <a:solidFill>
                  <a:srgbClr val="FF0000"/>
                </a:solidFill>
              </a:rPr>
              <a:t>доводилося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стикатися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подібним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явищем</a:t>
            </a: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  <a:p>
            <a:pPr fontAlgn="base"/>
            <a:r>
              <a:rPr lang="ru-RU" sz="3200" b="1" dirty="0">
                <a:solidFill>
                  <a:srgbClr val="002060"/>
                </a:solidFill>
              </a:rPr>
              <a:t>– </a:t>
            </a:r>
            <a:r>
              <a:rPr lang="ru-RU" sz="3200" b="1" dirty="0" err="1">
                <a:solidFill>
                  <a:srgbClr val="002060"/>
                </a:solidFill>
              </a:rPr>
              <a:t>Описану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ситуацію</a:t>
            </a:r>
            <a:r>
              <a:rPr lang="ru-RU" sz="3200" b="1" dirty="0">
                <a:solidFill>
                  <a:srgbClr val="002060"/>
                </a:solidFill>
              </a:rPr>
              <a:t> психологи </a:t>
            </a:r>
            <a:r>
              <a:rPr lang="ru-RU" sz="3200" b="1" dirty="0" err="1">
                <a:solidFill>
                  <a:srgbClr val="002060"/>
                </a:solidFill>
              </a:rPr>
              <a:t>називають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буллінгом,який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являє</a:t>
            </a:r>
            <a:r>
              <a:rPr lang="ru-RU" sz="3200" b="1" dirty="0">
                <a:solidFill>
                  <a:srgbClr val="002060"/>
                </a:solidFill>
              </a:rPr>
              <a:t> собою </a:t>
            </a:r>
            <a:r>
              <a:rPr lang="ru-RU" sz="3200" b="1" dirty="0" err="1">
                <a:solidFill>
                  <a:srgbClr val="002060"/>
                </a:solidFill>
              </a:rPr>
              <a:t>справжній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терор</a:t>
            </a:r>
            <a:r>
              <a:rPr lang="ru-RU" sz="3200" b="1" dirty="0">
                <a:solidFill>
                  <a:srgbClr val="002060"/>
                </a:solidFill>
              </a:rPr>
              <a:t> по </a:t>
            </a:r>
            <a:r>
              <a:rPr lang="ru-RU" sz="3200" b="1" dirty="0" err="1">
                <a:solidFill>
                  <a:srgbClr val="002060"/>
                </a:solidFill>
              </a:rPr>
              <a:t>відношенню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дитини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боку </a:t>
            </a:r>
            <a:r>
              <a:rPr lang="ru-RU" sz="3200" b="1" dirty="0" err="1">
                <a:solidFill>
                  <a:srgbClr val="002060"/>
                </a:solidFill>
              </a:rPr>
              <a:t>групи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однокласників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Це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може</a:t>
            </a:r>
            <a:r>
              <a:rPr lang="ru-RU" sz="3200" b="1" dirty="0">
                <a:solidFill>
                  <a:srgbClr val="002060"/>
                </a:solidFill>
              </a:rPr>
              <a:t> бути </a:t>
            </a:r>
            <a:r>
              <a:rPr lang="ru-RU" sz="3200" b="1" dirty="0" err="1">
                <a:solidFill>
                  <a:srgbClr val="002060"/>
                </a:solidFill>
              </a:rPr>
              <a:t>фізичний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буллінг</a:t>
            </a:r>
            <a:r>
              <a:rPr lang="ru-RU" sz="3200" b="1" dirty="0">
                <a:solidFill>
                  <a:srgbClr val="002060"/>
                </a:solidFill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</a:rPr>
              <a:t>поштовхи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смикання</a:t>
            </a:r>
            <a:r>
              <a:rPr lang="ru-RU" sz="3200" b="1" dirty="0">
                <a:solidFill>
                  <a:srgbClr val="002060"/>
                </a:solidFill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</a:rPr>
              <a:t>волосся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псування</a:t>
            </a:r>
            <a:r>
              <a:rPr lang="ru-RU" sz="3200" b="1" dirty="0">
                <a:solidFill>
                  <a:srgbClr val="002060"/>
                </a:solidFill>
              </a:rPr>
              <a:t> майна </a:t>
            </a:r>
            <a:r>
              <a:rPr lang="ru-RU" sz="3200" b="1" dirty="0" err="1">
                <a:solidFill>
                  <a:srgbClr val="002060"/>
                </a:solidFill>
              </a:rPr>
              <a:t>дитини</a:t>
            </a:r>
            <a:r>
              <a:rPr lang="ru-RU" sz="3200" b="1" dirty="0">
                <a:solidFill>
                  <a:srgbClr val="002060"/>
                </a:solidFill>
              </a:rPr>
              <a:t>; </a:t>
            </a:r>
            <a:r>
              <a:rPr lang="ru-RU" sz="3200" b="1" dirty="0" err="1">
                <a:solidFill>
                  <a:srgbClr val="002060"/>
                </a:solidFill>
              </a:rPr>
              <a:t>вербальний</a:t>
            </a:r>
            <a:r>
              <a:rPr lang="ru-RU" sz="3200" b="1" dirty="0">
                <a:solidFill>
                  <a:srgbClr val="002060"/>
                </a:solidFill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</a:rPr>
              <a:t>образливі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насмішки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принизливі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прізвиська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або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соціальний</a:t>
            </a:r>
            <a:r>
              <a:rPr lang="ru-RU" sz="3200" b="1" dirty="0">
                <a:solidFill>
                  <a:srgbClr val="002060"/>
                </a:solidFill>
              </a:rPr>
              <a:t> – у </a:t>
            </a:r>
            <a:r>
              <a:rPr lang="ru-RU" sz="3200" b="1" dirty="0" err="1">
                <a:solidFill>
                  <a:srgbClr val="002060"/>
                </a:solidFill>
              </a:rPr>
              <a:t>вигляді</a:t>
            </a:r>
            <a:r>
              <a:rPr lang="ru-RU" sz="3200" b="1" dirty="0">
                <a:solidFill>
                  <a:srgbClr val="002060"/>
                </a:solidFill>
              </a:rPr>
              <a:t> бойкоту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itu.com.ua/uploads/posts/2015-03/konflkti-v-shkol_6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99570"/>
            <a:ext cx="4500594" cy="32584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err="1" smtClean="0">
                <a:solidFill>
                  <a:srgbClr val="002060"/>
                </a:solidFill>
              </a:rPr>
              <a:t>Найчастіше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явище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зустрічається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серед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3200" b="1" dirty="0" smtClean="0">
                <a:solidFill>
                  <a:srgbClr val="002060"/>
                </a:solidFill>
              </a:rPr>
              <a:t> 11-12 </a:t>
            </a:r>
            <a:r>
              <a:rPr lang="ru-RU" sz="3200" b="1" dirty="0" err="1" smtClean="0">
                <a:solidFill>
                  <a:srgbClr val="002060"/>
                </a:solidFill>
              </a:rPr>
              <a:t>років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  <a:r>
              <a:rPr lang="ru-RU" sz="3200" b="1" dirty="0" err="1" smtClean="0">
                <a:solidFill>
                  <a:srgbClr val="002060"/>
                </a:solidFill>
              </a:rPr>
              <a:t>саме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віці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виникає</a:t>
            </a:r>
            <a:r>
              <a:rPr lang="ru-RU" sz="3200" b="1" dirty="0" smtClean="0">
                <a:solidFill>
                  <a:srgbClr val="002060"/>
                </a:solidFill>
              </a:rPr>
              <a:t> потреба в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приналежності</a:t>
            </a:r>
            <a:r>
              <a:rPr lang="ru-RU" sz="3200" b="1" dirty="0" smtClean="0">
                <a:solidFill>
                  <a:srgbClr val="002060"/>
                </a:solidFill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</a:rPr>
              <a:t>групи</a:t>
            </a:r>
            <a:r>
              <a:rPr lang="ru-RU" sz="3200" b="1" dirty="0" smtClean="0">
                <a:solidFill>
                  <a:srgbClr val="002060"/>
                </a:solidFill>
              </a:rPr>
              <a:t>. У </a:t>
            </a:r>
            <a:r>
              <a:rPr lang="ru-RU" sz="3200" b="1" dirty="0" err="1" smtClean="0">
                <a:solidFill>
                  <a:srgbClr val="002060"/>
                </a:solidFill>
              </a:rPr>
              <a:t>школі</a:t>
            </a:r>
            <a:r>
              <a:rPr lang="ru-RU" sz="3200" b="1" dirty="0" smtClean="0">
                <a:solidFill>
                  <a:srgbClr val="002060"/>
                </a:solidFill>
              </a:rPr>
              <a:t>, де </a:t>
            </a:r>
            <a:r>
              <a:rPr lang="ru-RU" sz="3200" b="1" dirty="0" err="1" smtClean="0">
                <a:solidFill>
                  <a:srgbClr val="002060"/>
                </a:solidFill>
              </a:rPr>
              <a:t>діти</a:t>
            </a:r>
            <a:r>
              <a:rPr lang="ru-RU" sz="3200" b="1" dirty="0" smtClean="0">
                <a:solidFill>
                  <a:srgbClr val="002060"/>
                </a:solidFill>
              </a:rPr>
              <a:t> просто </a:t>
            </a:r>
            <a:r>
              <a:rPr lang="ru-RU" sz="3200" b="1" dirty="0" err="1" smtClean="0">
                <a:solidFill>
                  <a:srgbClr val="002060"/>
                </a:solidFill>
              </a:rPr>
              <a:t>зібрані</a:t>
            </a:r>
            <a:r>
              <a:rPr lang="ru-RU" sz="3200" b="1" dirty="0" smtClean="0">
                <a:solidFill>
                  <a:srgbClr val="002060"/>
                </a:solidFill>
              </a:rPr>
              <a:t> разом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у них </a:t>
            </a:r>
            <a:r>
              <a:rPr lang="ru-RU" sz="3200" b="1" dirty="0" err="1" smtClean="0">
                <a:solidFill>
                  <a:srgbClr val="002060"/>
                </a:solidFill>
              </a:rPr>
              <a:t>немає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спільної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об’єднує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їх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цілі</a:t>
            </a:r>
            <a:r>
              <a:rPr lang="ru-RU" sz="3200" b="1" dirty="0" smtClean="0">
                <a:solidFill>
                  <a:srgbClr val="002060"/>
                </a:solidFill>
              </a:rPr>
              <a:t>, як, </a:t>
            </a:r>
            <a:r>
              <a:rPr lang="ru-RU" sz="3200" b="1" dirty="0" err="1" smtClean="0">
                <a:solidFill>
                  <a:srgbClr val="002060"/>
                </a:solidFill>
              </a:rPr>
              <a:t>наприклад</a:t>
            </a:r>
            <a:r>
              <a:rPr lang="ru-RU" sz="3200" b="1" dirty="0" smtClean="0">
                <a:solidFill>
                  <a:srgbClr val="002060"/>
                </a:solidFill>
              </a:rPr>
              <a:t>, у </a:t>
            </a:r>
            <a:r>
              <a:rPr lang="ru-RU" sz="3200" b="1" dirty="0" err="1" smtClean="0">
                <a:solidFill>
                  <a:srgbClr val="002060"/>
                </a:solidFill>
              </a:rPr>
              <a:t>якомусь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творчому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гуртку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буллінг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часте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явище</a:t>
            </a:r>
            <a:r>
              <a:rPr lang="ru-RU" sz="3200" b="1" dirty="0" smtClean="0">
                <a:solidFill>
                  <a:srgbClr val="002060"/>
                </a:solidFill>
              </a:rPr>
              <a:t>. В </a:t>
            </a:r>
            <a:r>
              <a:rPr lang="ru-RU" sz="3200" b="1" dirty="0" err="1" smtClean="0">
                <a:solidFill>
                  <a:srgbClr val="002060"/>
                </a:solidFill>
              </a:rPr>
              <a:t>останні</a:t>
            </a:r>
            <a:r>
              <a:rPr lang="ru-RU" sz="3200" b="1" dirty="0" smtClean="0">
                <a:solidFill>
                  <a:srgbClr val="002060"/>
                </a:solidFill>
              </a:rPr>
              <a:t> роки </a:t>
            </a:r>
            <a:r>
              <a:rPr lang="ru-RU" sz="3200" b="1" dirty="0" err="1" smtClean="0">
                <a:solidFill>
                  <a:srgbClr val="002060"/>
                </a:solidFill>
              </a:rPr>
              <a:t>випадки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буллінга</a:t>
            </a:r>
            <a:r>
              <a:rPr lang="ru-RU" sz="3200" b="1" dirty="0" smtClean="0">
                <a:solidFill>
                  <a:srgbClr val="002060"/>
                </a:solidFill>
              </a:rPr>
              <a:t> стали </a:t>
            </a:r>
            <a:r>
              <a:rPr lang="ru-RU" sz="3200" b="1" dirty="0" err="1" smtClean="0">
                <a:solidFill>
                  <a:srgbClr val="002060"/>
                </a:solidFill>
              </a:rPr>
              <a:t>спостерігатися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молодшій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школі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7174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Насильство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дитячому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колективі</a:t>
            </a:r>
            <a:r>
              <a:rPr lang="ru-RU" dirty="0" smtClean="0"/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актуальна проблема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zosh-nomer3.com/_nw/8/10234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93312"/>
            <a:ext cx="7078386" cy="516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002060"/>
                </a:solidFill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</a:rPr>
              <a:t>Тобто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буллінг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емоційне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фізичне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шкільне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насильство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Дитина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замкнений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Задума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відсутність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апетиту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неспокійний</a:t>
            </a:r>
            <a:r>
              <a:rPr lang="ru-RU" sz="2800" b="1" dirty="0">
                <a:solidFill>
                  <a:srgbClr val="002060"/>
                </a:solidFill>
              </a:rPr>
              <a:t> сон, </a:t>
            </a:r>
            <a:r>
              <a:rPr lang="ru-RU" sz="2800" b="1" dirty="0" err="1">
                <a:solidFill>
                  <a:srgbClr val="002060"/>
                </a:solidFill>
              </a:rPr>
              <a:t>нічні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кошмари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знижений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настрій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апатія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повинні</a:t>
            </a:r>
            <a:r>
              <a:rPr lang="ru-RU" sz="2800" b="1" dirty="0">
                <a:solidFill>
                  <a:srgbClr val="002060"/>
                </a:solidFill>
              </a:rPr>
              <a:t> навести </a:t>
            </a:r>
            <a:r>
              <a:rPr lang="ru-RU" sz="2800" b="1" dirty="0" err="1">
                <a:solidFill>
                  <a:srgbClr val="002060"/>
                </a:solidFill>
              </a:rPr>
              <a:t>батьків</a:t>
            </a:r>
            <a:r>
              <a:rPr lang="ru-RU" sz="2800" b="1" dirty="0">
                <a:solidFill>
                  <a:srgbClr val="002060"/>
                </a:solidFill>
              </a:rPr>
              <a:t> на думку,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школі</a:t>
            </a:r>
            <a:r>
              <a:rPr lang="ru-RU" sz="2800" b="1" dirty="0">
                <a:solidFill>
                  <a:srgbClr val="002060"/>
                </a:solidFill>
              </a:rPr>
              <a:t> не все в порядку.</a:t>
            </a:r>
          </a:p>
          <a:p>
            <a:pPr fontAlgn="base"/>
            <a:r>
              <a:rPr lang="ru-RU" sz="2800" b="1" dirty="0" err="1">
                <a:solidFill>
                  <a:srgbClr val="002060"/>
                </a:solidFill>
              </a:rPr>
              <a:t>Насторожувати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суїцидальні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висловлювання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Частішають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скарги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головні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болі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нудоту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розлад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стільця</a:t>
            </a:r>
            <a:r>
              <a:rPr lang="ru-RU" sz="2800" b="1" dirty="0">
                <a:solidFill>
                  <a:srgbClr val="002060"/>
                </a:solidFill>
              </a:rPr>
              <a:t> – одним словом, </a:t>
            </a:r>
            <a:r>
              <a:rPr lang="ru-RU" sz="2800" b="1" dirty="0" err="1">
                <a:solidFill>
                  <a:srgbClr val="002060"/>
                </a:solidFill>
              </a:rPr>
              <a:t>дитина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вигадує</a:t>
            </a:r>
            <a:r>
              <a:rPr lang="ru-RU" sz="2800" b="1" dirty="0">
                <a:solidFill>
                  <a:srgbClr val="002060"/>
                </a:solidFill>
              </a:rPr>
              <a:t> причини не </a:t>
            </a:r>
            <a:r>
              <a:rPr lang="ru-RU" sz="2800" b="1" dirty="0" err="1">
                <a:solidFill>
                  <a:srgbClr val="002060"/>
                </a:solidFill>
              </a:rPr>
              <a:t>піти</a:t>
            </a:r>
            <a:r>
              <a:rPr lang="ru-RU" sz="2800" b="1" dirty="0">
                <a:solidFill>
                  <a:srgbClr val="002060"/>
                </a:solidFill>
              </a:rPr>
              <a:t> в школу. </a:t>
            </a:r>
            <a:r>
              <a:rPr lang="ru-RU" sz="2800" b="1" dirty="0" err="1">
                <a:solidFill>
                  <a:srgbClr val="002060"/>
                </a:solidFill>
              </a:rPr>
              <a:t>Злість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зганяє</a:t>
            </a:r>
            <a:r>
              <a:rPr lang="ru-RU" sz="2800" b="1" dirty="0">
                <a:solidFill>
                  <a:srgbClr val="002060"/>
                </a:solidFill>
              </a:rPr>
              <a:t> образу на </a:t>
            </a:r>
            <a:r>
              <a:rPr lang="ru-RU" sz="2800" b="1" dirty="0" err="1">
                <a:solidFill>
                  <a:srgbClr val="002060"/>
                </a:solidFill>
              </a:rPr>
              <a:t>батьків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родичів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тих, </a:t>
            </a:r>
            <a:r>
              <a:rPr lang="ru-RU" sz="2800" b="1" dirty="0" err="1">
                <a:solidFill>
                  <a:srgbClr val="002060"/>
                </a:solidFill>
              </a:rPr>
              <a:t>хто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слабше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його</a:t>
            </a:r>
            <a:r>
              <a:rPr lang="ru-RU" sz="2800" b="1" dirty="0">
                <a:solidFill>
                  <a:srgbClr val="002060"/>
                </a:solidFill>
              </a:rPr>
              <a:t>, – </a:t>
            </a:r>
            <a:r>
              <a:rPr lang="ru-RU" sz="2800" b="1" dirty="0" err="1">
                <a:solidFill>
                  <a:srgbClr val="002060"/>
                </a:solidFill>
              </a:rPr>
              <a:t>молодших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членів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сім’ї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домашніх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тварин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Успішність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школі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падає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Дитина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приходить </a:t>
            </a:r>
            <a:r>
              <a:rPr lang="ru-RU" sz="2800" b="1" dirty="0" err="1">
                <a:solidFill>
                  <a:srgbClr val="002060"/>
                </a:solidFill>
              </a:rPr>
              <a:t>додому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синцями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саднами</a:t>
            </a:r>
            <a:r>
              <a:rPr lang="ru-RU" sz="2800" b="1" dirty="0">
                <a:solidFill>
                  <a:srgbClr val="002060"/>
                </a:solidFill>
              </a:rPr>
              <a:t>; портфель, книжки, </a:t>
            </a:r>
            <a:r>
              <a:rPr lang="ru-RU" sz="2800" b="1" dirty="0" err="1">
                <a:solidFill>
                  <a:srgbClr val="002060"/>
                </a:solidFill>
              </a:rPr>
              <a:t>зошити</a:t>
            </a:r>
            <a:r>
              <a:rPr lang="ru-RU" sz="2800" b="1" dirty="0">
                <a:solidFill>
                  <a:srgbClr val="002060"/>
                </a:solidFill>
              </a:rPr>
              <a:t> – в «</a:t>
            </a:r>
            <a:r>
              <a:rPr lang="ru-RU" sz="2800" b="1" dirty="0" err="1">
                <a:solidFill>
                  <a:srgbClr val="002060"/>
                </a:solidFill>
              </a:rPr>
              <a:t>аварійному</a:t>
            </a:r>
            <a:r>
              <a:rPr lang="ru-RU" sz="2800" b="1" dirty="0">
                <a:solidFill>
                  <a:srgbClr val="002060"/>
                </a:solidFill>
              </a:rPr>
              <a:t>» </a:t>
            </a:r>
            <a:r>
              <a:rPr lang="ru-RU" sz="2800" b="1" dirty="0" err="1">
                <a:solidFill>
                  <a:srgbClr val="002060"/>
                </a:solidFill>
              </a:rPr>
              <a:t>стані</a:t>
            </a:r>
            <a:r>
              <a:rPr lang="ru-RU" sz="2800" b="1" dirty="0">
                <a:solidFill>
                  <a:srgbClr val="002060"/>
                </a:solidFill>
              </a:rPr>
              <a:t>. Особливо </a:t>
            </a:r>
            <a:r>
              <a:rPr lang="ru-RU" sz="2800" b="1" dirty="0" err="1">
                <a:solidFill>
                  <a:srgbClr val="002060"/>
                </a:solidFill>
              </a:rPr>
              <a:t>має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насторожити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батьків</a:t>
            </a:r>
            <a:r>
              <a:rPr lang="ru-RU" sz="2800" b="1" dirty="0">
                <a:solidFill>
                  <a:srgbClr val="002060"/>
                </a:solidFill>
              </a:rPr>
              <a:t> пропажа грошей, </a:t>
            </a:r>
            <a:r>
              <a:rPr lang="ru-RU" sz="2800" b="1" dirty="0" err="1">
                <a:solidFill>
                  <a:srgbClr val="002060"/>
                </a:solidFill>
              </a:rPr>
              <a:t>цінних</a:t>
            </a:r>
            <a:r>
              <a:rPr lang="ru-RU" sz="2800" b="1" dirty="0">
                <a:solidFill>
                  <a:srgbClr val="002060"/>
                </a:solidFill>
              </a:rPr>
              <a:t> речей: </a:t>
            </a:r>
            <a:r>
              <a:rPr lang="ru-RU" sz="2800" b="1" dirty="0" err="1">
                <a:solidFill>
                  <a:srgbClr val="002060"/>
                </a:solidFill>
              </a:rPr>
              <a:t>можливо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дитина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намагається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відкупитися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кривдників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cu-network.org.ua/public/upload/images/orig/1_1477029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vitppt.com.ua/images/29/28394/96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002060"/>
                </a:solidFill>
              </a:rPr>
              <a:t>– На жаль,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жорстокого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поводження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застрахований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жодна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дитина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але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тривалі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спостереження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експертів</a:t>
            </a:r>
            <a:r>
              <a:rPr lang="ru-RU" sz="2800" b="1" dirty="0">
                <a:solidFill>
                  <a:srgbClr val="002060"/>
                </a:solidFill>
              </a:rPr>
              <a:t> дозволили </a:t>
            </a:r>
            <a:r>
              <a:rPr lang="ru-RU" sz="2800" b="1" dirty="0" err="1">
                <a:solidFill>
                  <a:srgbClr val="002060"/>
                </a:solidFill>
              </a:rPr>
              <a:t>визначити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групи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ризику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критерії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якої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допомагають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виявити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дітей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найбільш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схильних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виявитися</a:t>
            </a:r>
            <a:r>
              <a:rPr lang="ru-RU" sz="2800" b="1" dirty="0">
                <a:solidFill>
                  <a:srgbClr val="002060"/>
                </a:solidFill>
              </a:rPr>
              <a:t> жертвою </a:t>
            </a:r>
            <a:r>
              <a:rPr lang="ru-RU" sz="2800" b="1" dirty="0" err="1">
                <a:solidFill>
                  <a:srgbClr val="002060"/>
                </a:solidFill>
              </a:rPr>
              <a:t>шкільного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насильства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sz="2800" b="1" dirty="0">
                <a:solidFill>
                  <a:srgbClr val="002060"/>
                </a:solidFill>
              </a:rPr>
              <a:t>В першу </a:t>
            </a:r>
            <a:r>
              <a:rPr lang="ru-RU" sz="2800" b="1" dirty="0" err="1">
                <a:solidFill>
                  <a:srgbClr val="002060"/>
                </a:solidFill>
              </a:rPr>
              <a:t>чергу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захворюваннями</a:t>
            </a:r>
            <a:r>
              <a:rPr lang="ru-RU" sz="2800" b="1" dirty="0">
                <a:solidFill>
                  <a:srgbClr val="002060"/>
                </a:solidFill>
              </a:rPr>
              <a:t>, для </a:t>
            </a:r>
            <a:r>
              <a:rPr lang="ru-RU" sz="2800" b="1" dirty="0" err="1">
                <a:solidFill>
                  <a:srgbClr val="002060"/>
                </a:solidFill>
              </a:rPr>
              <a:t>яких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характерні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фізичні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недоліки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функціональні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розлади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Наприклад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діти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зниженим</a:t>
            </a:r>
            <a:r>
              <a:rPr lang="ru-RU" sz="2800" b="1" dirty="0">
                <a:solidFill>
                  <a:srgbClr val="002060"/>
                </a:solidFill>
              </a:rPr>
              <a:t> слухом,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порушенням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зору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з-за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якого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їм</a:t>
            </a:r>
            <a:r>
              <a:rPr lang="ru-RU" sz="2800" b="1" dirty="0">
                <a:solidFill>
                  <a:srgbClr val="002060"/>
                </a:solidFill>
              </a:rPr>
              <a:t> доводиться </a:t>
            </a:r>
            <a:r>
              <a:rPr lang="ru-RU" sz="2800" b="1" dirty="0" err="1">
                <a:solidFill>
                  <a:srgbClr val="002060"/>
                </a:solidFill>
              </a:rPr>
              <a:t>носити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окуляри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ожирінням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порушеннями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рухів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часто </a:t>
            </a:r>
            <a:r>
              <a:rPr lang="ru-RU" sz="2800" b="1" dirty="0" err="1">
                <a:solidFill>
                  <a:srgbClr val="002060"/>
                </a:solidFill>
              </a:rPr>
              <a:t>зустрічається</a:t>
            </a:r>
            <a:r>
              <a:rPr lang="ru-RU" sz="2800" b="1" dirty="0">
                <a:solidFill>
                  <a:srgbClr val="002060"/>
                </a:solidFill>
              </a:rPr>
              <a:t> при </a:t>
            </a:r>
            <a:r>
              <a:rPr lang="ru-RU" sz="2800" b="1" dirty="0" err="1">
                <a:solidFill>
                  <a:srgbClr val="002060"/>
                </a:solidFill>
              </a:rPr>
              <a:t>дитячому</a:t>
            </a:r>
            <a:r>
              <a:rPr lang="ru-RU" sz="2800" b="1" dirty="0">
                <a:solidFill>
                  <a:srgbClr val="002060"/>
                </a:solidFill>
              </a:rPr>
              <a:t> церебральному </a:t>
            </a:r>
            <a:r>
              <a:rPr lang="ru-RU" sz="2800" b="1" dirty="0" err="1">
                <a:solidFill>
                  <a:srgbClr val="002060"/>
                </a:solidFill>
              </a:rPr>
              <a:t>паралічі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Діти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нетриманням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сечі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епілепсією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заїкання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найбільш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вразливі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щодо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насильства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боку </a:t>
            </a:r>
            <a:r>
              <a:rPr lang="ru-RU" sz="2800" b="1" dirty="0" err="1">
                <a:solidFill>
                  <a:srgbClr val="002060"/>
                </a:solidFill>
              </a:rPr>
              <a:t>однолітків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Кирпатий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ніс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відстовбурчені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вуха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також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можуть</a:t>
            </a:r>
            <a:r>
              <a:rPr lang="ru-RU" sz="2800" b="1" dirty="0">
                <a:solidFill>
                  <a:srgbClr val="002060"/>
                </a:solidFill>
              </a:rPr>
              <a:t> стати причиною </a:t>
            </a:r>
            <a:r>
              <a:rPr lang="ru-RU" sz="2800" b="1" dirty="0" err="1">
                <a:solidFill>
                  <a:srgbClr val="002060"/>
                </a:solidFill>
              </a:rPr>
              <a:t>насмішок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силля в школі, міф чи реальність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Бесіда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учнями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насильства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відчули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знайомі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усі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варіанти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відповідей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записувати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2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дошці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C00000"/>
                </a:solidFill>
              </a:rPr>
              <a:t>-</a:t>
            </a:r>
            <a:r>
              <a:rPr lang="ru-RU" sz="5400" b="1" dirty="0" smtClean="0">
                <a:solidFill>
                  <a:srgbClr val="C00000"/>
                </a:solidFill>
              </a:rPr>
              <a:t>  </a:t>
            </a:r>
            <a:r>
              <a:rPr lang="ru-RU" sz="5400" b="1" dirty="0" err="1" smtClean="0">
                <a:solidFill>
                  <a:srgbClr val="C00000"/>
                </a:solidFill>
              </a:rPr>
              <a:t>Що</a:t>
            </a:r>
            <a:r>
              <a:rPr lang="ru-RU" sz="5400" b="1" dirty="0" smtClean="0">
                <a:solidFill>
                  <a:srgbClr val="C00000"/>
                </a:solidFill>
              </a:rPr>
              <a:t>, на ваш </a:t>
            </a:r>
            <a:r>
              <a:rPr lang="ru-RU" sz="5400" b="1" dirty="0" err="1" smtClean="0">
                <a:solidFill>
                  <a:srgbClr val="C00000"/>
                </a:solidFill>
              </a:rPr>
              <a:t>погляд</a:t>
            </a:r>
            <a:r>
              <a:rPr lang="ru-RU" sz="5400" b="1" dirty="0" smtClean="0">
                <a:solidFill>
                  <a:srgbClr val="C00000"/>
                </a:solidFill>
              </a:rPr>
              <a:t>, </a:t>
            </a:r>
            <a:r>
              <a:rPr lang="ru-RU" sz="5400" b="1" dirty="0" err="1" smtClean="0">
                <a:solidFill>
                  <a:srgbClr val="C00000"/>
                </a:solidFill>
              </a:rPr>
              <a:t>відчуває</a:t>
            </a:r>
            <a:r>
              <a:rPr lang="ru-RU" sz="5400" b="1" dirty="0" smtClean="0">
                <a:solidFill>
                  <a:srgbClr val="C00000"/>
                </a:solidFill>
              </a:rPr>
              <a:t> жертва</a:t>
            </a:r>
            <a:r>
              <a:rPr lang="ru-RU" sz="5400" b="1" dirty="0" smtClean="0">
                <a:solidFill>
                  <a:srgbClr val="C00000"/>
                </a:solidFill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C00000"/>
                </a:solidFill>
              </a:rPr>
              <a:t>- </a:t>
            </a:r>
            <a:r>
              <a:rPr lang="ru-RU" sz="5400" b="1" dirty="0" err="1" smtClean="0">
                <a:solidFill>
                  <a:srgbClr val="C00000"/>
                </a:solidFill>
              </a:rPr>
              <a:t>Які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наслідки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агресивних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дій</a:t>
            </a:r>
            <a:r>
              <a:rPr lang="ru-RU" sz="5400" b="1" dirty="0" smtClean="0">
                <a:solidFill>
                  <a:srgbClr val="C00000"/>
                </a:solidFill>
              </a:rPr>
              <a:t>?</a:t>
            </a:r>
            <a:endParaRPr kumimoji="0" lang="ru-RU" sz="54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cikavosti.com/wp-content/uploads/2013/04/dity.jpg"/>
          <p:cNvPicPr>
            <a:picLocks noChangeAspect="1" noChangeArrowheads="1"/>
          </p:cNvPicPr>
          <p:nvPr/>
        </p:nvPicPr>
        <p:blipFill>
          <a:blip r:embed="rId2"/>
          <a:srcRect b="1913"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b.ru/misc/i/gallery/13805/126174.jpg"/>
          <p:cNvPicPr>
            <a:picLocks noChangeAspect="1" noChangeArrowheads="1"/>
          </p:cNvPicPr>
          <p:nvPr/>
        </p:nvPicPr>
        <p:blipFill>
          <a:blip r:embed="rId2"/>
          <a:srcRect l="5356" t="499"/>
          <a:stretch>
            <a:fillRect/>
          </a:stretch>
        </p:blipFill>
        <p:spPr bwMode="auto">
          <a:xfrm>
            <a:off x="0" y="2480124"/>
            <a:ext cx="4000496" cy="4377876"/>
          </a:xfrm>
          <a:prstGeom prst="rect">
            <a:avLst/>
          </a:prstGeom>
          <a:noFill/>
        </p:spPr>
      </p:pic>
      <p:pic>
        <p:nvPicPr>
          <p:cNvPr id="34820" name="Picture 4" descr="http://kzschool.at.ua/ness/27112015/5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-6"/>
            <a:ext cx="5143504" cy="6858006"/>
          </a:xfrm>
          <a:prstGeom prst="rect">
            <a:avLst/>
          </a:prstGeom>
          <a:noFill/>
        </p:spPr>
      </p:pic>
      <p:pic>
        <p:nvPicPr>
          <p:cNvPr id="34822" name="Picture 6" descr="http://autta.org.ua/files/%D0%95%D0%BF%D0%BE%D1%8F%D0%BD%20%D0%BF%D1%80%D0%B0%D0%B2%D0%BE.jpg"/>
          <p:cNvPicPr>
            <a:picLocks noChangeAspect="1" noChangeArrowheads="1"/>
          </p:cNvPicPr>
          <p:nvPr/>
        </p:nvPicPr>
        <p:blipFill>
          <a:blip r:embed="rId4"/>
          <a:srcRect t="27474" r="46452" b="20833"/>
          <a:stretch>
            <a:fillRect/>
          </a:stretch>
        </p:blipFill>
        <p:spPr bwMode="auto">
          <a:xfrm>
            <a:off x="1" y="-1"/>
            <a:ext cx="4000495" cy="289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go1.imgsmail.ru/imgpreview?key=5de706756603ee49&amp;mb=imgdb_preview_1699"/>
          <p:cNvPicPr>
            <a:picLocks noChangeAspect="1" noChangeArrowheads="1"/>
          </p:cNvPicPr>
          <p:nvPr/>
        </p:nvPicPr>
        <p:blipFill>
          <a:blip r:embed="rId2"/>
          <a:srcRect r="7049"/>
          <a:stretch>
            <a:fillRect/>
          </a:stretch>
        </p:blipFill>
        <p:spPr bwMode="auto">
          <a:xfrm>
            <a:off x="-40775" y="500042"/>
            <a:ext cx="9184775" cy="5572140"/>
          </a:xfrm>
          <a:prstGeom prst="rect">
            <a:avLst/>
          </a:prstGeom>
          <a:noFill/>
        </p:spPr>
      </p:pic>
      <p:pic>
        <p:nvPicPr>
          <p:cNvPr id="43010" name="Picture 2" descr="http://fb.ru/misc/i/gallery/13805/126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6572264" cy="6841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зупинити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насильство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відбувається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(поза школою)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Ігноруй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відповідай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емоційно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танцюй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дудку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ґвалтівника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агресору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можливість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зупинитися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зупинишся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 буду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змушений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розповісти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дорослим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Залиш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ситуацію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наприклад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маршрут).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неознака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слабкості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Попроси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допомоги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слабкості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боягузтва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захищаєш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себе,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пункт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спрацював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спрацював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сміливо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розуміння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витоків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насильства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виявити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ненасильницькі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вирішення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конфліктів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причини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насильства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усвідомити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насильства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себе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;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школярів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імідж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діагностувати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насильства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Очікувані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нейтралізувати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думку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тільки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мене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трапилось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виявляти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перебувають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несприятливих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екстремальній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ситуації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83582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Зберігай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рівновагу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спокій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маєш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право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захищати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себе!!!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://os1.i.ua/3/1/12856953_6cc548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428625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Запитання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дітям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Мозковий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штурм"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записувати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дошці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До кого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звернулися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припустимо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стали жертвою систематичного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жорстокого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поводження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змогли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себе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постояти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самостійно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причини дисбалансу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Кому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довіряєте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Підсумок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виховного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заняття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застосувати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отримані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сьогодні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виправдались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очікування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запам'яталося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—Яку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частину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заняття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бажали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змінити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8/99/648/99648359_friend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269998" cy="64477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ВПРАВА” </a:t>
            </a:r>
            <a:r>
              <a:rPr lang="uk-UA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Мікрофон”</a:t>
            </a: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Добрі слова моїм друзям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и щасливі діти.   We are happy children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gamedportal.ru/wp-admin/uploads/2015/02/d45ed7407d76e1cc911b0dd7d88185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70958" cy="628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85926"/>
            <a:ext cx="9718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Дякую </a:t>
            </a:r>
            <a:endParaRPr lang="uk-UA" sz="72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за </a:t>
            </a:r>
          </a:p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увагу</a:t>
            </a:r>
            <a:r>
              <a:rPr lang="uk-UA" sz="7200" b="1" dirty="0" smtClean="0">
                <a:solidFill>
                  <a:srgbClr val="C00000"/>
                </a:solidFill>
              </a:rPr>
              <a:t>!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00100" y="428604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 Тільки тоді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станеш людиною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 навчишся 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бачити людину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іншому»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О. Радищев   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s://go2.imgsmail.ru/imgpreview?key=65c5c782a78d288d&amp;mb=imgdb_preview_395"/>
          <p:cNvPicPr>
            <a:picLocks noChangeAspect="1" noChangeArrowheads="1"/>
          </p:cNvPicPr>
          <p:nvPr/>
        </p:nvPicPr>
        <p:blipFill>
          <a:blip r:embed="rId2"/>
          <a:srcRect l="15306" t="6249" r="14286"/>
          <a:stretch>
            <a:fillRect/>
          </a:stretch>
        </p:blipFill>
        <p:spPr bwMode="auto">
          <a:xfrm>
            <a:off x="214282" y="2184531"/>
            <a:ext cx="5286412" cy="467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3200" b="1" dirty="0" err="1">
                <a:solidFill>
                  <a:srgbClr val="002060"/>
                </a:solidFill>
              </a:rPr>
              <a:t>Жорстоке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поводження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дітьми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нехтування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їхніми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інтересами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може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мати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різні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види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форми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але</a:t>
            </a:r>
            <a:r>
              <a:rPr lang="ru-RU" sz="3200" b="1" dirty="0">
                <a:solidFill>
                  <a:srgbClr val="002060"/>
                </a:solidFill>
              </a:rPr>
              <a:t> результат </a:t>
            </a:r>
            <a:r>
              <a:rPr lang="ru-RU" sz="3200" b="1" dirty="0" err="1">
                <a:solidFill>
                  <a:srgbClr val="002060"/>
                </a:solidFill>
              </a:rPr>
              <a:t>завжди</a:t>
            </a:r>
            <a:r>
              <a:rPr lang="ru-RU" sz="3200" b="1" dirty="0">
                <a:solidFill>
                  <a:srgbClr val="002060"/>
                </a:solidFill>
              </a:rPr>
              <a:t> той </a:t>
            </a:r>
            <a:r>
              <a:rPr lang="ru-RU" sz="3200" b="1" dirty="0" err="1">
                <a:solidFill>
                  <a:srgbClr val="002060"/>
                </a:solidFill>
              </a:rPr>
              <a:t>самий</a:t>
            </a:r>
            <a:r>
              <a:rPr lang="ru-RU" sz="3200" b="1" dirty="0">
                <a:solidFill>
                  <a:srgbClr val="002060"/>
                </a:solidFill>
              </a:rPr>
              <a:t>: </a:t>
            </a:r>
            <a:r>
              <a:rPr lang="ru-RU" sz="3200" b="1" dirty="0" err="1">
                <a:solidFill>
                  <a:srgbClr val="002060"/>
                </a:solidFill>
              </a:rPr>
              <a:t>завдається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серйозної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шкоди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здоров’ю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розвитку</a:t>
            </a:r>
            <a:r>
              <a:rPr lang="ru-RU" sz="3200" b="1" dirty="0">
                <a:solidFill>
                  <a:srgbClr val="002060"/>
                </a:solidFill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</a:rPr>
              <a:t>соціалізації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нерідко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насильство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загрожує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життю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2" descr="http://likuvan.in.ua/wp-content/uploads/2015/06/ca253127cea66be808e72022fe9175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846" y="2571744"/>
            <a:ext cx="6850190" cy="4202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- Що таке насильство?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4274" name="Picture 2" descr="http://fb.ru/misc/i/gallery/13805/126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47271"/>
            <a:ext cx="8286808" cy="551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Насильство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- </a:t>
            </a:r>
            <a:r>
              <a:rPr lang="ru-RU" sz="3200" b="1" i="1" dirty="0" err="1">
                <a:solidFill>
                  <a:srgbClr val="002060"/>
                </a:solidFill>
              </a:rPr>
              <a:t>це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умисна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фізична</a:t>
            </a:r>
            <a:r>
              <a:rPr lang="ru-RU" sz="3200" b="1" i="1" dirty="0">
                <a:solidFill>
                  <a:srgbClr val="002060"/>
                </a:solidFill>
              </a:rPr>
              <a:t>, сексуальна, </a:t>
            </a:r>
            <a:r>
              <a:rPr lang="ru-RU" sz="3200" b="1" i="1" dirty="0" err="1">
                <a:solidFill>
                  <a:srgbClr val="002060"/>
                </a:solidFill>
              </a:rPr>
              <a:t>психологічна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економічна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дія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чи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її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загроза</a:t>
            </a:r>
            <a:r>
              <a:rPr lang="ru-RU" sz="3200" b="1" i="1" dirty="0">
                <a:solidFill>
                  <a:srgbClr val="002060"/>
                </a:solidFill>
              </a:rPr>
              <a:t>, примус </a:t>
            </a:r>
            <a:r>
              <a:rPr lang="ru-RU" sz="3200" b="1" i="1" dirty="0" err="1">
                <a:solidFill>
                  <a:srgbClr val="002060"/>
                </a:solidFill>
              </a:rPr>
              <a:t>з</a:t>
            </a:r>
            <a:r>
              <a:rPr lang="ru-RU" sz="3200" b="1" i="1" dirty="0">
                <a:solidFill>
                  <a:srgbClr val="002060"/>
                </a:solidFill>
              </a:rPr>
              <a:t> боку </a:t>
            </a:r>
            <a:r>
              <a:rPr lang="ru-RU" sz="3200" b="1" i="1" dirty="0" err="1">
                <a:solidFill>
                  <a:srgbClr val="002060"/>
                </a:solidFill>
              </a:rPr>
              <a:t>однієї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людини</a:t>
            </a:r>
            <a:r>
              <a:rPr lang="ru-RU" sz="3200" b="1" i="1" dirty="0">
                <a:solidFill>
                  <a:srgbClr val="002060"/>
                </a:solidFill>
              </a:rPr>
              <a:t> до </a:t>
            </a:r>
            <a:r>
              <a:rPr lang="ru-RU" sz="3200" b="1" i="1" dirty="0" err="1">
                <a:solidFill>
                  <a:srgbClr val="002060"/>
                </a:solidFill>
              </a:rPr>
              <a:t>іншої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з</a:t>
            </a:r>
            <a:r>
              <a:rPr lang="ru-RU" sz="3200" b="1" i="1" dirty="0">
                <a:solidFill>
                  <a:srgbClr val="002060"/>
                </a:solidFill>
              </a:rPr>
              <a:t> метою контролю, </a:t>
            </a:r>
            <a:r>
              <a:rPr lang="ru-RU" sz="3200" b="1" i="1" dirty="0" err="1">
                <a:solidFill>
                  <a:srgbClr val="002060"/>
                </a:solidFill>
              </a:rPr>
              <a:t>залякування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навіювання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почуття</a:t>
            </a:r>
            <a:r>
              <a:rPr lang="ru-RU" sz="3200" b="1" i="1" dirty="0">
                <a:solidFill>
                  <a:srgbClr val="002060"/>
                </a:solidFill>
              </a:rPr>
              <a:t> страху. (</a:t>
            </a:r>
            <a:r>
              <a:rPr lang="ru-RU" sz="3200" b="1" i="1" dirty="0" err="1">
                <a:solidFill>
                  <a:srgbClr val="002060"/>
                </a:solidFill>
              </a:rPr>
              <a:t>Тлумачний</a:t>
            </a:r>
            <a:r>
              <a:rPr lang="ru-RU" sz="3200" b="1" i="1" dirty="0">
                <a:solidFill>
                  <a:srgbClr val="002060"/>
                </a:solidFill>
              </a:rPr>
              <a:t> словник</a:t>
            </a:r>
            <a:r>
              <a:rPr lang="ru-RU" sz="3200" b="1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Всі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форми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фізичного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і</a:t>
            </a:r>
            <a:r>
              <a:rPr lang="ru-RU" sz="3200" b="1" i="1" dirty="0">
                <a:solidFill>
                  <a:srgbClr val="002060"/>
                </a:solidFill>
              </a:rPr>
              <a:t>/</a:t>
            </a:r>
            <a:r>
              <a:rPr lang="ru-RU" sz="3200" b="1" i="1" dirty="0" err="1">
                <a:solidFill>
                  <a:srgbClr val="002060"/>
                </a:solidFill>
              </a:rPr>
              <a:t>або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емоційного</a:t>
            </a:r>
            <a:r>
              <a:rPr lang="ru-RU" sz="3200" b="1" i="1" dirty="0">
                <a:solidFill>
                  <a:srgbClr val="002060"/>
                </a:solidFill>
              </a:rPr>
              <a:t> поганого </a:t>
            </a:r>
            <a:r>
              <a:rPr lang="ru-RU" sz="3200" b="1" i="1" dirty="0" err="1">
                <a:solidFill>
                  <a:srgbClr val="002060"/>
                </a:solidFill>
              </a:rPr>
              <a:t>поводження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сексуальне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розбещення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відсутність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піклування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торгівля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чи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інші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форми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експлуатації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що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здатні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призвести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чи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призводять</a:t>
            </a:r>
            <a:r>
              <a:rPr lang="ru-RU" sz="3200" b="1" i="1" dirty="0">
                <a:solidFill>
                  <a:srgbClr val="002060"/>
                </a:solidFill>
              </a:rPr>
              <a:t> до </a:t>
            </a:r>
            <a:r>
              <a:rPr lang="ru-RU" sz="3200" b="1" i="1" dirty="0" err="1">
                <a:solidFill>
                  <a:srgbClr val="002060"/>
                </a:solidFill>
              </a:rPr>
              <a:t>фактичної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шкоди</a:t>
            </a:r>
            <a:r>
              <a:rPr lang="ru-RU" sz="3200" b="1" i="1" dirty="0">
                <a:solidFill>
                  <a:srgbClr val="002060"/>
                </a:solidFill>
              </a:rPr>
              <a:t> для </a:t>
            </a:r>
            <a:r>
              <a:rPr lang="ru-RU" sz="3200" b="1" i="1" dirty="0" err="1">
                <a:solidFill>
                  <a:srgbClr val="002060"/>
                </a:solidFill>
              </a:rPr>
              <a:t>здоров’я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дитини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його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виживання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розвитку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чи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гідності</a:t>
            </a:r>
            <a:r>
              <a:rPr lang="ru-RU" sz="3200" b="1" i="1" dirty="0">
                <a:solidFill>
                  <a:srgbClr val="002060"/>
                </a:solidFill>
              </a:rPr>
              <a:t> в </a:t>
            </a:r>
            <a:r>
              <a:rPr lang="ru-RU" sz="3200" b="1" i="1" dirty="0" err="1">
                <a:solidFill>
                  <a:srgbClr val="002060"/>
                </a:solidFill>
              </a:rPr>
              <a:t>контексті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відповідальності</a:t>
            </a:r>
            <a:r>
              <a:rPr lang="ru-RU" sz="3200" b="1" i="1" dirty="0">
                <a:solidFill>
                  <a:srgbClr val="002060"/>
                </a:solidFill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</a:rPr>
              <a:t>довіри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чи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влади</a:t>
            </a:r>
            <a:r>
              <a:rPr lang="ru-RU" sz="3200" b="1" i="1" dirty="0">
                <a:solidFill>
                  <a:srgbClr val="002060"/>
                </a:solidFill>
              </a:rPr>
              <a:t> (</a:t>
            </a:r>
            <a:r>
              <a:rPr lang="ru-RU" sz="3200" b="1" i="1" dirty="0" err="1">
                <a:solidFill>
                  <a:srgbClr val="002060"/>
                </a:solidFill>
              </a:rPr>
              <a:t>Конвенція</a:t>
            </a:r>
            <a:r>
              <a:rPr lang="ru-RU" sz="3200" b="1" i="1" dirty="0">
                <a:solidFill>
                  <a:srgbClr val="002060"/>
                </a:solidFill>
              </a:rPr>
              <a:t> ООН про права </a:t>
            </a:r>
            <a:r>
              <a:rPr lang="ru-RU" sz="3200" b="1" i="1" dirty="0" err="1">
                <a:solidFill>
                  <a:srgbClr val="002060"/>
                </a:solidFill>
              </a:rPr>
              <a:t>дитини</a:t>
            </a:r>
            <a:r>
              <a:rPr lang="ru-RU" sz="3200" b="1" i="1" dirty="0">
                <a:solidFill>
                  <a:srgbClr val="002060"/>
                </a:solidFill>
              </a:rPr>
              <a:t> 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vitppt.com.ua/images/29/28394/96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uzirya.org.ua/img/lifeofschool/100/zagruzheno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460571"/>
            <a:ext cx="2643173" cy="33974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>
                <a:solidFill>
                  <a:srgbClr val="FF0000"/>
                </a:solidFill>
              </a:rPr>
              <a:t>Фізичне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</a:rPr>
              <a:t>насильство</a:t>
            </a:r>
            <a:r>
              <a:rPr lang="ru-RU" sz="2800" b="1" dirty="0">
                <a:solidFill>
                  <a:srgbClr val="002060"/>
                </a:solidFill>
              </a:rPr>
              <a:t>  - 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завдання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дитині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фізичних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тілесних</a:t>
            </a:r>
            <a:r>
              <a:rPr lang="ru-RU" sz="2800" b="1" dirty="0">
                <a:solidFill>
                  <a:srgbClr val="002060"/>
                </a:solidFill>
              </a:rPr>
              <a:t> травм, </a:t>
            </a:r>
            <a:r>
              <a:rPr lang="ru-RU" sz="2800" b="1" dirty="0" err="1">
                <a:solidFill>
                  <a:srgbClr val="002060"/>
                </a:solidFill>
              </a:rPr>
              <a:t>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шкодять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здоров’ю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дитини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порушують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розвиток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позбавляють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життя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може</a:t>
            </a:r>
            <a:r>
              <a:rPr lang="ru-RU" sz="2800" b="1" dirty="0">
                <a:solidFill>
                  <a:srgbClr val="002060"/>
                </a:solidFill>
              </a:rPr>
              <a:t> бути </a:t>
            </a:r>
            <a:r>
              <a:rPr lang="ru-RU" sz="2800" b="1" dirty="0" err="1">
                <a:solidFill>
                  <a:srgbClr val="002060"/>
                </a:solidFill>
              </a:rPr>
              <a:t>побиття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катування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штовхання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удари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ляпаси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припалювання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гарячими</a:t>
            </a:r>
            <a:r>
              <a:rPr lang="ru-RU" sz="2800" b="1" dirty="0">
                <a:solidFill>
                  <a:srgbClr val="002060"/>
                </a:solidFill>
              </a:rPr>
              <a:t> предметами, </a:t>
            </a:r>
            <a:r>
              <a:rPr lang="ru-RU" sz="2800" b="1" dirty="0" err="1">
                <a:solidFill>
                  <a:srgbClr val="002060"/>
                </a:solidFill>
              </a:rPr>
              <a:t>рідинами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запаленими</a:t>
            </a:r>
            <a:r>
              <a:rPr lang="ru-RU" sz="2800" b="1" dirty="0">
                <a:solidFill>
                  <a:srgbClr val="002060"/>
                </a:solidFill>
              </a:rPr>
              <a:t> цигарками, </a:t>
            </a:r>
            <a:r>
              <a:rPr lang="ru-RU" sz="2800" b="1" dirty="0" err="1">
                <a:solidFill>
                  <a:srgbClr val="002060"/>
                </a:solidFill>
              </a:rPr>
              <a:t>кусання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err="1">
                <a:solidFill>
                  <a:srgbClr val="002060"/>
                </a:solidFill>
              </a:rPr>
              <a:t>Фізичне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насильство</a:t>
            </a:r>
            <a:r>
              <a:rPr lang="ru-RU" sz="2800" b="1" dirty="0">
                <a:solidFill>
                  <a:srgbClr val="002060"/>
                </a:solidFill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також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залучення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вживання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наркотиків</a:t>
            </a:r>
            <a:r>
              <a:rPr lang="ru-RU" sz="2800" b="1" dirty="0">
                <a:solidFill>
                  <a:srgbClr val="002060"/>
                </a:solidFill>
              </a:rPr>
              <a:t>, алкоголю, </a:t>
            </a:r>
            <a:r>
              <a:rPr lang="ru-RU" sz="2800" b="1" dirty="0" err="1">
                <a:solidFill>
                  <a:srgbClr val="002060"/>
                </a:solidFill>
              </a:rPr>
              <a:t>пропонування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їй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отруйних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речових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або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медичних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препаратів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викликають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</a:rPr>
              <a:t>одурманення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наприклад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снодійного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не </a:t>
            </a:r>
            <a:r>
              <a:rPr lang="ru-RU" sz="2800" b="1" dirty="0" err="1">
                <a:solidFill>
                  <a:srgbClr val="002060"/>
                </a:solidFill>
              </a:rPr>
              <a:t>п</a:t>
            </a:r>
            <a:r>
              <a:rPr lang="ru-RU" sz="2800" b="1" dirty="0" err="1" smtClean="0">
                <a:solidFill>
                  <a:srgbClr val="002060"/>
                </a:solidFill>
              </a:rPr>
              <a:t>рописаного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лікарем</a:t>
            </a:r>
            <a:r>
              <a:rPr lang="ru-RU" sz="2800" b="1" dirty="0">
                <a:solidFill>
                  <a:srgbClr val="002060"/>
                </a:solidFill>
              </a:rPr>
              <a:t>), </a:t>
            </a:r>
            <a:r>
              <a:rPr lang="ru-RU" sz="2800" b="1" dirty="0" smtClean="0">
                <a:solidFill>
                  <a:srgbClr val="002060"/>
                </a:solidFill>
              </a:rPr>
              <a:t>а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також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спроби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задушення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та </a:t>
            </a:r>
            <a:r>
              <a:rPr lang="ru-RU" sz="2800" b="1" dirty="0" err="1">
                <a:solidFill>
                  <a:srgbClr val="002060"/>
                </a:solidFill>
              </a:rPr>
              <a:t>потоплення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814</Words>
  <Application>Microsoft Office PowerPoint</Application>
  <PresentationFormat>Экран (4:3)</PresentationFormat>
  <Paragraphs>57</Paragraphs>
  <Slides>35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Щасливі діти – майбутнє України!</vt:lpstr>
      <vt:lpstr>Насильство в дитячому колективі : актуальна проблема </vt:lpstr>
      <vt:lpstr>Слайд 3</vt:lpstr>
      <vt:lpstr>Слайд 4</vt:lpstr>
      <vt:lpstr>Слайд 5</vt:lpstr>
      <vt:lpstr>- Що таке насильство?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ВПРАВА” Мікрофон” Добрі слова моїм друзям 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Жорстоке поводження з дітьми в школі: актуальна проблема</dc:title>
  <dc:creator>Олег</dc:creator>
  <cp:lastModifiedBy>Олег</cp:lastModifiedBy>
  <cp:revision>42</cp:revision>
  <dcterms:created xsi:type="dcterms:W3CDTF">2017-02-06T19:06:24Z</dcterms:created>
  <dcterms:modified xsi:type="dcterms:W3CDTF">2017-02-07T20:54:06Z</dcterms:modified>
</cp:coreProperties>
</file>