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7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2447A9D2-2250-412C-8668-3E98919ACECB}" type="datetimeFigureOut">
              <a:rPr lang="ru-RU" smtClean="0"/>
              <a:t>23.02.2017</a:t>
            </a:fld>
            <a:endParaRPr lang="ru-RU" dirty="0"/>
          </a:p>
        </p:txBody>
      </p:sp>
      <p:sp>
        <p:nvSpPr>
          <p:cNvPr id="5" name="Footer Placeholder 4"/>
          <p:cNvSpPr>
            <a:spLocks noGrp="1"/>
          </p:cNvSpPr>
          <p:nvPr>
            <p:ph type="ftr" sz="quarter" idx="11"/>
          </p:nvPr>
        </p:nvSpPr>
        <p:spPr>
          <a:xfrm>
            <a:off x="1174044" y="5357592"/>
            <a:ext cx="5034845" cy="365125"/>
          </a:xfrm>
        </p:spPr>
        <p:txBody>
          <a:bodyPr/>
          <a:lstStyle/>
          <a:p>
            <a:endParaRPr lang="ru-RU"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A5421C4-0B7B-4C9C-8FB7-A620A3A25C97}" type="slidenum">
              <a:rPr lang="ru-RU" smtClean="0"/>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447A9D2-2250-412C-8668-3E98919ACECB}" type="datetimeFigureOut">
              <a:rPr lang="ru-RU" smtClean="0"/>
              <a:t>23.02.2017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6A5421C4-0B7B-4C9C-8FB7-A620A3A25C97}"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447A9D2-2250-412C-8668-3E98919ACECB}" type="datetimeFigureOut">
              <a:rPr lang="ru-RU" smtClean="0"/>
              <a:t>23.02.2017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6A5421C4-0B7B-4C9C-8FB7-A620A3A25C97}"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447A9D2-2250-412C-8668-3E98919ACECB}" type="datetimeFigureOut">
              <a:rPr lang="ru-RU" smtClean="0"/>
              <a:t>23.02.2017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6A5421C4-0B7B-4C9C-8FB7-A620A3A25C97}" type="slidenum">
              <a:rPr lang="ru-RU" smtClean="0"/>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447A9D2-2250-412C-8668-3E98919ACECB}" type="datetimeFigureOut">
              <a:rPr lang="ru-RU" smtClean="0"/>
              <a:t>23.02.2017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6A5421C4-0B7B-4C9C-8FB7-A620A3A25C97}" type="slidenum">
              <a:rPr lang="ru-RU" smtClean="0"/>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2447A9D2-2250-412C-8668-3E98919ACECB}" type="datetimeFigureOut">
              <a:rPr lang="ru-RU" smtClean="0"/>
              <a:t>23.02.2017</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6A5421C4-0B7B-4C9C-8FB7-A620A3A25C97}" type="slidenum">
              <a:rPr lang="ru-RU" smtClean="0"/>
              <a:t>‹#›</a:t>
            </a:fld>
            <a:endParaRPr lang="ru-RU" dirty="0"/>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2447A9D2-2250-412C-8668-3E98919ACECB}" type="datetimeFigureOut">
              <a:rPr lang="ru-RU" smtClean="0"/>
              <a:t>23.02.2017</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6A5421C4-0B7B-4C9C-8FB7-A620A3A25C97}" type="slidenum">
              <a:rPr lang="ru-RU" smtClean="0"/>
              <a:t>‹#›</a:t>
            </a:fld>
            <a:endParaRPr lang="ru-RU" dirty="0"/>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2447A9D2-2250-412C-8668-3E98919ACECB}" type="datetimeFigureOut">
              <a:rPr lang="ru-RU" smtClean="0"/>
              <a:t>23.02.2017</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6A5421C4-0B7B-4C9C-8FB7-A620A3A25C97}"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47A9D2-2250-412C-8668-3E98919ACECB}" type="datetimeFigureOut">
              <a:rPr lang="ru-RU" smtClean="0"/>
              <a:t>23.02.2017</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6A5421C4-0B7B-4C9C-8FB7-A620A3A25C97}"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2447A9D2-2250-412C-8668-3E98919ACECB}" type="datetimeFigureOut">
              <a:rPr lang="ru-RU" smtClean="0"/>
              <a:t>23.02.2017</a:t>
            </a:fld>
            <a:endParaRPr lang="ru-RU" dirty="0"/>
          </a:p>
        </p:txBody>
      </p:sp>
      <p:sp>
        <p:nvSpPr>
          <p:cNvPr id="6" name="Footer Placeholder 5"/>
          <p:cNvSpPr>
            <a:spLocks noGrp="1"/>
          </p:cNvSpPr>
          <p:nvPr>
            <p:ph type="ftr" sz="quarter" idx="11"/>
          </p:nvPr>
        </p:nvSpPr>
        <p:spPr>
          <a:xfrm rot="-60000">
            <a:off x="914554" y="5829261"/>
            <a:ext cx="3522607" cy="365125"/>
          </a:xfrm>
        </p:spPr>
        <p:txBody>
          <a:bodyPr/>
          <a:lstStyle/>
          <a:p>
            <a:endParaRPr lang="ru-RU" dirty="0"/>
          </a:p>
        </p:txBody>
      </p:sp>
      <p:sp>
        <p:nvSpPr>
          <p:cNvPr id="7" name="Slide Number Placeholder 6"/>
          <p:cNvSpPr>
            <a:spLocks noGrp="1"/>
          </p:cNvSpPr>
          <p:nvPr>
            <p:ph type="sldNum" sz="quarter" idx="12"/>
          </p:nvPr>
        </p:nvSpPr>
        <p:spPr>
          <a:xfrm rot="60000">
            <a:off x="7557313" y="5896961"/>
            <a:ext cx="554023" cy="365125"/>
          </a:xfrm>
        </p:spPr>
        <p:txBody>
          <a:bodyPr/>
          <a:lstStyle/>
          <a:p>
            <a:fld id="{6A5421C4-0B7B-4C9C-8FB7-A620A3A25C97}" type="slidenum">
              <a:rPr lang="ru-RU" smtClean="0"/>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2447A9D2-2250-412C-8668-3E98919ACECB}" type="datetimeFigureOut">
              <a:rPr lang="ru-RU" smtClean="0"/>
              <a:t>23.02.2017</a:t>
            </a:fld>
            <a:endParaRPr lang="ru-RU" dirty="0"/>
          </a:p>
        </p:txBody>
      </p:sp>
      <p:sp>
        <p:nvSpPr>
          <p:cNvPr id="6" name="Footer Placeholder 5"/>
          <p:cNvSpPr>
            <a:spLocks noGrp="1"/>
          </p:cNvSpPr>
          <p:nvPr>
            <p:ph type="ftr" sz="quarter" idx="11"/>
          </p:nvPr>
        </p:nvSpPr>
        <p:spPr>
          <a:xfrm rot="-60000">
            <a:off x="914569" y="5831037"/>
            <a:ext cx="3319043" cy="365125"/>
          </a:xfrm>
        </p:spPr>
        <p:txBody>
          <a:bodyPr/>
          <a:lstStyle/>
          <a:p>
            <a:endParaRPr lang="ru-RU" dirty="0"/>
          </a:p>
        </p:txBody>
      </p:sp>
      <p:sp>
        <p:nvSpPr>
          <p:cNvPr id="7" name="Slide Number Placeholder 6"/>
          <p:cNvSpPr>
            <a:spLocks noGrp="1"/>
          </p:cNvSpPr>
          <p:nvPr>
            <p:ph type="sldNum" sz="quarter" idx="12"/>
          </p:nvPr>
        </p:nvSpPr>
        <p:spPr>
          <a:xfrm rot="60000">
            <a:off x="7562089" y="5900026"/>
            <a:ext cx="554023" cy="365125"/>
          </a:xfrm>
        </p:spPr>
        <p:txBody>
          <a:bodyPr/>
          <a:lstStyle/>
          <a:p>
            <a:fld id="{6A5421C4-0B7B-4C9C-8FB7-A620A3A25C97}" type="slidenum">
              <a:rPr lang="ru-RU" smtClean="0"/>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2447A9D2-2250-412C-8668-3E98919ACECB}" type="datetimeFigureOut">
              <a:rPr lang="ru-RU" smtClean="0"/>
              <a:t>23.02.2017</a:t>
            </a:fld>
            <a:endParaRPr lang="ru-RU"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A5421C4-0B7B-4C9C-8FB7-A620A3A25C97}"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4.xml"/><Relationship Id="rId5" Type="http://schemas.openxmlformats.org/officeDocument/2006/relationships/image" Target="../media/image27.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image" Target="../media/image6.jpeg"/><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9.pn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19.jpe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0" y="2492896"/>
            <a:ext cx="3796893" cy="2858669"/>
          </a:xfrm>
        </p:spPr>
        <p:txBody>
          <a:bodyPr>
            <a:noAutofit/>
          </a:bodyPr>
          <a:lstStyle/>
          <a:p>
            <a:r>
              <a:rPr lang="en-US" sz="5400" b="1" dirty="0" smtClean="0">
                <a:solidFill>
                  <a:srgbClr val="FFC000"/>
                </a:solidFill>
              </a:rPr>
              <a:t>Der </a:t>
            </a:r>
            <a:r>
              <a:rPr lang="en-US" sz="5400" b="1" dirty="0" err="1" smtClean="0">
                <a:solidFill>
                  <a:srgbClr val="FFC000"/>
                </a:solidFill>
              </a:rPr>
              <a:t>Mcnesh</a:t>
            </a:r>
            <a:r>
              <a:rPr lang="en-US" sz="5400" b="1" dirty="0" smtClean="0">
                <a:solidFill>
                  <a:srgbClr val="FFC000"/>
                </a:solidFill>
              </a:rPr>
              <a:t> und </a:t>
            </a:r>
            <a:br>
              <a:rPr lang="en-US" sz="5400" b="1" dirty="0" smtClean="0">
                <a:solidFill>
                  <a:srgbClr val="FFC000"/>
                </a:solidFill>
              </a:rPr>
            </a:br>
            <a:r>
              <a:rPr lang="en-US" sz="5400" b="1" dirty="0" err="1" smtClean="0">
                <a:solidFill>
                  <a:srgbClr val="FFC000"/>
                </a:solidFill>
              </a:rPr>
              <a:t>Krörep</a:t>
            </a:r>
            <a:endParaRPr lang="ru-RU" sz="5400" b="1" dirty="0">
              <a:solidFill>
                <a:srgbClr val="FFC000"/>
              </a:solidFill>
            </a:endParaRPr>
          </a:p>
        </p:txBody>
      </p:sp>
      <p:pic>
        <p:nvPicPr>
          <p:cNvPr id="7" name="Объект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298575" y="2322512"/>
            <a:ext cx="3200400" cy="3200400"/>
          </a:xfrm>
        </p:spPr>
      </p:pic>
      <p:sp>
        <p:nvSpPr>
          <p:cNvPr id="10" name="Заголовок 3"/>
          <p:cNvSpPr txBox="1">
            <a:spLocks/>
          </p:cNvSpPr>
          <p:nvPr/>
        </p:nvSpPr>
        <p:spPr>
          <a:xfrm>
            <a:off x="1115616" y="836712"/>
            <a:ext cx="6965245" cy="120248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6000" b="1" dirty="0" smtClean="0">
                <a:solidFill>
                  <a:srgbClr val="FFC000"/>
                </a:solidFill>
              </a:rPr>
              <a:t>Der Mensch und </a:t>
            </a:r>
            <a:br>
              <a:rPr lang="en-US" sz="6000" b="1" dirty="0" smtClean="0">
                <a:solidFill>
                  <a:srgbClr val="FFC000"/>
                </a:solidFill>
              </a:rPr>
            </a:br>
            <a:r>
              <a:rPr lang="en-US" sz="6000" b="1" dirty="0" err="1" smtClean="0">
                <a:solidFill>
                  <a:srgbClr val="FFC000"/>
                </a:solidFill>
              </a:rPr>
              <a:t>Körper</a:t>
            </a:r>
            <a:endParaRPr lang="ru-RU" sz="6000" b="1" dirty="0">
              <a:solidFill>
                <a:srgbClr val="FFC000"/>
              </a:solidFill>
            </a:endParaRPr>
          </a:p>
        </p:txBody>
      </p:sp>
    </p:spTree>
    <p:extLst>
      <p:ext uri="{BB962C8B-B14F-4D97-AF65-F5344CB8AC3E}">
        <p14:creationId xmlns:p14="http://schemas.microsoft.com/office/powerpoint/2010/main" val="497357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4"/>
                                        </p:tgtEl>
                                      </p:cBhvr>
                                    </p:animEffect>
                                    <p:anim calcmode="lin" valueType="num">
                                      <p:cBhvr>
                                        <p:cTn id="7" dur="1000"/>
                                        <p:tgtEl>
                                          <p:spTgt spid="4"/>
                                        </p:tgtEl>
                                        <p:attrNameLst>
                                          <p:attrName>ppt_x</p:attrName>
                                        </p:attrNameLst>
                                      </p:cBhvr>
                                      <p:tavLst>
                                        <p:tav tm="0">
                                          <p:val>
                                            <p:strVal val="ppt_x"/>
                                          </p:val>
                                        </p:tav>
                                        <p:tav tm="100000">
                                          <p:val>
                                            <p:strVal val="ppt_x"/>
                                          </p:val>
                                        </p:tav>
                                      </p:tavLst>
                                    </p:anim>
                                    <p:anim calcmode="lin" valueType="num">
                                      <p:cBhvr>
                                        <p:cTn id="8" dur="1000"/>
                                        <p:tgtEl>
                                          <p:spTgt spid="4"/>
                                        </p:tgtEl>
                                        <p:attrNameLst>
                                          <p:attrName>ppt_y</p:attrName>
                                        </p:attrNameLst>
                                      </p:cBhvr>
                                      <p:tavLst>
                                        <p:tav tm="0">
                                          <p:val>
                                            <p:strVal val="ppt_y"/>
                                          </p:val>
                                        </p:tav>
                                        <p:tav tm="100000">
                                          <p:val>
                                            <p:strVal val="ppt_y+.1"/>
                                          </p:val>
                                        </p:tav>
                                      </p:tavLst>
                                    </p:anim>
                                    <p:set>
                                      <p:cBhvr>
                                        <p:cTn id="9" dur="1" fill="hold">
                                          <p:stCondLst>
                                            <p:cond delay="999"/>
                                          </p:stCondLst>
                                        </p:cTn>
                                        <p:tgtEl>
                                          <p:spTgt spid="4"/>
                                        </p:tgtEl>
                                        <p:attrNameLst>
                                          <p:attrName>style.visibility</p:attrName>
                                        </p:attrNameLst>
                                      </p:cBhvr>
                                      <p:to>
                                        <p:strVal val="hidden"/>
                                      </p:to>
                                    </p:set>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817582"/>
            <a:ext cx="3332961" cy="1202485"/>
          </a:xfrm>
        </p:spPr>
        <p:txBody>
          <a:bodyPr/>
          <a:lstStyle/>
          <a:p>
            <a:r>
              <a:rPr lang="en-US" dirty="0" err="1" smtClean="0"/>
              <a:t>Lesen</a:t>
            </a:r>
            <a:endParaRPr lang="ru-RU" dirty="0"/>
          </a:p>
        </p:txBody>
      </p:sp>
      <p:sp>
        <p:nvSpPr>
          <p:cNvPr id="3" name="Объект 2"/>
          <p:cNvSpPr>
            <a:spLocks noGrp="1"/>
          </p:cNvSpPr>
          <p:nvPr>
            <p:ph sz="quarter" idx="13"/>
          </p:nvPr>
        </p:nvSpPr>
        <p:spPr>
          <a:xfrm>
            <a:off x="1298448" y="2636911"/>
            <a:ext cx="6945960" cy="3087231"/>
          </a:xfrm>
        </p:spPr>
        <p:txBody>
          <a:bodyPr>
            <a:normAutofit fontScale="70000" lnSpcReduction="20000"/>
          </a:bodyPr>
          <a:lstStyle/>
          <a:p>
            <a:pPr marL="0" indent="0">
              <a:buNone/>
            </a:pPr>
            <a:r>
              <a:rPr lang="de-DE" b="1" dirty="0"/>
              <a:t>Der Mensch</a:t>
            </a:r>
            <a:endParaRPr lang="ru-RU" dirty="0"/>
          </a:p>
          <a:p>
            <a:pPr marL="0" indent="0">
              <a:buNone/>
            </a:pPr>
            <a:r>
              <a:rPr lang="de-DE" dirty="0"/>
              <a:t>Der Mensch hat einen Körper. Der Körper besteht aus vielen Teilen. Das sind der Kopf, der Hals, die Brust, der Bauch, der Rücken, zwei Arme und zwei Beine. Die Brust und der Bauch sind vorne, der Rücken ist hinten.</a:t>
            </a:r>
            <a:endParaRPr lang="ru-RU" dirty="0"/>
          </a:p>
          <a:p>
            <a:pPr marL="0" indent="0">
              <a:buNone/>
            </a:pPr>
            <a:r>
              <a:rPr lang="de-DE" dirty="0"/>
              <a:t>Auf dem Kopf sind die Haare. Sie können blond, braun, rot oder schwarz sein. Alte Menschen haben graue oder weiße Haare.</a:t>
            </a:r>
            <a:endParaRPr lang="ru-RU" dirty="0"/>
          </a:p>
          <a:p>
            <a:pPr marL="0" indent="0">
              <a:buNone/>
            </a:pPr>
            <a:r>
              <a:rPr lang="de-DE" dirty="0"/>
              <a:t>Das Gesicht ist rund, oval oder eckig. Im Gesicht haben wir zwei Augen, eine Nase und einen Mund. Wir sehen mit den Augen und hören mit den Ohren. Die Augen können blau, grau, grün oder braun sein.</a:t>
            </a:r>
            <a:endParaRPr lang="ru-RU" dirty="0"/>
          </a:p>
          <a:p>
            <a:pPr marL="0" indent="0">
              <a:buNone/>
            </a:pPr>
            <a:r>
              <a:rPr lang="de-DE" dirty="0"/>
              <a:t>Der Körper hat zwei Arme und zwei Beine. An den Ar­men sind die Hände, an den Beinen sind die Füße. Die Hand hat fünf Finger. Jeder Finger hat einen Nagel. Wir gehen mit den Füßen. Und wir schreiben und arbeiten mit den Händen.</a:t>
            </a:r>
            <a:endParaRPr lang="ru-RU" dirty="0"/>
          </a:p>
          <a:p>
            <a:pPr marL="0" indent="0">
              <a:buNone/>
            </a:pPr>
            <a:endParaRPr lang="ru-RU" dirty="0"/>
          </a:p>
        </p:txBody>
      </p:sp>
      <p:pic>
        <p:nvPicPr>
          <p:cNvPr id="6148" name="Picture 4" descr="Картинки по запросу красивая книга"/>
          <p:cNvPicPr>
            <a:picLocks noChangeAspect="1" noChangeArrowheads="1"/>
          </p:cNvPicPr>
          <p:nvPr/>
        </p:nvPicPr>
        <p:blipFill rotWithShape="1">
          <a:blip r:embed="rId2">
            <a:extLst>
              <a:ext uri="{28A0092B-C50C-407E-A947-70E740481C1C}">
                <a14:useLocalDpi xmlns:a14="http://schemas.microsoft.com/office/drawing/2010/main" val="0"/>
              </a:ext>
            </a:extLst>
          </a:blip>
          <a:srcRect l="14585" t="52690" r="1"/>
          <a:stretch/>
        </p:blipFill>
        <p:spPr bwMode="auto">
          <a:xfrm>
            <a:off x="4427984" y="836712"/>
            <a:ext cx="3936356" cy="163520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6090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Ergänze</a:t>
            </a:r>
            <a:r>
              <a:rPr lang="en-US" dirty="0" smtClean="0"/>
              <a:t> die </a:t>
            </a:r>
            <a:r>
              <a:rPr lang="en-US" dirty="0" err="1" smtClean="0"/>
              <a:t>Sätze</a:t>
            </a:r>
            <a:endParaRPr lang="ru-RU" dirty="0"/>
          </a:p>
        </p:txBody>
      </p:sp>
      <p:sp>
        <p:nvSpPr>
          <p:cNvPr id="3" name="Объект 2"/>
          <p:cNvSpPr>
            <a:spLocks noGrp="1"/>
          </p:cNvSpPr>
          <p:nvPr>
            <p:ph sz="quarter" idx="13"/>
          </p:nvPr>
        </p:nvSpPr>
        <p:spPr>
          <a:xfrm>
            <a:off x="1298448" y="2121407"/>
            <a:ext cx="6657928" cy="3602736"/>
          </a:xfrm>
        </p:spPr>
        <p:txBody>
          <a:bodyPr/>
          <a:lstStyle/>
          <a:p>
            <a:pPr lvl="0"/>
            <a:r>
              <a:rPr lang="de-DE" dirty="0"/>
              <a:t>Der Körper besteht aus …. Teilen.</a:t>
            </a:r>
            <a:endParaRPr lang="ru-RU" dirty="0"/>
          </a:p>
          <a:p>
            <a:pPr lvl="0"/>
            <a:r>
              <a:rPr lang="de-DE" dirty="0"/>
              <a:t>Auf dem Kopf sind die …..</a:t>
            </a:r>
            <a:endParaRPr lang="ru-RU" dirty="0"/>
          </a:p>
          <a:p>
            <a:pPr lvl="0"/>
            <a:r>
              <a:rPr lang="de-DE" dirty="0"/>
              <a:t>Alte Menschen haben …. oder weiße Haare.</a:t>
            </a:r>
            <a:endParaRPr lang="ru-RU" dirty="0"/>
          </a:p>
          <a:p>
            <a:pPr lvl="0"/>
            <a:r>
              <a:rPr lang="de-DE" dirty="0"/>
              <a:t>Das Gesicht ist rund … </a:t>
            </a:r>
            <a:endParaRPr lang="ru-RU" dirty="0"/>
          </a:p>
          <a:p>
            <a:pPr lvl="0"/>
            <a:r>
              <a:rPr lang="de-DE" dirty="0"/>
              <a:t>Im Gesicht haben wir …</a:t>
            </a:r>
            <a:endParaRPr lang="ru-RU" dirty="0"/>
          </a:p>
          <a:p>
            <a:pPr lvl="0"/>
            <a:r>
              <a:rPr lang="de-DE" dirty="0"/>
              <a:t>Die Augen können … </a:t>
            </a:r>
            <a:endParaRPr lang="ru-RU" dirty="0"/>
          </a:p>
          <a:p>
            <a:pPr lvl="0"/>
            <a:r>
              <a:rPr lang="de-DE" dirty="0"/>
              <a:t>Der Körper hat … Arme und … Beine.</a:t>
            </a:r>
            <a:endParaRPr lang="ru-RU" dirty="0"/>
          </a:p>
          <a:p>
            <a:pPr lvl="0"/>
            <a:r>
              <a:rPr lang="de-DE" dirty="0"/>
              <a:t>Die …. hat fünf Finger</a:t>
            </a:r>
            <a:r>
              <a:rPr lang="de-DE" dirty="0" smtClean="0"/>
              <a:t>.</a:t>
            </a:r>
            <a:endParaRPr lang="ru-RU" dirty="0"/>
          </a:p>
        </p:txBody>
      </p:sp>
    </p:spTree>
    <p:extLst>
      <p:ext uri="{BB962C8B-B14F-4D97-AF65-F5344CB8AC3E}">
        <p14:creationId xmlns:p14="http://schemas.microsoft.com/office/powerpoint/2010/main" val="30796595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de-DE" b="1" dirty="0">
                <a:solidFill>
                  <a:schemeClr val="accent4">
                    <a:lumMod val="75000"/>
                  </a:schemeClr>
                </a:solidFill>
              </a:rPr>
              <a:t>Wer ist die intelligenteste?</a:t>
            </a:r>
            <a:endParaRPr lang="ru-RU" b="1" dirty="0">
              <a:solidFill>
                <a:schemeClr val="accent4">
                  <a:lumMod val="75000"/>
                </a:schemeClr>
              </a:solidFill>
            </a:endParaRPr>
          </a:p>
        </p:txBody>
      </p:sp>
      <p:pic>
        <p:nvPicPr>
          <p:cNvPr id="7170" name="Picture 2" descr="Картинки по запросу умный ребенок анимаци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1988840"/>
            <a:ext cx="3672408"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7797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45" presetClass="entr" presetSubtype="0" fill="hold" nodeType="afterEffect">
                                  <p:stCondLst>
                                    <p:cond delay="0"/>
                                  </p:stCondLst>
                                  <p:childTnLst>
                                    <p:set>
                                      <p:cBhvr>
                                        <p:cTn id="13" dur="1" fill="hold">
                                          <p:stCondLst>
                                            <p:cond delay="0"/>
                                          </p:stCondLst>
                                        </p:cTn>
                                        <p:tgtEl>
                                          <p:spTgt spid="7170"/>
                                        </p:tgtEl>
                                        <p:attrNameLst>
                                          <p:attrName>style.visibility</p:attrName>
                                        </p:attrNameLst>
                                      </p:cBhvr>
                                      <p:to>
                                        <p:strVal val="visible"/>
                                      </p:to>
                                    </p:set>
                                    <p:animEffect transition="in" filter="fade">
                                      <p:cBhvr>
                                        <p:cTn id="14" dur="2000"/>
                                        <p:tgtEl>
                                          <p:spTgt spid="7170"/>
                                        </p:tgtEl>
                                      </p:cBhvr>
                                    </p:animEffect>
                                    <p:anim calcmode="lin" valueType="num">
                                      <p:cBhvr>
                                        <p:cTn id="15" dur="2000" fill="hold"/>
                                        <p:tgtEl>
                                          <p:spTgt spid="7170"/>
                                        </p:tgtEl>
                                        <p:attrNameLst>
                                          <p:attrName>ppt_w</p:attrName>
                                        </p:attrNameLst>
                                      </p:cBhvr>
                                      <p:tavLst>
                                        <p:tav tm="0" fmla="#ppt_w*sin(2.5*pi*$)">
                                          <p:val>
                                            <p:fltVal val="0"/>
                                          </p:val>
                                        </p:tav>
                                        <p:tav tm="100000">
                                          <p:val>
                                            <p:fltVal val="1"/>
                                          </p:val>
                                        </p:tav>
                                      </p:tavLst>
                                    </p:anim>
                                    <p:anim calcmode="lin" valueType="num">
                                      <p:cBhvr>
                                        <p:cTn id="16" dur="2000" fill="hold"/>
                                        <p:tgtEl>
                                          <p:spTgt spid="717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err="1" smtClean="0">
                <a:solidFill>
                  <a:schemeClr val="accent5">
                    <a:lumMod val="75000"/>
                  </a:schemeClr>
                </a:solidFill>
              </a:rPr>
              <a:t>Hausaufgabe</a:t>
            </a:r>
            <a:endParaRPr lang="ru-RU" b="1" dirty="0">
              <a:solidFill>
                <a:schemeClr val="accent5">
                  <a:lumMod val="75000"/>
                </a:schemeClr>
              </a:solidFill>
            </a:endParaRPr>
          </a:p>
        </p:txBody>
      </p:sp>
      <p:sp>
        <p:nvSpPr>
          <p:cNvPr id="3" name="Объект 2"/>
          <p:cNvSpPr>
            <a:spLocks noGrp="1"/>
          </p:cNvSpPr>
          <p:nvPr>
            <p:ph sz="quarter" idx="13"/>
          </p:nvPr>
        </p:nvSpPr>
        <p:spPr/>
        <p:txBody>
          <a:bodyPr/>
          <a:lstStyle/>
          <a:p>
            <a:pPr marL="457200" indent="-457200">
              <a:buAutoNum type="arabicPeriod"/>
            </a:pPr>
            <a:r>
              <a:rPr lang="uk-UA" dirty="0" smtClean="0">
                <a:latin typeface="+mj-lt"/>
              </a:rPr>
              <a:t>Скласти кросворд з новими словами.</a:t>
            </a:r>
          </a:p>
          <a:p>
            <a:pPr marL="457200" indent="-457200">
              <a:buAutoNum type="arabicPeriod"/>
            </a:pPr>
            <a:r>
              <a:rPr lang="uk-UA" dirty="0" smtClean="0">
                <a:latin typeface="+mj-lt"/>
              </a:rPr>
              <a:t>Описати зовнішність мами </a:t>
            </a:r>
            <a:r>
              <a:rPr lang="en-US" dirty="0" err="1" smtClean="0">
                <a:latin typeface="+mj-lt"/>
              </a:rPr>
              <a:t>a</a:t>
            </a:r>
            <a:r>
              <a:rPr lang="uk-UA" dirty="0" smtClean="0">
                <a:latin typeface="+mj-lt"/>
              </a:rPr>
              <a:t>бо батька</a:t>
            </a:r>
          </a:p>
        </p:txBody>
      </p:sp>
      <p:pic>
        <p:nvPicPr>
          <p:cNvPr id="8194" name="Picture 2" descr="Картинки по запросу домашнее задание анимаци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600433"/>
            <a:ext cx="2817887" cy="2944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47947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err="1" smtClean="0">
                <a:solidFill>
                  <a:schemeClr val="accent4">
                    <a:lumMod val="75000"/>
                  </a:schemeClr>
                </a:solidFill>
              </a:rPr>
              <a:t>Zusammenfassung</a:t>
            </a:r>
            <a:endParaRPr lang="ru-RU" b="1" dirty="0">
              <a:solidFill>
                <a:schemeClr val="accent4">
                  <a:lumMod val="75000"/>
                </a:schemeClr>
              </a:solidFill>
            </a:endParaRPr>
          </a:p>
        </p:txBody>
      </p:sp>
      <p:sp>
        <p:nvSpPr>
          <p:cNvPr id="3" name="Объект 2"/>
          <p:cNvSpPr>
            <a:spLocks noGrp="1"/>
          </p:cNvSpPr>
          <p:nvPr>
            <p:ph sz="quarter" idx="13"/>
          </p:nvPr>
        </p:nvSpPr>
        <p:spPr>
          <a:xfrm>
            <a:off x="1298448" y="2121407"/>
            <a:ext cx="6585920" cy="3602736"/>
          </a:xfrm>
        </p:spPr>
        <p:txBody>
          <a:bodyPr/>
          <a:lstStyle/>
          <a:p>
            <a:pPr marL="0" indent="0">
              <a:buNone/>
            </a:pPr>
            <a:r>
              <a:rPr lang="en-US" b="1" dirty="0" smtClean="0">
                <a:latin typeface="+mj-lt"/>
              </a:rPr>
              <a:t>Was </a:t>
            </a:r>
            <a:r>
              <a:rPr lang="en-US" b="1" dirty="0" err="1" smtClean="0">
                <a:latin typeface="+mj-lt"/>
              </a:rPr>
              <a:t>könnt</a:t>
            </a:r>
            <a:r>
              <a:rPr lang="en-US" b="1" dirty="0" smtClean="0">
                <a:latin typeface="+mj-lt"/>
              </a:rPr>
              <a:t> </a:t>
            </a:r>
            <a:r>
              <a:rPr lang="en-US" b="1" dirty="0" err="1" smtClean="0">
                <a:latin typeface="+mj-lt"/>
              </a:rPr>
              <a:t>ihr</a:t>
            </a:r>
            <a:r>
              <a:rPr lang="en-US" b="1" dirty="0" smtClean="0">
                <a:latin typeface="+mj-lt"/>
              </a:rPr>
              <a:t> </a:t>
            </a:r>
            <a:r>
              <a:rPr lang="en-US" b="1" dirty="0" err="1" smtClean="0">
                <a:latin typeface="+mj-lt"/>
              </a:rPr>
              <a:t>schon</a:t>
            </a:r>
            <a:r>
              <a:rPr lang="en-US" b="1" dirty="0" smtClean="0">
                <a:latin typeface="+mj-lt"/>
              </a:rPr>
              <a:t>?</a:t>
            </a:r>
          </a:p>
          <a:p>
            <a:pPr marL="0" indent="0">
              <a:buNone/>
            </a:pPr>
            <a:endParaRPr lang="en-US" b="1" dirty="0" smtClean="0">
              <a:latin typeface="+mj-lt"/>
            </a:endParaRPr>
          </a:p>
          <a:p>
            <a:pPr marL="0" indent="0">
              <a:buNone/>
            </a:pPr>
            <a:r>
              <a:rPr lang="en-US" b="1" dirty="0" err="1" smtClean="0">
                <a:latin typeface="+mj-lt"/>
              </a:rPr>
              <a:t>Welche</a:t>
            </a:r>
            <a:r>
              <a:rPr lang="en-US" b="1" dirty="0" smtClean="0">
                <a:latin typeface="+mj-lt"/>
              </a:rPr>
              <a:t> </a:t>
            </a:r>
            <a:r>
              <a:rPr lang="en-US" b="1" dirty="0" err="1">
                <a:latin typeface="+mj-lt"/>
              </a:rPr>
              <a:t>A</a:t>
            </a:r>
            <a:r>
              <a:rPr lang="en-US" b="1" dirty="0" err="1" smtClean="0">
                <a:latin typeface="+mj-lt"/>
              </a:rPr>
              <a:t>rbeit</a:t>
            </a:r>
            <a:r>
              <a:rPr lang="en-US" b="1" dirty="0" smtClean="0">
                <a:latin typeface="+mj-lt"/>
              </a:rPr>
              <a:t> war </a:t>
            </a:r>
            <a:r>
              <a:rPr lang="en-US" b="1" dirty="0" err="1" smtClean="0">
                <a:latin typeface="+mj-lt"/>
              </a:rPr>
              <a:t>interessant</a:t>
            </a:r>
            <a:r>
              <a:rPr lang="en-US" b="1" dirty="0" smtClean="0">
                <a:latin typeface="+mj-lt"/>
              </a:rPr>
              <a:t>?</a:t>
            </a:r>
          </a:p>
          <a:p>
            <a:pPr marL="0" indent="0">
              <a:buNone/>
            </a:pPr>
            <a:endParaRPr lang="en-US" b="1" dirty="0" smtClean="0">
              <a:latin typeface="+mj-lt"/>
            </a:endParaRPr>
          </a:p>
          <a:p>
            <a:pPr marL="0" indent="0">
              <a:buNone/>
            </a:pPr>
            <a:r>
              <a:rPr lang="en-US" b="1" dirty="0" err="1" smtClean="0">
                <a:latin typeface="+mj-lt"/>
              </a:rPr>
              <a:t>Wer</a:t>
            </a:r>
            <a:r>
              <a:rPr lang="en-US" b="1" dirty="0" smtClean="0">
                <a:latin typeface="+mj-lt"/>
              </a:rPr>
              <a:t> hat am </a:t>
            </a:r>
            <a:r>
              <a:rPr lang="en-US" b="1" dirty="0" err="1" smtClean="0">
                <a:latin typeface="+mj-lt"/>
              </a:rPr>
              <a:t>besten</a:t>
            </a:r>
            <a:r>
              <a:rPr lang="en-US" b="1" dirty="0" smtClean="0">
                <a:latin typeface="+mj-lt"/>
              </a:rPr>
              <a:t> </a:t>
            </a:r>
            <a:r>
              <a:rPr lang="en-US" b="1" dirty="0" err="1" smtClean="0">
                <a:latin typeface="+mj-lt"/>
              </a:rPr>
              <a:t>gearbeitet</a:t>
            </a:r>
            <a:r>
              <a:rPr lang="en-US" b="1" dirty="0" smtClean="0">
                <a:latin typeface="+mj-lt"/>
              </a:rPr>
              <a:t>?</a:t>
            </a:r>
          </a:p>
          <a:p>
            <a:pPr marL="0" indent="0">
              <a:buNone/>
            </a:pPr>
            <a:endParaRPr lang="en-US" b="1" dirty="0">
              <a:latin typeface="+mj-lt"/>
            </a:endParaRPr>
          </a:p>
          <a:p>
            <a:pPr marL="0" indent="0">
              <a:buNone/>
            </a:pPr>
            <a:r>
              <a:rPr lang="en-US" b="1" dirty="0" err="1" smtClean="0">
                <a:latin typeface="+mj-lt"/>
              </a:rPr>
              <a:t>Eure</a:t>
            </a:r>
            <a:r>
              <a:rPr lang="en-US" b="1" dirty="0" smtClean="0">
                <a:latin typeface="+mj-lt"/>
              </a:rPr>
              <a:t> </a:t>
            </a:r>
            <a:r>
              <a:rPr lang="en-US" b="1" dirty="0" err="1" smtClean="0">
                <a:latin typeface="+mj-lt"/>
              </a:rPr>
              <a:t>Noten</a:t>
            </a:r>
            <a:r>
              <a:rPr lang="en-US" b="1" dirty="0" smtClean="0">
                <a:latin typeface="+mj-lt"/>
              </a:rPr>
              <a:t> </a:t>
            </a:r>
            <a:r>
              <a:rPr lang="en-US" b="1" dirty="0" err="1" smtClean="0">
                <a:latin typeface="+mj-lt"/>
              </a:rPr>
              <a:t>sind</a:t>
            </a:r>
            <a:r>
              <a:rPr lang="en-US" b="1" dirty="0" smtClean="0">
                <a:latin typeface="+mj-lt"/>
              </a:rPr>
              <a:t>…</a:t>
            </a:r>
            <a:endParaRPr lang="ru-RU" b="1" dirty="0">
              <a:latin typeface="+mj-lt"/>
            </a:endParaRPr>
          </a:p>
        </p:txBody>
      </p:sp>
      <p:pic>
        <p:nvPicPr>
          <p:cNvPr id="10242" name="Picture 2" descr="Картинки по запросу zusammenfassu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3499968"/>
            <a:ext cx="2448272" cy="2366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64919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Похожее изображени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356992"/>
            <a:ext cx="7632848" cy="2911204"/>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Картинки по запросу danke schon"/>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250" b="95000" l="8056" r="91667">
                        <a14:foregroundMark x1="11389" y1="29583" x2="89167" y2="68333"/>
                        <a14:foregroundMark x1="76944" y1="5417" x2="22778" y2="95000"/>
                        <a14:foregroundMark x1="14167" y1="35417" x2="24444" y2="89167"/>
                        <a14:foregroundMark x1="75278" y1="10833" x2="85278" y2="62917"/>
                        <a14:foregroundMark x1="81111" y1="67083" x2="30556" y2="87083"/>
                        <a14:foregroundMark x1="19444" y1="59583" x2="80000" y2="38750"/>
                        <a14:foregroundMark x1="22222" y1="32083" x2="70556" y2="12917"/>
                      </a14:backgroundRemoval>
                    </a14:imgEffect>
                  </a14:imgLayer>
                </a14:imgProps>
              </a:ext>
              <a:ext uri="{28A0092B-C50C-407E-A947-70E740481C1C}">
                <a14:useLocalDpi xmlns:a14="http://schemas.microsoft.com/office/drawing/2010/main" val="0"/>
              </a:ext>
            </a:extLst>
          </a:blip>
          <a:srcRect/>
          <a:stretch>
            <a:fillRect/>
          </a:stretch>
        </p:blipFill>
        <p:spPr bwMode="auto">
          <a:xfrm>
            <a:off x="5580112" y="2348880"/>
            <a:ext cx="3190686" cy="2286001"/>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Картинки по запросу auf wiedersehen"/>
          <p:cNvPicPr>
            <a:picLocks noChangeAspect="1" noChangeArrowheads="1"/>
          </p:cNvPicPr>
          <p:nvPr/>
        </p:nvPicPr>
        <p:blipFill rotWithShape="1">
          <a:blip r:embed="rId5">
            <a:extLst>
              <a:ext uri="{28A0092B-C50C-407E-A947-70E740481C1C}">
                <a14:useLocalDpi xmlns:a14="http://schemas.microsoft.com/office/drawing/2010/main" val="0"/>
              </a:ext>
            </a:extLst>
          </a:blip>
          <a:srcRect t="31092" b="31076"/>
          <a:stretch/>
        </p:blipFill>
        <p:spPr bwMode="auto">
          <a:xfrm>
            <a:off x="752226" y="764704"/>
            <a:ext cx="7620000" cy="2162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1463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248876" y="1628800"/>
            <a:ext cx="6623544" cy="1754326"/>
          </a:xfrm>
          <a:prstGeom prst="rect">
            <a:avLst/>
          </a:prstGeom>
          <a:noFill/>
        </p:spPr>
        <p:txBody>
          <a:bodyPr wrap="none" lIns="91440" tIns="45720" rIns="91440" bIns="45720">
            <a:spAutoFit/>
          </a:bodyPr>
          <a:lstStyle/>
          <a:p>
            <a:pPr algn="ctr"/>
            <a:r>
              <a:rPr lang="en-US" sz="54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j-lt"/>
              </a:rPr>
              <a:t>Welche</a:t>
            </a: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j-lt"/>
              </a:rPr>
              <a:t> </a:t>
            </a:r>
            <a:r>
              <a:rPr lang="en-US" sz="54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j-lt"/>
              </a:rPr>
              <a:t>Körperteile</a:t>
            </a: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j-lt"/>
              </a:rPr>
              <a:t> </a:t>
            </a:r>
            <a:b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j-lt"/>
              </a:rPr>
            </a:b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j-lt"/>
              </a:rPr>
              <a:t>hat der Mensch</a:t>
            </a:r>
            <a:r>
              <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j-lt"/>
            </a:endParaRPr>
          </a:p>
        </p:txBody>
      </p:sp>
      <p:sp>
        <p:nvSpPr>
          <p:cNvPr id="6" name="Прямоугольник 5"/>
          <p:cNvSpPr/>
          <p:nvPr/>
        </p:nvSpPr>
        <p:spPr>
          <a:xfrm>
            <a:off x="1515301" y="3844498"/>
            <a:ext cx="6113405" cy="2123658"/>
          </a:xfrm>
          <a:prstGeom prst="rect">
            <a:avLst/>
          </a:prstGeom>
          <a:noFill/>
        </p:spPr>
        <p:txBody>
          <a:bodyPr wrap="none" lIns="91440" tIns="45720" rIns="91440" bIns="45720">
            <a:spAutoFit/>
          </a:bodyPr>
          <a:lstStyle/>
          <a:p>
            <a:pPr algn="ctr"/>
            <a:r>
              <a:rPr lang="en-US" sz="6600" b="1" dirty="0" err="1" smtClean="0">
                <a:ln w="1905"/>
                <a:solidFill>
                  <a:srgbClr val="0070C0"/>
                </a:solidFill>
                <a:effectLst>
                  <a:innerShdw blurRad="69850" dist="43180" dir="5400000">
                    <a:srgbClr val="000000">
                      <a:alpha val="65000"/>
                    </a:srgbClr>
                  </a:innerShdw>
                </a:effectLst>
                <a:latin typeface="+mj-lt"/>
              </a:rPr>
              <a:t>Wie</a:t>
            </a:r>
            <a:r>
              <a:rPr lang="en-US" sz="6600" b="1" dirty="0" smtClean="0">
                <a:ln w="1905"/>
                <a:solidFill>
                  <a:srgbClr val="0070C0"/>
                </a:solidFill>
                <a:effectLst>
                  <a:innerShdw blurRad="69850" dist="43180" dir="5400000">
                    <a:srgbClr val="000000">
                      <a:alpha val="65000"/>
                    </a:srgbClr>
                  </a:innerShdw>
                </a:effectLst>
                <a:latin typeface="+mj-lt"/>
              </a:rPr>
              <a:t> </a:t>
            </a:r>
            <a:r>
              <a:rPr lang="en-US" sz="6600" b="1" dirty="0" err="1" smtClean="0">
                <a:ln w="1905"/>
                <a:solidFill>
                  <a:srgbClr val="0070C0"/>
                </a:solidFill>
                <a:effectLst>
                  <a:innerShdw blurRad="69850" dist="43180" dir="5400000">
                    <a:srgbClr val="000000">
                      <a:alpha val="65000"/>
                    </a:srgbClr>
                  </a:innerShdw>
                </a:effectLst>
                <a:latin typeface="+mj-lt"/>
              </a:rPr>
              <a:t>sind</a:t>
            </a:r>
            <a:r>
              <a:rPr lang="en-US" sz="6600" b="1" dirty="0" smtClean="0">
                <a:ln w="1905"/>
                <a:solidFill>
                  <a:srgbClr val="0070C0"/>
                </a:solidFill>
                <a:effectLst>
                  <a:innerShdw blurRad="69850" dist="43180" dir="5400000">
                    <a:srgbClr val="000000">
                      <a:alpha val="65000"/>
                    </a:srgbClr>
                  </a:innerShdw>
                </a:effectLst>
                <a:latin typeface="+mj-lt"/>
              </a:rPr>
              <a:t> </a:t>
            </a:r>
            <a:r>
              <a:rPr lang="en-US" sz="6600" b="1" dirty="0" err="1" smtClean="0">
                <a:ln w="1905"/>
                <a:solidFill>
                  <a:srgbClr val="0070C0"/>
                </a:solidFill>
                <a:effectLst>
                  <a:innerShdw blurRad="69850" dist="43180" dir="5400000">
                    <a:srgbClr val="000000">
                      <a:alpha val="65000"/>
                    </a:srgbClr>
                  </a:innerShdw>
                </a:effectLst>
                <a:latin typeface="+mj-lt"/>
              </a:rPr>
              <a:t>diese</a:t>
            </a:r>
            <a:r>
              <a:rPr lang="en-US" sz="6600" b="1" dirty="0" smtClean="0">
                <a:ln w="1905"/>
                <a:solidFill>
                  <a:srgbClr val="0070C0"/>
                </a:solidFill>
                <a:effectLst>
                  <a:innerShdw blurRad="69850" dist="43180" dir="5400000">
                    <a:srgbClr val="000000">
                      <a:alpha val="65000"/>
                    </a:srgbClr>
                  </a:innerShdw>
                </a:effectLst>
                <a:latin typeface="+mj-lt"/>
              </a:rPr>
              <a:t> </a:t>
            </a:r>
          </a:p>
          <a:p>
            <a:pPr algn="ctr"/>
            <a:r>
              <a:rPr lang="en-US" sz="6600" b="1" dirty="0" err="1" smtClean="0">
                <a:ln w="1905"/>
                <a:solidFill>
                  <a:srgbClr val="0070C0"/>
                </a:solidFill>
                <a:effectLst>
                  <a:innerShdw blurRad="69850" dist="43180" dir="5400000">
                    <a:srgbClr val="000000">
                      <a:alpha val="65000"/>
                    </a:srgbClr>
                  </a:innerShdw>
                </a:effectLst>
                <a:latin typeface="+mj-lt"/>
              </a:rPr>
              <a:t>Körperteile</a:t>
            </a:r>
            <a:r>
              <a:rPr lang="en-US" sz="6600" b="1" dirty="0" smtClean="0">
                <a:ln w="1905"/>
                <a:solidFill>
                  <a:srgbClr val="0070C0"/>
                </a:solidFill>
                <a:effectLst>
                  <a:innerShdw blurRad="69850" dist="43180" dir="5400000">
                    <a:srgbClr val="000000">
                      <a:alpha val="65000"/>
                    </a:srgbClr>
                  </a:innerShdw>
                </a:effectLst>
                <a:latin typeface="+mj-lt"/>
              </a:rPr>
              <a:t>? </a:t>
            </a:r>
            <a:endParaRPr lang="ru-RU" sz="6600" b="1" dirty="0">
              <a:ln w="1905"/>
              <a:solidFill>
                <a:srgbClr val="0070C0"/>
              </a:solidFill>
              <a:effectLst>
                <a:innerShdw blurRad="69850" dist="43180" dir="5400000">
                  <a:srgbClr val="000000">
                    <a:alpha val="65000"/>
                  </a:srgbClr>
                </a:innerShdw>
              </a:effectLst>
              <a:latin typeface="+mj-lt"/>
            </a:endParaRPr>
          </a:p>
        </p:txBody>
      </p:sp>
    </p:spTree>
    <p:extLst>
      <p:ext uri="{BB962C8B-B14F-4D97-AF65-F5344CB8AC3E}">
        <p14:creationId xmlns:p14="http://schemas.microsoft.com/office/powerpoint/2010/main" val="2445680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iterate type="wd">
                                    <p:tmPct val="10000"/>
                                  </p:iterate>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Картинки по запросу голова мультяшна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461386"/>
            <a:ext cx="3024336" cy="266141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7063" y="1268760"/>
            <a:ext cx="2088232" cy="2343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lstStyle/>
          <a:p>
            <a:r>
              <a:rPr lang="en-US" dirty="0" err="1" smtClean="0"/>
              <a:t>Singen</a:t>
            </a:r>
            <a:r>
              <a:rPr lang="en-US" dirty="0" smtClean="0"/>
              <a:t> </a:t>
            </a:r>
            <a:r>
              <a:rPr lang="en-US" dirty="0" err="1" smtClean="0"/>
              <a:t>wir</a:t>
            </a:r>
            <a:r>
              <a:rPr lang="en-US" dirty="0" smtClean="0"/>
              <a:t>!</a:t>
            </a:r>
            <a:endParaRPr lang="ru-RU" dirty="0"/>
          </a:p>
        </p:txBody>
      </p:sp>
      <p:pic>
        <p:nvPicPr>
          <p:cNvPr id="1028" name="Picture 4" descr="Картинки по запросу глаза мультяшные"/>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6987" r="20284"/>
          <a:stretch/>
        </p:blipFill>
        <p:spPr bwMode="auto">
          <a:xfrm>
            <a:off x="2843808" y="1781119"/>
            <a:ext cx="1758899" cy="157587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9375" b="99653" l="3356" r="97148"/>
                    </a14:imgEffect>
                  </a14:imgLayer>
                </a14:imgProps>
              </a:ext>
              <a:ext uri="{28A0092B-C50C-407E-A947-70E740481C1C}">
                <a14:useLocalDpi xmlns:a14="http://schemas.microsoft.com/office/drawing/2010/main" val="0"/>
              </a:ext>
            </a:extLst>
          </a:blip>
          <a:srcRect/>
          <a:stretch>
            <a:fillRect/>
          </a:stretch>
        </p:blipFill>
        <p:spPr bwMode="auto">
          <a:xfrm>
            <a:off x="4283968" y="2397871"/>
            <a:ext cx="3672408" cy="1774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92315" y="4365104"/>
            <a:ext cx="3462411"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2397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043903" y="2060848"/>
            <a:ext cx="5056192" cy="2585323"/>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haroni" pitchFamily="2" charset="-79"/>
                <a:cs typeface="Aharoni" pitchFamily="2" charset="-79"/>
              </a:rPr>
              <a:t>Arbeit</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haroni" pitchFamily="2" charset="-79"/>
                <a:cs typeface="Aharoni" pitchFamily="2" charset="-79"/>
              </a:rPr>
              <a:t> </a:t>
            </a:r>
          </a:p>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haroni" pitchFamily="2" charset="-79"/>
                <a:cs typeface="Aharoni" pitchFamily="2" charset="-79"/>
              </a:rPr>
              <a:t>in </a:t>
            </a:r>
          </a:p>
          <a:p>
            <a:pPr algn="ctr"/>
            <a:r>
              <a:rPr lang="en-US"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haroni" pitchFamily="2" charset="-79"/>
                <a:cs typeface="Aharoni" pitchFamily="2" charset="-79"/>
              </a:rPr>
              <a:t>Mannschaften</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haroni" pitchFamily="2" charset="-79"/>
                <a:cs typeface="Aharoni" pitchFamily="2" charset="-79"/>
              </a:rPr>
              <a:t> </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Aharoni" pitchFamily="2" charset="-79"/>
            </a:endParaRPr>
          </a:p>
        </p:txBody>
      </p:sp>
    </p:spTree>
    <p:extLst>
      <p:ext uri="{BB962C8B-B14F-4D97-AF65-F5344CB8AC3E}">
        <p14:creationId xmlns:p14="http://schemas.microsoft.com/office/powerpoint/2010/main" val="30431200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298575" y="2392081"/>
            <a:ext cx="6586538" cy="3061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Заголовок 1"/>
          <p:cNvSpPr>
            <a:spLocks noGrp="1"/>
          </p:cNvSpPr>
          <p:nvPr>
            <p:ph type="title"/>
          </p:nvPr>
        </p:nvSpPr>
        <p:spPr>
          <a:xfrm>
            <a:off x="1095023" y="817582"/>
            <a:ext cx="6965245" cy="1202485"/>
          </a:xfrm>
        </p:spPr>
        <p:txBody>
          <a:bodyPr>
            <a:normAutofit fontScale="90000"/>
          </a:bodyPr>
          <a:lstStyle/>
          <a:p>
            <a:r>
              <a:rPr lang="en-US" b="1" dirty="0" smtClean="0">
                <a:solidFill>
                  <a:schemeClr val="tx2">
                    <a:lumMod val="75000"/>
                  </a:schemeClr>
                </a:solidFill>
              </a:rPr>
              <a:t>1. </a:t>
            </a:r>
            <a:r>
              <a:rPr lang="en-US" b="1" dirty="0" err="1" smtClean="0">
                <a:solidFill>
                  <a:schemeClr val="tx2">
                    <a:lumMod val="75000"/>
                  </a:schemeClr>
                </a:solidFill>
              </a:rPr>
              <a:t>Wie</a:t>
            </a:r>
            <a:r>
              <a:rPr lang="en-US" b="1" dirty="0" smtClean="0">
                <a:solidFill>
                  <a:schemeClr val="tx2">
                    <a:lumMod val="75000"/>
                  </a:schemeClr>
                </a:solidFill>
              </a:rPr>
              <a:t> </a:t>
            </a:r>
            <a:r>
              <a:rPr lang="en-US" b="1" dirty="0" err="1" smtClean="0">
                <a:solidFill>
                  <a:schemeClr val="tx2">
                    <a:lumMod val="75000"/>
                  </a:schemeClr>
                </a:solidFill>
              </a:rPr>
              <a:t>sind</a:t>
            </a:r>
            <a:r>
              <a:rPr lang="en-US" b="1" dirty="0" smtClean="0">
                <a:solidFill>
                  <a:schemeClr val="tx2">
                    <a:lumMod val="75000"/>
                  </a:schemeClr>
                </a:solidFill>
              </a:rPr>
              <a:t> die </a:t>
            </a:r>
            <a:r>
              <a:rPr lang="en-US" b="1" dirty="0" err="1">
                <a:ln w="1905"/>
                <a:solidFill>
                  <a:schemeClr val="tx2">
                    <a:lumMod val="75000"/>
                  </a:schemeClr>
                </a:solidFill>
                <a:effectLst>
                  <a:innerShdw blurRad="69850" dist="43180" dir="5400000">
                    <a:srgbClr val="000000">
                      <a:alpha val="65000"/>
                    </a:srgbClr>
                  </a:innerShdw>
                </a:effectLst>
              </a:rPr>
              <a:t>Körperteile</a:t>
            </a:r>
            <a:r>
              <a:rPr lang="en-US" b="1" dirty="0">
                <a:ln w="1905"/>
                <a:solidFill>
                  <a:schemeClr val="tx2">
                    <a:lumMod val="75000"/>
                  </a:schemeClr>
                </a:solidFill>
                <a:effectLst>
                  <a:innerShdw blurRad="69850" dist="43180" dir="5400000">
                    <a:srgbClr val="000000">
                      <a:alpha val="65000"/>
                    </a:srgbClr>
                  </a:innerShdw>
                </a:effectLst>
              </a:rPr>
              <a:t>?</a:t>
            </a:r>
            <a:r>
              <a:rPr lang="en-US" b="1" dirty="0" smtClean="0">
                <a:solidFill>
                  <a:schemeClr val="tx2">
                    <a:lumMod val="75000"/>
                  </a:schemeClr>
                </a:solidFill>
              </a:rPr>
              <a:t> </a:t>
            </a:r>
            <a:endParaRPr lang="ru-RU" b="1" dirty="0">
              <a:solidFill>
                <a:schemeClr val="tx2">
                  <a:lumMod val="75000"/>
                </a:schemeClr>
              </a:solidFill>
            </a:endParaRPr>
          </a:p>
        </p:txBody>
      </p:sp>
    </p:spTree>
    <p:extLst>
      <p:ext uri="{BB962C8B-B14F-4D97-AF65-F5344CB8AC3E}">
        <p14:creationId xmlns:p14="http://schemas.microsoft.com/office/powerpoint/2010/main" val="7740333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solidFill>
                  <a:schemeClr val="tx2">
                    <a:lumMod val="75000"/>
                  </a:schemeClr>
                </a:solidFill>
              </a:rPr>
              <a:t>1. </a:t>
            </a:r>
            <a:r>
              <a:rPr lang="en-US" b="1" dirty="0" err="1" smtClean="0">
                <a:solidFill>
                  <a:schemeClr val="tx2">
                    <a:lumMod val="75000"/>
                  </a:schemeClr>
                </a:solidFill>
              </a:rPr>
              <a:t>Wie</a:t>
            </a:r>
            <a:r>
              <a:rPr lang="en-US" b="1" dirty="0" smtClean="0">
                <a:solidFill>
                  <a:schemeClr val="tx2">
                    <a:lumMod val="75000"/>
                  </a:schemeClr>
                </a:solidFill>
              </a:rPr>
              <a:t> </a:t>
            </a:r>
            <a:r>
              <a:rPr lang="en-US" b="1" dirty="0" err="1" smtClean="0">
                <a:solidFill>
                  <a:schemeClr val="tx2">
                    <a:lumMod val="75000"/>
                  </a:schemeClr>
                </a:solidFill>
              </a:rPr>
              <a:t>sind</a:t>
            </a:r>
            <a:r>
              <a:rPr lang="en-US" b="1" dirty="0" smtClean="0">
                <a:solidFill>
                  <a:schemeClr val="tx2">
                    <a:lumMod val="75000"/>
                  </a:schemeClr>
                </a:solidFill>
              </a:rPr>
              <a:t> die </a:t>
            </a:r>
            <a:r>
              <a:rPr lang="en-US" b="1" dirty="0" err="1">
                <a:ln w="1905"/>
                <a:solidFill>
                  <a:schemeClr val="tx2">
                    <a:lumMod val="75000"/>
                  </a:schemeClr>
                </a:solidFill>
                <a:effectLst>
                  <a:innerShdw blurRad="69850" dist="43180" dir="5400000">
                    <a:srgbClr val="000000">
                      <a:alpha val="65000"/>
                    </a:srgbClr>
                  </a:innerShdw>
                </a:effectLst>
              </a:rPr>
              <a:t>Körperteile</a:t>
            </a:r>
            <a:r>
              <a:rPr lang="en-US" b="1" dirty="0">
                <a:ln w="1905"/>
                <a:solidFill>
                  <a:schemeClr val="tx2">
                    <a:lumMod val="75000"/>
                  </a:schemeClr>
                </a:solidFill>
                <a:effectLst>
                  <a:innerShdw blurRad="69850" dist="43180" dir="5400000">
                    <a:srgbClr val="000000">
                      <a:alpha val="65000"/>
                    </a:srgbClr>
                  </a:innerShdw>
                </a:effectLst>
              </a:rPr>
              <a:t>?</a:t>
            </a:r>
            <a:r>
              <a:rPr lang="en-US" b="1" dirty="0" smtClean="0">
                <a:solidFill>
                  <a:schemeClr val="tx2">
                    <a:lumMod val="75000"/>
                  </a:schemeClr>
                </a:solidFill>
              </a:rPr>
              <a:t> </a:t>
            </a:r>
            <a:endParaRPr lang="ru-RU" b="1" dirty="0">
              <a:solidFill>
                <a:schemeClr val="tx2">
                  <a:lumMod val="75000"/>
                </a:schemeClr>
              </a:solidFill>
            </a:endParaRPr>
          </a:p>
        </p:txBody>
      </p:sp>
      <p:graphicFrame>
        <p:nvGraphicFramePr>
          <p:cNvPr id="5" name="Объект 4"/>
          <p:cNvGraphicFramePr>
            <a:graphicFrameLocks noGrp="1"/>
          </p:cNvGraphicFramePr>
          <p:nvPr>
            <p:ph sz="quarter" idx="13"/>
            <p:extLst>
              <p:ext uri="{D42A27DB-BD31-4B8C-83A1-F6EECF244321}">
                <p14:modId xmlns:p14="http://schemas.microsoft.com/office/powerpoint/2010/main" val="1645460532"/>
              </p:ext>
            </p:extLst>
          </p:nvPr>
        </p:nvGraphicFramePr>
        <p:xfrm>
          <a:off x="1298573" y="2120900"/>
          <a:ext cx="6657802" cy="3034801"/>
        </p:xfrm>
        <a:graphic>
          <a:graphicData uri="http://schemas.openxmlformats.org/drawingml/2006/table">
            <a:tbl>
              <a:tblPr firstRow="1" bandRow="1">
                <a:tableStyleId>{5C22544A-7EE6-4342-B048-85BDC9FD1C3A}</a:tableStyleId>
              </a:tblPr>
              <a:tblGrid>
                <a:gridCol w="1761259"/>
                <a:gridCol w="4896543"/>
              </a:tblGrid>
              <a:tr h="433543">
                <a:tc>
                  <a:txBody>
                    <a:bodyPr/>
                    <a:lstStyle/>
                    <a:p>
                      <a:r>
                        <a:rPr lang="en-US" b="1" dirty="0" err="1" smtClean="0">
                          <a:ln w="1905"/>
                          <a:solidFill>
                            <a:schemeClr val="tx2">
                              <a:lumMod val="75000"/>
                            </a:schemeClr>
                          </a:solidFill>
                          <a:effectLst>
                            <a:innerShdw blurRad="69850" dist="43180" dir="5400000">
                              <a:srgbClr val="000000">
                                <a:alpha val="65000"/>
                              </a:srgbClr>
                            </a:innerShdw>
                          </a:effectLst>
                        </a:rPr>
                        <a:t>Körperteile</a:t>
                      </a:r>
                      <a:endParaRPr lang="ru-RU" dirty="0"/>
                    </a:p>
                  </a:txBody>
                  <a:tcPr/>
                </a:tc>
                <a:tc>
                  <a:txBody>
                    <a:bodyPr/>
                    <a:lstStyle/>
                    <a:p>
                      <a:r>
                        <a:rPr lang="en-US" dirty="0" err="1" smtClean="0"/>
                        <a:t>Beschreibung</a:t>
                      </a:r>
                      <a:endParaRPr lang="ru-RU" dirty="0"/>
                    </a:p>
                  </a:txBody>
                  <a:tcPr/>
                </a:tc>
              </a:tr>
              <a:tr h="433543">
                <a:tc>
                  <a:txBody>
                    <a:bodyPr/>
                    <a:lstStyle/>
                    <a:p>
                      <a:r>
                        <a:rPr lang="en-US" b="1" dirty="0" smtClean="0">
                          <a:latin typeface="+mj-lt"/>
                        </a:rPr>
                        <a:t>der  Kopf</a:t>
                      </a:r>
                      <a:endParaRPr lang="ru-RU" b="1" dirty="0">
                        <a:latin typeface="+mj-lt"/>
                      </a:endParaRPr>
                    </a:p>
                  </a:txBody>
                  <a:tcPr/>
                </a:tc>
                <a:tc>
                  <a:txBody>
                    <a:bodyPr/>
                    <a:lstStyle/>
                    <a:p>
                      <a:r>
                        <a:rPr lang="en-US" dirty="0" err="1" smtClean="0"/>
                        <a:t>rund</a:t>
                      </a:r>
                      <a:r>
                        <a:rPr lang="en-US" dirty="0" smtClean="0"/>
                        <a:t>, oval, </a:t>
                      </a:r>
                      <a:r>
                        <a:rPr lang="en-US" dirty="0" err="1" smtClean="0"/>
                        <a:t>eckig</a:t>
                      </a:r>
                      <a:endParaRPr lang="ru-RU" dirty="0"/>
                    </a:p>
                  </a:txBody>
                  <a:tcPr/>
                </a:tc>
              </a:tr>
              <a:tr h="433543">
                <a:tc>
                  <a:txBody>
                    <a:bodyPr/>
                    <a:lstStyle/>
                    <a:p>
                      <a:r>
                        <a:rPr lang="en-US" b="1" dirty="0" smtClean="0">
                          <a:latin typeface="+mj-lt"/>
                        </a:rPr>
                        <a:t>die  </a:t>
                      </a:r>
                      <a:r>
                        <a:rPr lang="en-US" b="1" dirty="0" err="1" smtClean="0">
                          <a:latin typeface="+mj-lt"/>
                        </a:rPr>
                        <a:t>Augen</a:t>
                      </a:r>
                      <a:endParaRPr lang="ru-RU" b="1" dirty="0">
                        <a:latin typeface="+mj-lt"/>
                      </a:endParaRPr>
                    </a:p>
                  </a:txBody>
                  <a:tcPr/>
                </a:tc>
                <a:tc>
                  <a:txBody>
                    <a:bodyPr/>
                    <a:lstStyle/>
                    <a:p>
                      <a:r>
                        <a:rPr lang="en-US" dirty="0" err="1" smtClean="0"/>
                        <a:t>blau</a:t>
                      </a:r>
                      <a:r>
                        <a:rPr lang="en-US" dirty="0" smtClean="0"/>
                        <a:t>, </a:t>
                      </a:r>
                      <a:r>
                        <a:rPr lang="en-US" dirty="0" err="1" smtClean="0"/>
                        <a:t>braun</a:t>
                      </a:r>
                      <a:r>
                        <a:rPr lang="en-US" dirty="0" smtClean="0"/>
                        <a:t>, </a:t>
                      </a:r>
                      <a:r>
                        <a:rPr lang="en-US" dirty="0" err="1" smtClean="0"/>
                        <a:t>grün</a:t>
                      </a:r>
                      <a:r>
                        <a:rPr lang="en-US" dirty="0" smtClean="0"/>
                        <a:t>, </a:t>
                      </a:r>
                      <a:r>
                        <a:rPr lang="en-US" dirty="0" err="1" smtClean="0"/>
                        <a:t>gro</a:t>
                      </a:r>
                      <a:r>
                        <a:rPr lang="el-GR" dirty="0" smtClean="0"/>
                        <a:t>β</a:t>
                      </a:r>
                      <a:r>
                        <a:rPr lang="en-US" dirty="0" smtClean="0"/>
                        <a:t>, </a:t>
                      </a:r>
                      <a:r>
                        <a:rPr lang="en-US" dirty="0" err="1" smtClean="0"/>
                        <a:t>klein</a:t>
                      </a:r>
                      <a:endParaRPr lang="ru-RU" dirty="0"/>
                    </a:p>
                  </a:txBody>
                  <a:tcPr/>
                </a:tc>
              </a:tr>
              <a:tr h="433543">
                <a:tc>
                  <a:txBody>
                    <a:bodyPr/>
                    <a:lstStyle/>
                    <a:p>
                      <a:r>
                        <a:rPr lang="en-US" b="1" dirty="0" smtClean="0">
                          <a:latin typeface="+mj-lt"/>
                        </a:rPr>
                        <a:t>der  </a:t>
                      </a:r>
                      <a:r>
                        <a:rPr lang="en-US" b="1" dirty="0" err="1" smtClean="0">
                          <a:latin typeface="+mj-lt"/>
                        </a:rPr>
                        <a:t>Mund</a:t>
                      </a:r>
                      <a:endParaRPr lang="ru-RU" b="1"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klein</a:t>
                      </a:r>
                      <a:r>
                        <a:rPr lang="en-US" dirty="0" smtClean="0"/>
                        <a:t>, </a:t>
                      </a:r>
                      <a:r>
                        <a:rPr lang="en-US" dirty="0" err="1" smtClean="0"/>
                        <a:t>gro</a:t>
                      </a:r>
                      <a:r>
                        <a:rPr lang="el-GR" dirty="0" smtClean="0"/>
                        <a:t>β</a:t>
                      </a:r>
                      <a:r>
                        <a:rPr lang="en-US" dirty="0" smtClean="0"/>
                        <a:t>, </a:t>
                      </a:r>
                      <a:r>
                        <a:rPr lang="en-US" dirty="0" err="1" smtClean="0"/>
                        <a:t>voll</a:t>
                      </a:r>
                      <a:r>
                        <a:rPr lang="en-US" dirty="0" smtClean="0"/>
                        <a:t>, </a:t>
                      </a:r>
                      <a:r>
                        <a:rPr lang="en-US" dirty="0" err="1" smtClean="0"/>
                        <a:t>schmall</a:t>
                      </a:r>
                      <a:endParaRPr lang="ru-RU" dirty="0"/>
                    </a:p>
                  </a:txBody>
                  <a:tcPr/>
                </a:tc>
              </a:tr>
              <a:tr h="433543">
                <a:tc>
                  <a:txBody>
                    <a:bodyPr/>
                    <a:lstStyle/>
                    <a:p>
                      <a:r>
                        <a:rPr lang="en-US" b="1" dirty="0" smtClean="0">
                          <a:latin typeface="+mj-lt"/>
                        </a:rPr>
                        <a:t>die  </a:t>
                      </a:r>
                      <a:r>
                        <a:rPr lang="en-US" b="1" dirty="0" err="1" smtClean="0">
                          <a:latin typeface="+mj-lt"/>
                        </a:rPr>
                        <a:t>Nase</a:t>
                      </a:r>
                      <a:r>
                        <a:rPr lang="en-US" b="1" dirty="0" smtClean="0">
                          <a:latin typeface="+mj-lt"/>
                        </a:rPr>
                        <a:t> </a:t>
                      </a:r>
                      <a:endParaRPr lang="ru-RU" b="1"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klein</a:t>
                      </a:r>
                      <a:r>
                        <a:rPr lang="en-US" dirty="0" smtClean="0"/>
                        <a:t>, </a:t>
                      </a:r>
                      <a:r>
                        <a:rPr lang="en-US" dirty="0" err="1" smtClean="0"/>
                        <a:t>gro</a:t>
                      </a:r>
                      <a:r>
                        <a:rPr lang="el-GR" dirty="0" smtClean="0"/>
                        <a:t>β</a:t>
                      </a:r>
                      <a:r>
                        <a:rPr lang="en-US" dirty="0" smtClean="0"/>
                        <a:t>, </a:t>
                      </a:r>
                      <a:r>
                        <a:rPr lang="en-US" dirty="0" err="1" smtClean="0"/>
                        <a:t>lang</a:t>
                      </a:r>
                      <a:r>
                        <a:rPr lang="en-US" dirty="0" smtClean="0"/>
                        <a:t>, </a:t>
                      </a:r>
                      <a:r>
                        <a:rPr lang="en-US" dirty="0" err="1" smtClean="0"/>
                        <a:t>breit</a:t>
                      </a:r>
                      <a:endParaRPr lang="ru-RU" dirty="0"/>
                    </a:p>
                  </a:txBody>
                  <a:tcPr/>
                </a:tc>
              </a:tr>
              <a:tr h="433543">
                <a:tc>
                  <a:txBody>
                    <a:bodyPr/>
                    <a:lstStyle/>
                    <a:p>
                      <a:r>
                        <a:rPr lang="en-US" b="1" dirty="0" smtClean="0">
                          <a:latin typeface="+mj-lt"/>
                        </a:rPr>
                        <a:t>die   </a:t>
                      </a:r>
                      <a:r>
                        <a:rPr lang="en-US" b="1" dirty="0" err="1" smtClean="0">
                          <a:latin typeface="+mj-lt"/>
                        </a:rPr>
                        <a:t>Haare</a:t>
                      </a:r>
                      <a:endParaRPr lang="ru-RU" b="1"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lang</a:t>
                      </a:r>
                      <a:r>
                        <a:rPr lang="en-US" dirty="0" smtClean="0"/>
                        <a:t>, </a:t>
                      </a:r>
                      <a:r>
                        <a:rPr lang="en-US" dirty="0" err="1" smtClean="0"/>
                        <a:t>kurz</a:t>
                      </a:r>
                      <a:r>
                        <a:rPr lang="en-US" dirty="0" smtClean="0"/>
                        <a:t>, blond, </a:t>
                      </a:r>
                      <a:r>
                        <a:rPr lang="en-US" dirty="0" err="1" smtClean="0"/>
                        <a:t>lockig</a:t>
                      </a:r>
                      <a:r>
                        <a:rPr lang="en-US" dirty="0" smtClean="0"/>
                        <a:t>, </a:t>
                      </a:r>
                      <a:r>
                        <a:rPr lang="en-US" dirty="0" err="1" smtClean="0"/>
                        <a:t>schwarz</a:t>
                      </a:r>
                      <a:endParaRPr lang="ru-RU" dirty="0"/>
                    </a:p>
                  </a:txBody>
                  <a:tcPr/>
                </a:tc>
              </a:tr>
              <a:tr h="433543">
                <a:tc>
                  <a:txBody>
                    <a:bodyPr/>
                    <a:lstStyle/>
                    <a:p>
                      <a:r>
                        <a:rPr lang="en-US" b="1" dirty="0" smtClean="0">
                          <a:solidFill>
                            <a:schemeClr val="tx1"/>
                          </a:solidFill>
                          <a:latin typeface="+mj-lt"/>
                        </a:rPr>
                        <a:t>der  </a:t>
                      </a:r>
                      <a:r>
                        <a:rPr lang="en-US" b="1" dirty="0" err="1" smtClean="0">
                          <a:ln w="1905"/>
                          <a:solidFill>
                            <a:schemeClr val="tx1"/>
                          </a:solidFill>
                          <a:effectLst>
                            <a:innerShdw blurRad="69850" dist="43180" dir="5400000">
                              <a:srgbClr val="000000">
                                <a:alpha val="65000"/>
                              </a:srgbClr>
                            </a:innerShdw>
                          </a:effectLst>
                          <a:latin typeface="+mj-lt"/>
                        </a:rPr>
                        <a:t>Körper</a:t>
                      </a:r>
                      <a:endParaRPr lang="ru-RU" b="1" dirty="0">
                        <a:solidFill>
                          <a:schemeClr val="tx1"/>
                        </a:solidFill>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schlank</a:t>
                      </a:r>
                      <a:r>
                        <a:rPr lang="en-US" dirty="0" smtClean="0"/>
                        <a:t>, dick, </a:t>
                      </a:r>
                      <a:r>
                        <a:rPr lang="en-US" dirty="0" err="1" smtClean="0"/>
                        <a:t>dünn</a:t>
                      </a:r>
                      <a:endParaRPr lang="ru-RU" dirty="0" smtClean="0"/>
                    </a:p>
                  </a:txBody>
                  <a:tcPr/>
                </a:tc>
              </a:tr>
            </a:tbl>
          </a:graphicData>
        </a:graphic>
      </p:graphicFrame>
    </p:spTree>
    <p:extLst>
      <p:ext uri="{BB962C8B-B14F-4D97-AF65-F5344CB8AC3E}">
        <p14:creationId xmlns:p14="http://schemas.microsoft.com/office/powerpoint/2010/main" val="21942069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Wer</a:t>
            </a:r>
            <a:r>
              <a:rPr lang="en-US" dirty="0" smtClean="0"/>
              <a:t> </a:t>
            </a:r>
            <a:r>
              <a:rPr lang="en-US" dirty="0" err="1" smtClean="0"/>
              <a:t>ist</a:t>
            </a:r>
            <a:r>
              <a:rPr lang="en-US" dirty="0" smtClean="0"/>
              <a:t> das?</a:t>
            </a:r>
            <a:endParaRPr lang="ru-RU" dirty="0"/>
          </a:p>
        </p:txBody>
      </p:sp>
      <p:pic>
        <p:nvPicPr>
          <p:cNvPr id="2050" name="Picture 2" descr="d:\Users\Admin\Desktop\fg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966913"/>
            <a:ext cx="3629025" cy="17145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d:\Users\Admin\Desktop\gf.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861048"/>
            <a:ext cx="1314450" cy="16192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d:\Users\Admin\Desktop\df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3893" y="3861048"/>
            <a:ext cx="1352550" cy="1781175"/>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d:\Users\Admin\Desktop\d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1940887"/>
            <a:ext cx="1628775" cy="2009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94929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69712" y="3429000"/>
            <a:ext cx="2067936" cy="2638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descr="Картинки по запросу шрек"/>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3680" y="836713"/>
            <a:ext cx="2815953" cy="252027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Картинки по запросу баба яга рисунок"/>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798" t="2655" r="9957" b="6741"/>
          <a:stretch/>
        </p:blipFill>
        <p:spPr bwMode="auto">
          <a:xfrm>
            <a:off x="1933147" y="2117197"/>
            <a:ext cx="2854295" cy="3033757"/>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Картинки по запросу буратино"/>
          <p:cNvPicPr>
            <a:picLocks noChangeAspect="1" noChangeArrowheads="1"/>
          </p:cNvPicPr>
          <p:nvPr/>
        </p:nvPicPr>
        <p:blipFill rotWithShape="1">
          <a:blip r:embed="rId5">
            <a:extLst>
              <a:ext uri="{28A0092B-C50C-407E-A947-70E740481C1C}">
                <a14:useLocalDpi xmlns:a14="http://schemas.microsoft.com/office/drawing/2010/main" val="0"/>
              </a:ext>
            </a:extLst>
          </a:blip>
          <a:srcRect l="32774" r="33608"/>
          <a:stretch/>
        </p:blipFill>
        <p:spPr bwMode="auto">
          <a:xfrm>
            <a:off x="1187624" y="836713"/>
            <a:ext cx="1524939" cy="2412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86008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817582"/>
            <a:ext cx="3909025" cy="1202485"/>
          </a:xfrm>
        </p:spPr>
        <p:txBody>
          <a:bodyPr>
            <a:normAutofit fontScale="90000"/>
          </a:bodyPr>
          <a:lstStyle/>
          <a:p>
            <a:r>
              <a:rPr lang="en-US" b="1" dirty="0" smtClean="0">
                <a:solidFill>
                  <a:srgbClr val="002060"/>
                </a:solidFill>
              </a:rPr>
              <a:t>T u r n p a u s e</a:t>
            </a:r>
            <a:endParaRPr lang="ru-RU" b="1" dirty="0">
              <a:solidFill>
                <a:srgbClr val="002060"/>
              </a:solidFill>
            </a:endParaRPr>
          </a:p>
        </p:txBody>
      </p:sp>
      <p:sp>
        <p:nvSpPr>
          <p:cNvPr id="3" name="Объект 2"/>
          <p:cNvSpPr>
            <a:spLocks noGrp="1"/>
          </p:cNvSpPr>
          <p:nvPr>
            <p:ph sz="quarter" idx="13"/>
          </p:nvPr>
        </p:nvSpPr>
        <p:spPr>
          <a:xfrm>
            <a:off x="895354" y="3988930"/>
            <a:ext cx="7200800" cy="1739641"/>
          </a:xfrm>
        </p:spPr>
        <p:txBody>
          <a:bodyPr>
            <a:normAutofit/>
          </a:bodyPr>
          <a:lstStyle/>
          <a:p>
            <a:pPr marL="0" indent="0" algn="ctr">
              <a:buNone/>
            </a:pPr>
            <a:r>
              <a:rPr lang="de-DE" b="1" dirty="0">
                <a:solidFill>
                  <a:srgbClr val="0070C0"/>
                </a:solidFill>
                <a:latin typeface="Andalus" pitchFamily="18" charset="-78"/>
                <a:cs typeface="Andalus" pitchFamily="18" charset="-78"/>
              </a:rPr>
              <a:t>Kopf und Schulter, Knie und Fuß, Knie und Fuß.</a:t>
            </a:r>
            <a:br>
              <a:rPr lang="de-DE" b="1" dirty="0">
                <a:solidFill>
                  <a:srgbClr val="0070C0"/>
                </a:solidFill>
                <a:latin typeface="Andalus" pitchFamily="18" charset="-78"/>
                <a:cs typeface="Andalus" pitchFamily="18" charset="-78"/>
              </a:rPr>
            </a:br>
            <a:r>
              <a:rPr lang="de-DE" b="1" dirty="0">
                <a:solidFill>
                  <a:srgbClr val="0070C0"/>
                </a:solidFill>
                <a:latin typeface="Andalus" pitchFamily="18" charset="-78"/>
                <a:cs typeface="Andalus" pitchFamily="18" charset="-78"/>
              </a:rPr>
              <a:t>Kopf und Schulter, Knie und Fuß, Knie und Fuß.</a:t>
            </a:r>
            <a:br>
              <a:rPr lang="de-DE" b="1" dirty="0">
                <a:solidFill>
                  <a:srgbClr val="0070C0"/>
                </a:solidFill>
                <a:latin typeface="Andalus" pitchFamily="18" charset="-78"/>
                <a:cs typeface="Andalus" pitchFamily="18" charset="-78"/>
              </a:rPr>
            </a:br>
            <a:r>
              <a:rPr lang="de-DE" b="1" dirty="0" smtClean="0">
                <a:solidFill>
                  <a:srgbClr val="0070C0"/>
                </a:solidFill>
                <a:latin typeface="Andalus" pitchFamily="18" charset="-78"/>
                <a:cs typeface="Andalus" pitchFamily="18" charset="-78"/>
              </a:rPr>
              <a:t>Augen</a:t>
            </a:r>
            <a:r>
              <a:rPr lang="de-DE" b="1" dirty="0">
                <a:solidFill>
                  <a:srgbClr val="0070C0"/>
                </a:solidFill>
                <a:latin typeface="Andalus" pitchFamily="18" charset="-78"/>
                <a:cs typeface="Andalus" pitchFamily="18" charset="-78"/>
              </a:rPr>
              <a:t>, Ohren, Nase, Mund.</a:t>
            </a:r>
            <a:br>
              <a:rPr lang="de-DE" b="1" dirty="0">
                <a:solidFill>
                  <a:srgbClr val="0070C0"/>
                </a:solidFill>
                <a:latin typeface="Andalus" pitchFamily="18" charset="-78"/>
                <a:cs typeface="Andalus" pitchFamily="18" charset="-78"/>
              </a:rPr>
            </a:br>
            <a:r>
              <a:rPr lang="de-DE" b="1" dirty="0">
                <a:solidFill>
                  <a:srgbClr val="0070C0"/>
                </a:solidFill>
                <a:latin typeface="Andalus" pitchFamily="18" charset="-78"/>
                <a:cs typeface="Andalus" pitchFamily="18" charset="-78"/>
              </a:rPr>
              <a:t>Kopf und Schulter, Knie und Fuß, Knie und Fuß.</a:t>
            </a:r>
            <a:endParaRPr lang="ru-RU" b="1" dirty="0">
              <a:solidFill>
                <a:srgbClr val="0070C0"/>
              </a:solidFill>
              <a:cs typeface="Andalus" pitchFamily="18" charset="-78"/>
            </a:endParaRPr>
          </a:p>
        </p:txBody>
      </p:sp>
      <p:pic>
        <p:nvPicPr>
          <p:cNvPr id="5122" name="Picture 2" descr="Картинки по запросу физкультминут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1844824"/>
            <a:ext cx="3560862" cy="1995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7663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1334">
                                          <p:stCondLst>
                                            <p:cond delay="0"/>
                                          </p:stCondLst>
                                        </p:cTn>
                                        <p:tgtEl>
                                          <p:spTgt spid="5122"/>
                                        </p:tgtEl>
                                      </p:cBhvr>
                                    </p:animEffect>
                                    <p:anim calcmode="lin" valueType="num">
                                      <p:cBhvr>
                                        <p:cTn id="8" dur="4191" tmFilter="0,0; 0.14,0.36; 0.43,0.73; 0.71,0.91; 1.0,1.0">
                                          <p:stCondLst>
                                            <p:cond delay="0"/>
                                          </p:stCondLst>
                                        </p:cTn>
                                        <p:tgtEl>
                                          <p:spTgt spid="5122"/>
                                        </p:tgtEl>
                                        <p:attrNameLst>
                                          <p:attrName>ppt_x</p:attrName>
                                        </p:attrNameLst>
                                      </p:cBhvr>
                                      <p:tavLst>
                                        <p:tav tm="0">
                                          <p:val>
                                            <p:strVal val="#ppt_x-0.25"/>
                                          </p:val>
                                        </p:tav>
                                        <p:tav tm="100000">
                                          <p:val>
                                            <p:strVal val="#ppt_x"/>
                                          </p:val>
                                        </p:tav>
                                      </p:tavLst>
                                    </p:anim>
                                    <p:anim calcmode="lin" valueType="num">
                                      <p:cBhvr>
                                        <p:cTn id="9" dur="1527" tmFilter="0.0,0.0; 0.25,0.07; 0.50,0.2; 0.75,0.467; 1.0,1.0">
                                          <p:stCondLst>
                                            <p:cond delay="0"/>
                                          </p:stCondLst>
                                        </p:cTn>
                                        <p:tgtEl>
                                          <p:spTgt spid="5122"/>
                                        </p:tgtEl>
                                        <p:attrNameLst>
                                          <p:attrName>ppt_y</p:attrName>
                                        </p:attrNameLst>
                                      </p:cBhvr>
                                      <p:tavLst>
                                        <p:tav tm="0" fmla="#ppt_y-sin(pi*$)/3">
                                          <p:val>
                                            <p:fltVal val="0.5"/>
                                          </p:val>
                                        </p:tav>
                                        <p:tav tm="100000">
                                          <p:val>
                                            <p:fltVal val="1"/>
                                          </p:val>
                                        </p:tav>
                                      </p:tavLst>
                                    </p:anim>
                                    <p:anim calcmode="lin" valueType="num">
                                      <p:cBhvr>
                                        <p:cTn id="10" dur="1527" tmFilter="0, 0; 0.125,0.2665; 0.25,0.4; 0.375,0.465; 0.5,0.5;  0.625,0.535; 0.75,0.6; 0.875,0.7335; 1,1">
                                          <p:stCondLst>
                                            <p:cond delay="1527"/>
                                          </p:stCondLst>
                                        </p:cTn>
                                        <p:tgtEl>
                                          <p:spTgt spid="5122"/>
                                        </p:tgtEl>
                                        <p:attrNameLst>
                                          <p:attrName>ppt_y</p:attrName>
                                        </p:attrNameLst>
                                      </p:cBhvr>
                                      <p:tavLst>
                                        <p:tav tm="0" fmla="#ppt_y-sin(pi*$)/9">
                                          <p:val>
                                            <p:fltVal val="0"/>
                                          </p:val>
                                        </p:tav>
                                        <p:tav tm="100000">
                                          <p:val>
                                            <p:fltVal val="1"/>
                                          </p:val>
                                        </p:tav>
                                      </p:tavLst>
                                    </p:anim>
                                    <p:anim calcmode="lin" valueType="num">
                                      <p:cBhvr>
                                        <p:cTn id="11" dur="764" tmFilter="0, 0; 0.125,0.2665; 0.25,0.4; 0.375,0.465; 0.5,0.5;  0.625,0.535; 0.75,0.6; 0.875,0.7335; 1,1">
                                          <p:stCondLst>
                                            <p:cond delay="3045"/>
                                          </p:stCondLst>
                                        </p:cTn>
                                        <p:tgtEl>
                                          <p:spTgt spid="5122"/>
                                        </p:tgtEl>
                                        <p:attrNameLst>
                                          <p:attrName>ppt_y</p:attrName>
                                        </p:attrNameLst>
                                      </p:cBhvr>
                                      <p:tavLst>
                                        <p:tav tm="0" fmla="#ppt_y-sin(pi*$)/27">
                                          <p:val>
                                            <p:fltVal val="0"/>
                                          </p:val>
                                        </p:tav>
                                        <p:tav tm="100000">
                                          <p:val>
                                            <p:fltVal val="1"/>
                                          </p:val>
                                        </p:tav>
                                      </p:tavLst>
                                    </p:anim>
                                    <p:anim calcmode="lin" valueType="num">
                                      <p:cBhvr>
                                        <p:cTn id="12" dur="377" tmFilter="0, 0; 0.125,0.2665; 0.25,0.4; 0.375,0.465; 0.5,0.5;  0.625,0.535; 0.75,0.6; 0.875,0.7335; 1,1">
                                          <p:stCondLst>
                                            <p:cond delay="3809"/>
                                          </p:stCondLst>
                                        </p:cTn>
                                        <p:tgtEl>
                                          <p:spTgt spid="5122"/>
                                        </p:tgtEl>
                                        <p:attrNameLst>
                                          <p:attrName>ppt_y</p:attrName>
                                        </p:attrNameLst>
                                      </p:cBhvr>
                                      <p:tavLst>
                                        <p:tav tm="0" fmla="#ppt_y-sin(pi*$)/81">
                                          <p:val>
                                            <p:fltVal val="0"/>
                                          </p:val>
                                        </p:tav>
                                        <p:tav tm="100000">
                                          <p:val>
                                            <p:fltVal val="1"/>
                                          </p:val>
                                        </p:tav>
                                      </p:tavLst>
                                    </p:anim>
                                    <p:animScale>
                                      <p:cBhvr>
                                        <p:cTn id="13" dur="60">
                                          <p:stCondLst>
                                            <p:cond delay="1495"/>
                                          </p:stCondLst>
                                        </p:cTn>
                                        <p:tgtEl>
                                          <p:spTgt spid="5122"/>
                                        </p:tgtEl>
                                      </p:cBhvr>
                                      <p:to x="100000" y="60000"/>
                                    </p:animScale>
                                    <p:animScale>
                                      <p:cBhvr>
                                        <p:cTn id="14" dur="382" decel="50000">
                                          <p:stCondLst>
                                            <p:cond delay="1555"/>
                                          </p:stCondLst>
                                        </p:cTn>
                                        <p:tgtEl>
                                          <p:spTgt spid="5122"/>
                                        </p:tgtEl>
                                      </p:cBhvr>
                                      <p:to x="100000" y="100000"/>
                                    </p:animScale>
                                    <p:animScale>
                                      <p:cBhvr>
                                        <p:cTn id="15" dur="60">
                                          <p:stCondLst>
                                            <p:cond delay="3018"/>
                                          </p:stCondLst>
                                        </p:cTn>
                                        <p:tgtEl>
                                          <p:spTgt spid="5122"/>
                                        </p:tgtEl>
                                      </p:cBhvr>
                                      <p:to x="100000" y="80000"/>
                                    </p:animScale>
                                    <p:animScale>
                                      <p:cBhvr>
                                        <p:cTn id="16" dur="382" decel="50000">
                                          <p:stCondLst>
                                            <p:cond delay="3077"/>
                                          </p:stCondLst>
                                        </p:cTn>
                                        <p:tgtEl>
                                          <p:spTgt spid="5122"/>
                                        </p:tgtEl>
                                      </p:cBhvr>
                                      <p:to x="100000" y="100000"/>
                                    </p:animScale>
                                    <p:animScale>
                                      <p:cBhvr>
                                        <p:cTn id="17" dur="60">
                                          <p:stCondLst>
                                            <p:cond delay="3777"/>
                                          </p:stCondLst>
                                        </p:cTn>
                                        <p:tgtEl>
                                          <p:spTgt spid="5122"/>
                                        </p:tgtEl>
                                      </p:cBhvr>
                                      <p:to x="100000" y="90000"/>
                                    </p:animScale>
                                    <p:animScale>
                                      <p:cBhvr>
                                        <p:cTn id="18" dur="382" decel="50000">
                                          <p:stCondLst>
                                            <p:cond delay="3836"/>
                                          </p:stCondLst>
                                        </p:cTn>
                                        <p:tgtEl>
                                          <p:spTgt spid="5122"/>
                                        </p:tgtEl>
                                      </p:cBhvr>
                                      <p:to x="100000" y="100000"/>
                                    </p:animScale>
                                    <p:animScale>
                                      <p:cBhvr>
                                        <p:cTn id="19" dur="60">
                                          <p:stCondLst>
                                            <p:cond delay="4158"/>
                                          </p:stCondLst>
                                        </p:cTn>
                                        <p:tgtEl>
                                          <p:spTgt spid="5122"/>
                                        </p:tgtEl>
                                      </p:cBhvr>
                                      <p:to x="100000" y="95000"/>
                                    </p:animScale>
                                    <p:animScale>
                                      <p:cBhvr>
                                        <p:cTn id="20" dur="382" decel="50000">
                                          <p:stCondLst>
                                            <p:cond delay="4218"/>
                                          </p:stCondLst>
                                        </p:cTn>
                                        <p:tgtEl>
                                          <p:spTgt spid="5122"/>
                                        </p:tgtEl>
                                      </p:cBhvr>
                                      <p:to x="100000" y="100000"/>
                                    </p:animScale>
                                  </p:childTnLst>
                                </p:cTn>
                              </p:par>
                            </p:childTnLst>
                          </p:cTn>
                        </p:par>
                        <p:par>
                          <p:cTn id="21" fill="hold">
                            <p:stCondLst>
                              <p:cond delay="4600"/>
                            </p:stCondLst>
                            <p:childTnLst>
                              <p:par>
                                <p:cTn id="22" presetID="42" presetClass="entr" presetSubtype="0" fill="hold" grpId="0" nodeType="afterEffect">
                                  <p:stCondLst>
                                    <p:cond delay="300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1000"/>
                                        <p:tgtEl>
                                          <p:spTgt spid="3">
                                            <p:txEl>
                                              <p:pRg st="0" end="0"/>
                                            </p:txEl>
                                          </p:spTgt>
                                        </p:tgtEl>
                                      </p:cBhvr>
                                    </p:animEffect>
                                    <p:anim calcmode="lin" valueType="num">
                                      <p:cBhvr>
                                        <p:cTn id="2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270</TotalTime>
  <Words>382</Words>
  <Application>Microsoft Office PowerPoint</Application>
  <PresentationFormat>Экран (4:3)</PresentationFormat>
  <Paragraphs>55</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Кнопка</vt:lpstr>
      <vt:lpstr>Der Mcnesh und  Krörep</vt:lpstr>
      <vt:lpstr>Презентация PowerPoint</vt:lpstr>
      <vt:lpstr>Singen wir!</vt:lpstr>
      <vt:lpstr>Презентация PowerPoint</vt:lpstr>
      <vt:lpstr>1. Wie sind die Körperteile? </vt:lpstr>
      <vt:lpstr>1. Wie sind die Körperteile? </vt:lpstr>
      <vt:lpstr>Wer ist das?</vt:lpstr>
      <vt:lpstr>Презентация PowerPoint</vt:lpstr>
      <vt:lpstr>T u r n p a u s e</vt:lpstr>
      <vt:lpstr>Lesen</vt:lpstr>
      <vt:lpstr>Ergänze die Sätze</vt:lpstr>
      <vt:lpstr>Wer ist die intelligenteste?</vt:lpstr>
      <vt:lpstr>Hausaufgabe</vt:lpstr>
      <vt:lpstr>Zusammenfassung</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18</cp:revision>
  <dcterms:created xsi:type="dcterms:W3CDTF">2017-02-22T16:08:49Z</dcterms:created>
  <dcterms:modified xsi:type="dcterms:W3CDTF">2017-02-23T16:28:53Z</dcterms:modified>
</cp:coreProperties>
</file>