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81" r:id="rId2"/>
    <p:sldMasterId id="2147483705" r:id="rId3"/>
    <p:sldMasterId id="2147483717" r:id="rId4"/>
    <p:sldMasterId id="2147483729" r:id="rId5"/>
  </p:sldMasterIdLst>
  <p:notesMasterIdLst>
    <p:notesMasterId r:id="rId24"/>
  </p:notesMasterIdLst>
  <p:sldIdLst>
    <p:sldId id="287" r:id="rId6"/>
    <p:sldId id="301" r:id="rId7"/>
    <p:sldId id="292" r:id="rId8"/>
    <p:sldId id="288" r:id="rId9"/>
    <p:sldId id="302" r:id="rId10"/>
    <p:sldId id="276" r:id="rId11"/>
    <p:sldId id="283" r:id="rId12"/>
    <p:sldId id="298" r:id="rId13"/>
    <p:sldId id="265" r:id="rId14"/>
    <p:sldId id="295" r:id="rId15"/>
    <p:sldId id="304" r:id="rId16"/>
    <p:sldId id="305" r:id="rId17"/>
    <p:sldId id="270" r:id="rId18"/>
    <p:sldId id="272" r:id="rId19"/>
    <p:sldId id="294" r:id="rId20"/>
    <p:sldId id="297" r:id="rId21"/>
    <p:sldId id="289" r:id="rId22"/>
    <p:sldId id="30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FF0000"/>
    <a:srgbClr val="CC3300"/>
    <a:srgbClr val="3333FF"/>
    <a:srgbClr val="FFFF00"/>
    <a:srgbClr val="CCCCFF"/>
    <a:srgbClr val="D06C12"/>
    <a:srgbClr val="FF0066"/>
    <a:srgbClr val="66003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ED94E-0A09-4D63-9A9F-5126770821F7}" type="datetimeFigureOut">
              <a:rPr lang="uk-UA" smtClean="0"/>
              <a:pPr/>
              <a:t>27.09.2016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F6E37-151A-4ACE-991B-AE47A6EB081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3CA8B-9D05-483D-8E14-A4AB0994475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8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8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9791C9-F1F2-4147-A847-12218A8FF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0B3CF-37D6-4B1C-B18C-7B55640EE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5631-E818-4C4C-B31D-15D50BEAD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1EBB1-D8D9-4C9B-8041-D34C1415C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36D2-EBB0-4D71-80F4-80E3C7559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014B4ED3-61AB-47EC-B583-2CCD5213ED62}" type="slidenum">
              <a:rPr lang="ru-RU">
                <a:solidFill>
                  <a:srgbClr val="2A3D7A"/>
                </a:solidFill>
              </a:rPr>
              <a:pPr/>
              <a:t>‹#›</a:t>
            </a:fld>
            <a:endParaRPr lang="ru-RU" sz="1400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A74BC-2921-4EC7-A2B3-FFFAE9C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53DD7-AC79-4C56-9E35-1D4886AC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6EA4E-66D3-43C6-A0C4-87A77D81A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A6381-E1CD-4617-8E05-814B78BBF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1A69-A8D5-49E3-9EC1-C0C3433DF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065B9-7F1F-4E32-A21A-FEF94A333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2F62-455E-4C1C-9124-9B03FB985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80067-9B14-4039-AA21-C5CA16D2C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6"/>
            </a:gs>
            <a:gs pos="100000">
              <a:srgbClr val="000000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6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4EC322D-C6F2-40AB-81BB-D5C6D0266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6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75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27.09.2016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6"/>
            </a:gs>
            <a:gs pos="100000">
              <a:srgbClr val="000000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27.09.2016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6"/>
            </a:gs>
            <a:gs pos="100000">
              <a:srgbClr val="000000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69499B9-AC81-44B0-9266-A673956830C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27.09.2016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1C35DD-0149-43EF-8B60-D4F58E7540B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6"/>
            </a:gs>
            <a:gs pos="100000">
              <a:srgbClr val="000000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51F0FFC-E8AE-497E-9BBA-2CFE17A9E84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27.09.2016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22F6AE3-FFA5-4EC1-8FDD-7EEBBB38412F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8.xml"/><Relationship Id="rId1" Type="http://schemas.openxmlformats.org/officeDocument/2006/relationships/audio" Target="file:///C:\Documents%20and%20Settings\Boss\&#1052;&#1086;&#1080;%20&#1076;&#1086;&#1082;&#1091;&#1084;&#1077;&#1085;&#1090;&#1099;\&#1052;&#1086;&#1080;%20&#1074;&#1080;&#1076;&#1077;&#1086;&#1079;&#1072;&#1087;&#1080;&#1089;&#1080;\&#1075;&#1086;&#1083;&#1086;&#1082;&#1086;&#1089;&#1090;%202.wm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500438"/>
            <a:ext cx="228600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28604"/>
            <a:ext cx="8958309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Трагедія </a:t>
            </a:r>
          </a:p>
          <a:p>
            <a:pPr algn="ctr"/>
            <a:r>
              <a:rPr lang="ru-RU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Бабиного</a:t>
            </a:r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Яру в </a:t>
            </a:r>
            <a:r>
              <a:rPr lang="ru-RU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серці</a:t>
            </a:r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6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українського</a:t>
            </a:r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народу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D:\Бабин Яр\Бабин Яр 28.09.16\543097349d46d82923400d350409bf5b94e9f80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759692"/>
            <a:ext cx="5508104" cy="30983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Lena\Рабочий стол\БАБИН ЯР\220px-Kiev_Babi_Yar_Cross_070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4286280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5877273"/>
            <a:ext cx="45720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Хрест на місці розстрілу православних священиків у листопаді 1941 р.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0"/>
            <a:ext cx="457200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2000 році на місці, де 6 листопада 1941 року були розстріляні архимандрит Олександр і протоєрей Павло,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Пам’ятний Хрест.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312" y="3356992"/>
            <a:ext cx="2362687" cy="3501008"/>
          </a:xfrm>
          <a:prstGeom prst="rect">
            <a:avLst/>
          </a:prstGeom>
          <a:noFill/>
        </p:spPr>
      </p:pic>
      <p:pic>
        <p:nvPicPr>
          <p:cNvPr id="6146" name="Picture 2" descr="D:\Бабин Яр\Бабин Яр 28.09.16\dscn3977-1293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452464"/>
            <a:ext cx="2843808" cy="4405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836613"/>
            <a:ext cx="83820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>
                <a:latin typeface="Tahoma" pitchFamily="34" charset="0"/>
                <a:cs typeface="Times New Roman" pitchFamily="18" charset="0"/>
              </a:rPr>
              <a:t>21 лютого 1942 р. в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Бабиному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Яру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Олену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Телігу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разом з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іншими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діячами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ОУН, її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чоловіком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Михайлом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розстріляли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ahoma" pitchFamily="34" charset="0"/>
                <a:cs typeface="Times New Roman" pitchFamily="18" charset="0"/>
              </a:rPr>
              <a:t>фашисти</a:t>
            </a:r>
            <a:r>
              <a:rPr lang="ru-RU" sz="2400" b="1" dirty="0">
                <a:latin typeface="Tahoma" pitchFamily="34" charset="0"/>
                <a:cs typeface="Times New Roman" pitchFamily="18" charset="0"/>
              </a:rPr>
              <a:t>.</a:t>
            </a:r>
            <a:endParaRPr lang="ru-RU" sz="2400" b="1" dirty="0"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У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камері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в’язниці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знайдено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напис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: «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Тут </a:t>
            </a:r>
            <a:r>
              <a:rPr lang="ru-RU" sz="2400" b="1" i="1" dirty="0" err="1" smtClean="0">
                <a:latin typeface="Tahoma" pitchFamily="34" charset="0"/>
                <a:cs typeface="Times New Roman" pitchFamily="18" charset="0"/>
              </a:rPr>
              <a:t>сиділа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 і </a:t>
            </a:r>
            <a:r>
              <a:rPr lang="ru-RU" sz="2400" b="1" i="1" dirty="0" err="1" smtClean="0">
                <a:latin typeface="Tahoma" pitchFamily="34" charset="0"/>
                <a:cs typeface="Times New Roman" pitchFamily="18" charset="0"/>
              </a:rPr>
              <a:t>звідси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ahoma" pitchFamily="34" charset="0"/>
                <a:cs typeface="Times New Roman" pitchFamily="18" charset="0"/>
              </a:rPr>
              <a:t>йде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 на </a:t>
            </a:r>
            <a:r>
              <a:rPr lang="ru-RU" sz="2400" b="1" i="1" dirty="0" err="1" smtClean="0">
                <a:latin typeface="Tahoma" pitchFamily="34" charset="0"/>
                <a:cs typeface="Times New Roman" pitchFamily="18" charset="0"/>
              </a:rPr>
              <a:t>розстріл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ahoma" pitchFamily="34" charset="0"/>
                <a:cs typeface="Times New Roman" pitchFamily="18" charset="0"/>
              </a:rPr>
              <a:t>Олена</a:t>
            </a:r>
            <a:r>
              <a:rPr lang="ru-RU" sz="2400" b="1" i="1" dirty="0" smtClean="0">
                <a:latin typeface="Tahoma" pitchFamily="34" charset="0"/>
                <a:cs typeface="Times New Roman" pitchFamily="18" charset="0"/>
              </a:rPr>
              <a:t> Теліга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».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Зверху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тризуб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– символ </a:t>
            </a:r>
            <a:r>
              <a:rPr lang="ru-RU" sz="2400" b="1" dirty="0" err="1" smtClean="0">
                <a:latin typeface="Tahoma" pitchFamily="34" charset="0"/>
                <a:cs typeface="Times New Roman" pitchFamily="18" charset="0"/>
              </a:rPr>
              <a:t>Української</a:t>
            </a:r>
            <a:r>
              <a:rPr lang="ru-RU" sz="2400" b="1" dirty="0" smtClean="0">
                <a:latin typeface="Tahoma" pitchFamily="34" charset="0"/>
                <a:cs typeface="Times New Roman" pitchFamily="18" charset="0"/>
              </a:rPr>
              <a:t> держави.</a:t>
            </a:r>
            <a:endParaRPr lang="ru-RU" sz="2400" b="1" dirty="0"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ahom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latin typeface="Tahoma" pitchFamily="34" charset="0"/>
            </a:endParaRPr>
          </a:p>
          <a:p>
            <a:pPr algn="r">
              <a:lnSpc>
                <a:spcPct val="90000"/>
              </a:lnSpc>
            </a:pPr>
            <a:r>
              <a:rPr lang="ru-RU" sz="2800" dirty="0" smtClean="0">
                <a:latin typeface="Tahoma" pitchFamily="34" charset="0"/>
                <a:cs typeface="Times New Roman" pitchFamily="18" charset="0"/>
              </a:rPr>
              <a:t>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8133" name="Picture 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576" y="3501008"/>
            <a:ext cx="2314849" cy="2843957"/>
          </a:xfrm>
          <a:noFill/>
          <a:ln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01955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uk-UA" sz="2800" b="1" smtClean="0">
              <a:solidFill>
                <a:srgbClr val="5B5249"/>
              </a:solidFill>
              <a:latin typeface="Times New Roman" pitchFamily="18" charset="0"/>
            </a:endParaRPr>
          </a:p>
        </p:txBody>
      </p:sp>
      <p:pic>
        <p:nvPicPr>
          <p:cNvPr id="5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7098" y="3573016"/>
            <a:ext cx="2216901" cy="328498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201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0">
          <a:gsLst>
            <a:gs pos="0">
              <a:srgbClr val="000000"/>
            </a:gs>
            <a:gs pos="100000">
              <a:srgbClr val="000000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67544" y="2132856"/>
            <a:ext cx="4409256" cy="408379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Т</a:t>
            </a:r>
            <a:endParaRPr lang="uk-UA" dirty="0"/>
          </a:p>
        </p:txBody>
      </p:sp>
      <p:pic>
        <p:nvPicPr>
          <p:cNvPr id="4098" name="Picture 2" descr="D:\Бабин Яр\Маркус_Тетяна_Йосипів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65818"/>
            <a:ext cx="3816424" cy="2992182"/>
          </a:xfrm>
          <a:prstGeom prst="rect">
            <a:avLst/>
          </a:prstGeom>
          <a:noFill/>
        </p:spPr>
      </p:pic>
      <p:pic>
        <p:nvPicPr>
          <p:cNvPr id="4100" name="Picture 4" descr="D:\Бабин Яр\pamyatnik-futbolistam-na-stadione-dinamo-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69978"/>
            <a:ext cx="4716016" cy="6288022"/>
          </a:xfrm>
          <a:prstGeom prst="rect">
            <a:avLst/>
          </a:prstGeom>
          <a:noFill/>
        </p:spPr>
      </p:pic>
      <p:sp>
        <p:nvSpPr>
          <p:cNvPr id="8" name="Клип 7"/>
          <p:cNvSpPr>
            <a:spLocks noGrp="1"/>
          </p:cNvSpPr>
          <p:nvPr>
            <p:ph type="clipArt" sz="half" idx="2"/>
          </p:nvPr>
        </p:nvSpPr>
        <p:spPr>
          <a:xfrm>
            <a:off x="5334000" y="1988840"/>
            <a:ext cx="3810000" cy="4114800"/>
          </a:xfrm>
        </p:spPr>
      </p:sp>
      <p:pic>
        <p:nvPicPr>
          <p:cNvPr id="4101" name="Picture 5" descr="D:\Бабин Яр\90px-Пам'ятник_Тетяні_Маркус_Киї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2915816" cy="3801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0350"/>
            <a:ext cx="8229600" cy="5870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effectLst/>
              </a:rPr>
              <a:t>       </a:t>
            </a:r>
            <a:r>
              <a:rPr lang="uk-UA" sz="3100" dirty="0" smtClean="0">
                <a:effectLst/>
              </a:rPr>
              <a:t>Відступаючи від Києва і намагаючись приховати сліди злочинів, окупанти у серпні – вересні 1943 р. частково знищили табір, вирили та спалили на відкритих «печах» десятки тисяч трупів, кістки перемелювалися на привезених з Німеччини машинах, попіл був розвіяний по околицях Бабиного Яру. У ніч на 29 вересня 1943 р. у Бабиному Яру виникло повстання зайнятих на роботах біля печей 329 в</a:t>
            </a:r>
            <a:r>
              <a:rPr lang="uk-UA" sz="3100" dirty="0" smtClean="0">
                <a:effectLst/>
                <a:cs typeface="Tahoma" pitchFamily="34" charset="0"/>
              </a:rPr>
              <a:t>‘я</a:t>
            </a:r>
            <a:r>
              <a:rPr lang="uk-UA" sz="3100" dirty="0" smtClean="0">
                <a:effectLst/>
              </a:rPr>
              <a:t>знів-смертників, з яких врятувалося 18 осіб, останні 311 були розстріляні. Врятовані в</a:t>
            </a:r>
            <a:r>
              <a:rPr lang="uk-UA" sz="3100" dirty="0" smtClean="0">
                <a:effectLst/>
                <a:cs typeface="Tahoma" pitchFamily="34" charset="0"/>
              </a:rPr>
              <a:t>‘язні</a:t>
            </a:r>
            <a:r>
              <a:rPr lang="uk-UA" sz="3100" dirty="0" smtClean="0">
                <a:effectLst/>
              </a:rPr>
              <a:t> виступили свідками на Нюрнберзькому процесі.</a:t>
            </a:r>
          </a:p>
        </p:txBody>
      </p:sp>
    </p:spTree>
    <p:custDataLst>
      <p:tags r:id="rId1"/>
    </p:custDataLst>
  </p:cSld>
  <p:clrMapOvr>
    <a:masterClrMapping/>
  </p:clrMapOvr>
  <p:transition advTm="4804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Russia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323850" y="199219"/>
            <a:ext cx="8280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9875" algn="ctr"/>
            <a:r>
              <a:rPr lang="de-DE" sz="2400" b="1" dirty="0">
                <a:solidFill>
                  <a:srgbClr val="FF0000"/>
                </a:solidFill>
              </a:rPr>
              <a:t>О </a:t>
            </a:r>
            <a:r>
              <a:rPr lang="de-DE" sz="2400" b="1" dirty="0" err="1">
                <a:solidFill>
                  <a:srgbClr val="FF0000"/>
                </a:solidFill>
              </a:rPr>
              <a:t>пам</a:t>
            </a:r>
            <a:r>
              <a:rPr lang="de-DE" sz="2400" b="1" dirty="0">
                <a:solidFill>
                  <a:srgbClr val="FF0000"/>
                </a:solidFill>
              </a:rPr>
              <a:t>’</a:t>
            </a:r>
            <a:r>
              <a:rPr lang="ru-RU" sz="2400" b="1" dirty="0">
                <a:solidFill>
                  <a:srgbClr val="FF0000"/>
                </a:solidFill>
              </a:rPr>
              <a:t>яте всесильна, </a:t>
            </a:r>
            <a:r>
              <a:rPr lang="ru-RU" sz="2400" b="1" dirty="0" err="1">
                <a:solidFill>
                  <a:srgbClr val="FF0000"/>
                </a:solidFill>
              </a:rPr>
              <a:t>всемогутня</a:t>
            </a:r>
            <a:r>
              <a:rPr lang="ru-RU" sz="2400" b="1" dirty="0">
                <a:solidFill>
                  <a:srgbClr val="FF0000"/>
                </a:solidFill>
              </a:rPr>
              <a:t>,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забути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тих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  <a:r>
              <a:rPr lang="de-DE" sz="2400" b="1" dirty="0" err="1">
                <a:solidFill>
                  <a:srgbClr val="FF0000"/>
                </a:solidFill>
              </a:rPr>
              <a:t>кого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немає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доведи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  <a:r>
              <a:rPr lang="de-DE" sz="2400" b="1" dirty="0" err="1">
                <a:solidFill>
                  <a:srgbClr val="FF0000"/>
                </a:solidFill>
              </a:rPr>
              <a:t>Матінко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Пречиста</a:t>
            </a:r>
            <a:r>
              <a:rPr lang="de-DE" sz="2400" b="1" dirty="0">
                <a:solidFill>
                  <a:srgbClr val="FF0000"/>
                </a:solidFill>
              </a:rPr>
              <a:t>,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>
                <a:solidFill>
                  <a:srgbClr val="FF0000"/>
                </a:solidFill>
              </a:rPr>
              <a:t>Щоб в наші </a:t>
            </a:r>
            <a:r>
              <a:rPr lang="de-DE" sz="2400" b="1" dirty="0" err="1">
                <a:solidFill>
                  <a:srgbClr val="FF0000"/>
                </a:solidFill>
              </a:rPr>
              <a:t>дні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прокралася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війна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Терзай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же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душі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спогадом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жорстоким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Взивай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серця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кожного</a:t>
            </a:r>
            <a:r>
              <a:rPr lang="de-DE" sz="2400" b="1" dirty="0">
                <a:solidFill>
                  <a:srgbClr val="FF0000"/>
                </a:solidFill>
              </a:rPr>
              <a:t> із </a:t>
            </a:r>
            <a:r>
              <a:rPr lang="de-DE" sz="2400" b="1" dirty="0" err="1">
                <a:solidFill>
                  <a:srgbClr val="FF0000"/>
                </a:solidFill>
              </a:rPr>
              <a:t>нас</a:t>
            </a:r>
            <a:r>
              <a:rPr lang="de-DE" sz="2400" b="1" dirty="0">
                <a:solidFill>
                  <a:srgbClr val="FF0000"/>
                </a:solidFill>
              </a:rPr>
              <a:t>,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дивитись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збайдужілим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оком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На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очі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ті</a:t>
            </a:r>
            <a:r>
              <a:rPr lang="de-DE" sz="2400" b="1" dirty="0">
                <a:solidFill>
                  <a:srgbClr val="FF0000"/>
                </a:solidFill>
              </a:rPr>
              <a:t>, що </a:t>
            </a:r>
            <a:r>
              <a:rPr lang="de-DE" sz="2400" b="1" dirty="0" err="1">
                <a:solidFill>
                  <a:srgbClr val="FF0000"/>
                </a:solidFill>
              </a:rPr>
              <a:t>плакали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раз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  <a:endParaRPr lang="uk-UA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Молюсь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тебе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  <a:r>
              <a:rPr lang="de-DE" sz="2400" b="1" dirty="0" err="1">
                <a:solidFill>
                  <a:srgbClr val="FF0000"/>
                </a:solidFill>
              </a:rPr>
              <a:t>пам</a:t>
            </a:r>
            <a:r>
              <a:rPr lang="de-DE" sz="2400" b="1" dirty="0">
                <a:solidFill>
                  <a:srgbClr val="FF0000"/>
                </a:solidFill>
              </a:rPr>
              <a:t>’</a:t>
            </a:r>
            <a:r>
              <a:rPr lang="ru-RU" sz="2400" b="1" dirty="0">
                <a:solidFill>
                  <a:srgbClr val="FF0000"/>
                </a:solidFill>
              </a:rPr>
              <a:t>яте, </a:t>
            </a:r>
            <a:r>
              <a:rPr lang="ru-RU" sz="2400" b="1" dirty="0" err="1">
                <a:solidFill>
                  <a:srgbClr val="FF0000"/>
                </a:solidFill>
              </a:rPr>
              <a:t>молюся</a:t>
            </a:r>
            <a:r>
              <a:rPr lang="ru-RU" sz="2400" b="1" dirty="0">
                <a:solidFill>
                  <a:srgbClr val="FF0000"/>
                </a:solidFill>
              </a:rPr>
              <a:t>,</a:t>
            </a:r>
            <a:endParaRPr lang="de-DE" sz="2400" b="1" dirty="0">
              <a:solidFill>
                <a:srgbClr val="FF0000"/>
              </a:solidFill>
            </a:endParaRP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тільки у </a:t>
            </a:r>
            <a:r>
              <a:rPr lang="de-DE" sz="2400" b="1" dirty="0" err="1">
                <a:solidFill>
                  <a:srgbClr val="FF0000"/>
                </a:solidFill>
              </a:rPr>
              <a:t>цей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світлий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час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Вклонюся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тебе</a:t>
            </a:r>
            <a:r>
              <a:rPr lang="de-DE" sz="2400" b="1" dirty="0">
                <a:solidFill>
                  <a:srgbClr val="FF0000"/>
                </a:solidFill>
              </a:rPr>
              <a:t> і </a:t>
            </a:r>
            <a:r>
              <a:rPr lang="de-DE" sz="2400" b="1" dirty="0" err="1">
                <a:solidFill>
                  <a:srgbClr val="FF0000"/>
                </a:solidFill>
              </a:rPr>
              <a:t>горнуся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полишай</a:t>
            </a:r>
            <a:r>
              <a:rPr lang="de-DE" sz="2400" b="1" dirty="0">
                <a:solidFill>
                  <a:srgbClr val="FF0000"/>
                </a:solidFill>
              </a:rPr>
              <a:t>, о </a:t>
            </a:r>
            <a:r>
              <a:rPr lang="de-DE" sz="2400" b="1" dirty="0" err="1">
                <a:solidFill>
                  <a:srgbClr val="FF0000"/>
                </a:solidFill>
              </a:rPr>
              <a:t>всемогутня</a:t>
            </a:r>
            <a:r>
              <a:rPr lang="de-DE" sz="2400" b="1" dirty="0">
                <a:solidFill>
                  <a:srgbClr val="FF0000"/>
                </a:solidFill>
              </a:rPr>
              <a:t>, </a:t>
            </a:r>
            <a:r>
              <a:rPr lang="de-DE" sz="2400" b="1" dirty="0" err="1">
                <a:solidFill>
                  <a:srgbClr val="FF0000"/>
                </a:solidFill>
              </a:rPr>
              <a:t>нас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забути</a:t>
            </a:r>
            <a:r>
              <a:rPr lang="de-DE" sz="2400" b="1" dirty="0">
                <a:solidFill>
                  <a:srgbClr val="FF0000"/>
                </a:solidFill>
              </a:rPr>
              <a:t>, щоб </a:t>
            </a:r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повторити</a:t>
            </a:r>
            <a:r>
              <a:rPr lang="de-DE" sz="2400" b="1" dirty="0">
                <a:solidFill>
                  <a:srgbClr val="FF0000"/>
                </a:solidFill>
              </a:rPr>
              <a:t>,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дай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згасати</a:t>
            </a:r>
            <a:r>
              <a:rPr lang="de-DE" sz="2400" b="1" dirty="0">
                <a:solidFill>
                  <a:srgbClr val="FF0000"/>
                </a:solidFill>
              </a:rPr>
              <a:t>, щоб </a:t>
            </a:r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розпалить</a:t>
            </a:r>
            <a:r>
              <a:rPr lang="de-DE" sz="2400" b="1" dirty="0">
                <a:solidFill>
                  <a:srgbClr val="FF0000"/>
                </a:solidFill>
              </a:rPr>
              <a:t>,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Гарячу</a:t>
            </a:r>
            <a:r>
              <a:rPr lang="de-DE" sz="2400" b="1" dirty="0">
                <a:solidFill>
                  <a:srgbClr val="FF0000"/>
                </a:solidFill>
              </a:rPr>
              <a:t> і </a:t>
            </a:r>
            <a:r>
              <a:rPr lang="de-DE" sz="2400" b="1" dirty="0" err="1">
                <a:solidFill>
                  <a:srgbClr val="FF0000"/>
                </a:solidFill>
              </a:rPr>
              <a:t>чисту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кров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мого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народу</a:t>
            </a:r>
            <a:r>
              <a:rPr lang="de-DE" sz="2400" b="1" dirty="0">
                <a:solidFill>
                  <a:srgbClr val="FF0000"/>
                </a:solidFill>
              </a:rPr>
              <a:t>.</a:t>
            </a:r>
          </a:p>
          <a:p>
            <a:pPr indent="269875" algn="ctr"/>
            <a:r>
              <a:rPr lang="de-DE" sz="2400" b="1" dirty="0" err="1">
                <a:solidFill>
                  <a:srgbClr val="FF0000"/>
                </a:solidFill>
              </a:rPr>
              <a:t>Не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дай</a:t>
            </a:r>
            <a:r>
              <a:rPr lang="de-DE" sz="2400" b="1" dirty="0">
                <a:solidFill>
                  <a:srgbClr val="FF0000"/>
                </a:solidFill>
              </a:rPr>
              <a:t>, о </a:t>
            </a:r>
            <a:r>
              <a:rPr lang="de-DE" sz="2400" b="1" dirty="0" err="1">
                <a:solidFill>
                  <a:srgbClr val="FF0000"/>
                </a:solidFill>
              </a:rPr>
              <a:t>Господи</a:t>
            </a:r>
            <a:r>
              <a:rPr lang="de-DE" sz="2400" b="1" dirty="0">
                <a:solidFill>
                  <a:srgbClr val="FF0000"/>
                </a:solidFill>
              </a:rPr>
              <a:t>, і </a:t>
            </a:r>
            <a:r>
              <a:rPr lang="de-DE" sz="2400" b="1" dirty="0" err="1">
                <a:solidFill>
                  <a:srgbClr val="FF0000"/>
                </a:solidFill>
              </a:rPr>
              <a:t>знов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пролить</a:t>
            </a:r>
            <a:r>
              <a:rPr lang="de-DE" sz="2000" b="1" dirty="0">
                <a:solidFill>
                  <a:srgbClr val="FF0000"/>
                </a:solidFill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advTm="5929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Documents and Settings\Lena\Рабочий стол\БАБИН ЯР\220px-Kiev_BabiYar_Victims_Monument_0706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4143404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429124" y="5157192"/>
            <a:ext cx="4572000" cy="1785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Пам'ятник радянським громадянам і військовополоненим, розстріляним німецькими фашистами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Бабиному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Яру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572000" cy="31700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Історія Бабиного Яру в минулому сторіччі, зокрема в часи Другої світової війни страшна і повчальна. Десятки тисяч жертв – це реальна ціна за людську безвідповідальність і маніакальне бажання панувати над світом. Водночас, це повчальний урок для нинішнього покоління, яке має знати усю правду про одну з найбільших трагедій людства.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Documents and Settings\Lena\Рабочий стол\БАБИН ЯР\173-1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356992"/>
            <a:ext cx="3675034" cy="2786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6211669"/>
            <a:ext cx="400049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800" b="1" dirty="0" smtClean="0"/>
              <a:t>Менора: Пам'ятник знищеним у </a:t>
            </a:r>
            <a:r>
              <a:rPr lang="ru-RU" sz="1800" b="1" dirty="0" err="1" smtClean="0"/>
              <a:t>Бабиному</a:t>
            </a:r>
            <a:r>
              <a:rPr lang="ru-RU" sz="1800" b="1" dirty="0" smtClean="0"/>
              <a:t> Яру євреям</a:t>
            </a:r>
            <a:endParaRPr lang="ru-RU" sz="18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Lena\Рабочий стол\БАБИН ЯР\220px-Kiev_BabiYar_Children_0706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68" y="0"/>
            <a:ext cx="457203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0" y="6165304"/>
            <a:ext cx="4572000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Пам'ятник дітям, знищеним у </a:t>
            </a:r>
            <a:r>
              <a:rPr lang="ru-RU" b="1" dirty="0" err="1" smtClean="0">
                <a:solidFill>
                  <a:schemeClr val="tx1"/>
                </a:solidFill>
              </a:rPr>
              <a:t>Бабиному</a:t>
            </a:r>
            <a:r>
              <a:rPr lang="ru-RU" b="1" dirty="0" smtClean="0">
                <a:solidFill>
                  <a:schemeClr val="tx1"/>
                </a:solidFill>
              </a:rPr>
              <a:t> Яру.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628800"/>
            <a:ext cx="2800044" cy="414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школа\ДЛЯ ПРЕЗЕНТАЦИИ\125 фоны для презентаций\BlueFi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928688"/>
            <a:ext cx="2020888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1071563"/>
            <a:ext cx="1509713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25" y="1071563"/>
            <a:ext cx="1485900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" y="3714750"/>
            <a:ext cx="14668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88" y="3786188"/>
            <a:ext cx="25892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50" y="3786188"/>
            <a:ext cx="1576388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331640" y="33265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ідомі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Праведники Світу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3068960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Руаль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Валенберг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3140968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Ірена </a:t>
            </a:r>
            <a:r>
              <a:rPr lang="uk-UA" b="1" dirty="0" err="1" smtClean="0"/>
              <a:t>Сендлер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16216" y="3140968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Микола </a:t>
            </a:r>
            <a:r>
              <a:rPr lang="uk-UA" b="1" dirty="0" err="1" smtClean="0"/>
              <a:t>Кісільов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5949280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Оскар </a:t>
            </a:r>
            <a:r>
              <a:rPr lang="uk-UA" b="1" dirty="0" err="1" smtClean="0"/>
              <a:t>Шиндлер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5877272"/>
            <a:ext cx="29523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Ян Карський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16216" y="5805264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Тіуни </a:t>
            </a:r>
            <a:r>
              <a:rPr lang="uk-UA" b="1" dirty="0" err="1" smtClean="0"/>
              <a:t>Сугихара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1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2928938" y="714375"/>
            <a:ext cx="62150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Боже великий,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всевладний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Яви нам свою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могутність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Дай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розпізнати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правду,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Праведників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не забудь.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Дивляться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в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твої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очі</a:t>
            </a:r>
            <a:endParaRPr lang="ru-RU" sz="2800" b="1" i="1" dirty="0" smtClean="0">
              <a:solidFill>
                <a:srgbClr val="EEECE1"/>
              </a:solidFill>
              <a:latin typeface="Calibri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Мільйони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скатованих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душ.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Пригорни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їх, посели на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спочинок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Та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їхнього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сну не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порушай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Заступи нас і нашу державу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Од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кривавих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лютих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негод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Всі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ми –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сущі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усопші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прийдешні</a:t>
            </a:r>
            <a:endParaRPr lang="ru-RU" sz="2800" b="1" i="1" dirty="0" smtClean="0">
              <a:solidFill>
                <a:srgbClr val="EEECE1"/>
              </a:solidFill>
              <a:latin typeface="Calibri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-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Твій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, </a:t>
            </a:r>
            <a:r>
              <a:rPr lang="ru-RU" sz="2800" b="1" i="1" dirty="0" err="1" smtClean="0">
                <a:solidFill>
                  <a:srgbClr val="EEECE1"/>
                </a:solidFill>
                <a:latin typeface="Calibri"/>
                <a:cs typeface="Arial" pitchFamily="34" charset="0"/>
              </a:rPr>
              <a:t>безсмертний</a:t>
            </a:r>
            <a:r>
              <a:rPr lang="ru-RU" sz="2800" b="1" i="1" dirty="0" smtClean="0">
                <a:solidFill>
                  <a:srgbClr val="EEECE1"/>
                </a:solidFill>
                <a:latin typeface="Calibri"/>
                <a:cs typeface="Arial" pitchFamily="34" charset="0"/>
              </a:rPr>
              <a:t> народ!</a:t>
            </a:r>
            <a:endParaRPr lang="ru-RU" sz="2800" b="1" i="1" dirty="0">
              <a:solidFill>
                <a:srgbClr val="EEECE1"/>
              </a:solidFill>
              <a:latin typeface="Calibri"/>
              <a:cs typeface="Arial" pitchFamily="34" charset="0"/>
            </a:endParaRPr>
          </a:p>
        </p:txBody>
      </p:sp>
      <p:pic>
        <p:nvPicPr>
          <p:cNvPr id="7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08920"/>
            <a:ext cx="2800044" cy="414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школа\ДЛЯ ПРЕЗЕНТАЦИИ\125 фоны для презентаций\BlueFir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797300"/>
            <a:ext cx="2298700" cy="3060700"/>
          </a:xfrm>
          <a:prstGeom prst="rect">
            <a:avLst/>
          </a:prstGeom>
          <a:noFill/>
        </p:spPr>
      </p:pic>
      <p:pic>
        <p:nvPicPr>
          <p:cNvPr id="6" name="голокост 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483768" y="5805264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39752" y="332656"/>
            <a:ext cx="68042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«Бабин Яр – це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трагедія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всього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людства</a:t>
            </a:r>
            <a:r>
              <a:rPr lang="uk-UA" b="1" dirty="0" smtClean="0">
                <a:solidFill>
                  <a:schemeClr val="bg1"/>
                </a:solidFill>
                <a:latin typeface="SkolarSans-BdCond_Cyr-Ltn"/>
              </a:rPr>
              <a:t>, але сталася вона на український землі.</a:t>
            </a:r>
            <a:r>
              <a:rPr lang="uk-UA" b="1" dirty="0" smtClean="0">
                <a:solidFill>
                  <a:schemeClr val="bg1"/>
                </a:solidFill>
                <a:latin typeface="SkolarSans-BdCond_Cyr-Ltn"/>
              </a:rPr>
              <a:t> </a:t>
            </a:r>
            <a:endParaRPr lang="uk-UA" b="1" smtClean="0">
              <a:solidFill>
                <a:schemeClr val="bg1"/>
              </a:solidFill>
              <a:latin typeface="SkolarSans-BdCond_Cyr-Ltn"/>
            </a:endParaRPr>
          </a:p>
          <a:p>
            <a:pPr algn="r"/>
            <a:r>
              <a:rPr lang="uk-UA" b="1" smtClean="0">
                <a:solidFill>
                  <a:schemeClr val="bg1"/>
                </a:solidFill>
                <a:latin typeface="SkolarSans-BdCond_Cyr-Ltn"/>
              </a:rPr>
              <a:t>Бабин </a:t>
            </a:r>
            <a:r>
              <a:rPr lang="uk-UA" b="1" dirty="0" smtClean="0">
                <a:solidFill>
                  <a:schemeClr val="bg1"/>
                </a:solidFill>
                <a:latin typeface="SkolarSans-BdCond_Cyr-Ltn"/>
              </a:rPr>
              <a:t>Яр – це наша спільна трагедія…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»</a:t>
            </a:r>
            <a:endParaRPr lang="ru-RU" b="1" dirty="0" smtClean="0">
              <a:solidFill>
                <a:schemeClr val="bg1"/>
              </a:solidFill>
              <a:latin typeface="SkolarSans-BdCond_Cyr-Ltn"/>
            </a:endParaRPr>
          </a:p>
          <a:p>
            <a:pPr algn="r"/>
            <a:r>
              <a:rPr lang="ru-RU" b="1" dirty="0" err="1" smtClean="0">
                <a:solidFill>
                  <a:srgbClr val="FF0000"/>
                </a:solidFill>
                <a:latin typeface="Skolar-Light-Cyrillic"/>
              </a:rPr>
              <a:t>Іван</a:t>
            </a:r>
            <a:r>
              <a:rPr lang="ru-RU" b="1" dirty="0" smtClean="0">
                <a:solidFill>
                  <a:srgbClr val="FF0000"/>
                </a:solidFill>
                <a:latin typeface="Skolar-Light-Cyrillic"/>
              </a:rPr>
              <a:t> Дзюба</a:t>
            </a:r>
            <a:endParaRPr lang="ru-RU" b="1" i="0" dirty="0">
              <a:solidFill>
                <a:srgbClr val="FF0000"/>
              </a:solidFill>
              <a:latin typeface="Skolar-Light-Cyrill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492896"/>
            <a:ext cx="75243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«Бабин Яр – це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жахіття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 для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циган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. </a:t>
            </a:r>
            <a:endParaRPr lang="en-US" b="1" dirty="0" smtClean="0">
              <a:solidFill>
                <a:schemeClr val="bg1"/>
              </a:solidFill>
              <a:latin typeface="SkolarSans-BdCond_Cyr-Ltn"/>
            </a:endParaRP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Вони гинули,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навіть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 не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знаючи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, за що їх </a:t>
            </a:r>
            <a:r>
              <a:rPr lang="ru-RU" b="1" dirty="0" err="1" smtClean="0">
                <a:solidFill>
                  <a:schemeClr val="bg1"/>
                </a:solidFill>
                <a:latin typeface="SkolarSans-BdCond_Cyr-Ltn"/>
              </a:rPr>
              <a:t>вбивають</a:t>
            </a:r>
            <a:r>
              <a:rPr lang="ru-RU" b="1" dirty="0" smtClean="0">
                <a:solidFill>
                  <a:schemeClr val="bg1"/>
                </a:solidFill>
                <a:latin typeface="SkolarSans-BdCond_Cyr-Ltn"/>
              </a:rPr>
              <a:t>»</a:t>
            </a:r>
          </a:p>
          <a:p>
            <a:pPr algn="r"/>
            <a:r>
              <a:rPr lang="ru-RU" b="1" dirty="0" err="1" smtClean="0">
                <a:solidFill>
                  <a:srgbClr val="FF0000"/>
                </a:solidFill>
                <a:latin typeface="Skolar-Light-Cyrillic"/>
              </a:rPr>
              <a:t>Рані</a:t>
            </a:r>
            <a:r>
              <a:rPr lang="ru-RU" b="1" dirty="0" smtClean="0">
                <a:solidFill>
                  <a:srgbClr val="FF0000"/>
                </a:solidFill>
                <a:latin typeface="Skolar-Light-Cyrillic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Skolar-Light-Cyrillic"/>
              </a:rPr>
              <a:t>Романі</a:t>
            </a:r>
            <a:r>
              <a:rPr lang="ru-RU" b="1" dirty="0" smtClean="0">
                <a:solidFill>
                  <a:srgbClr val="FF0000"/>
                </a:solidFill>
                <a:latin typeface="Skolar-Light-Cyrillic"/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  <a:latin typeface="Skolar-Light-Cyrillic"/>
              </a:rPr>
              <a:t>циганська</a:t>
            </a:r>
            <a:r>
              <a:rPr lang="ru-RU" b="1" dirty="0" smtClean="0">
                <a:solidFill>
                  <a:srgbClr val="FF0000"/>
                </a:solidFill>
                <a:latin typeface="Skolar-Light-Cyrillic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Skolar-Light-Cyrillic"/>
              </a:rPr>
              <a:t>письменниця</a:t>
            </a:r>
            <a:r>
              <a:rPr lang="ru-RU" b="1" dirty="0" smtClean="0">
                <a:solidFill>
                  <a:srgbClr val="FF0000"/>
                </a:solidFill>
                <a:latin typeface="Skolar-Light-Cyrillic"/>
              </a:rPr>
              <a:t>)</a:t>
            </a:r>
            <a:endParaRPr lang="ru-RU" b="1" i="0" dirty="0">
              <a:solidFill>
                <a:srgbClr val="FF0000"/>
              </a:solidFill>
              <a:latin typeface="Skolar-Light-Cyrillic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1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154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Другої світової війни назва київського яру стала символом людської трагедії. Так історично склалося, що Бабин Яр і в Україні й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світі втілює значно більше, ніж географічна назва та одна з трагічних адрес масових розстрілів часів Другої світової війни.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У літопису глобальної єврейської Катастрофи (Шоа), саме з цією київською місцевістю пов’язують початок Голокосту в Європі, хоча насправді хвиля розстрілів котилася до Києва від самого кордону.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Київ став першим великим містом, цілком «вільним від євреїв». Саме в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Бабиному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Яру,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розстріляли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все єврейське населення міста.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71802" y="500042"/>
            <a:ext cx="56436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Бабин Яр... Полюс нелюдськості... Наш біль. Наша пам’ять. Одна з найстрашніших сторінок літопису зла та страждань, написана людською кров’ю. 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026" name="Picture 2" descr="C:\Documents and Settings\Lena\Рабочий стол\БАБИН ЯР\d091d0b0d0b1d0b8d0bd-d0afd1801.jpg"/>
          <p:cNvPicPr>
            <a:picLocks noChangeAspect="1" noChangeArrowheads="1"/>
          </p:cNvPicPr>
          <p:nvPr/>
        </p:nvPicPr>
        <p:blipFill>
          <a:blip r:embed="rId3" cstate="print"/>
          <a:srcRect b="5062"/>
          <a:stretch>
            <a:fillRect/>
          </a:stretch>
        </p:blipFill>
        <p:spPr bwMode="auto">
          <a:xfrm>
            <a:off x="2786050" y="3513134"/>
            <a:ext cx="6143668" cy="31755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школа\ДЛЯ ПРЕЗЕНТАЦИИ\125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Documents and Settings\Lena\Рабочий стол\БАБИН ЯР\s320x240Бабин Яр. Карта 194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31115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142852"/>
            <a:ext cx="87868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b="1" i="1" dirty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32656"/>
            <a:ext cx="885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    Акція по знищенню єврейського населення </a:t>
            </a:r>
            <a:r>
              <a:rPr lang="ru-RU" sz="28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8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організована</a:t>
            </a:r>
            <a:r>
              <a:rPr lang="ru-RU" sz="28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блискавично</a:t>
            </a:r>
            <a:r>
              <a:rPr lang="ru-RU" sz="28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і фундаментально. 26 вересня 1941 р. відбулася нарада, на якій розглядалися заходи щодо ліквідації єврейського населення міста.</a:t>
            </a:r>
            <a:endParaRPr lang="ru-RU" sz="2800" b="1" i="1" dirty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2348880"/>
            <a:ext cx="59293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Було визначене місце розстрілу – Бабин Яр, один з найбільших на території Києва ярів, довжиною понад 2,5 км, глибиною від 10 до 50 </a:t>
            </a:r>
            <a:r>
              <a:rPr lang="ru-RU" sz="24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метрів</a:t>
            </a:r>
            <a:r>
              <a:rPr lang="ru-RU" sz="24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. До Бабиного Яру існували зручні підходи, поряд залізнична станція Лук’янівка – </a:t>
            </a:r>
            <a:r>
              <a:rPr lang="ru-RU" sz="24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Товарна</a:t>
            </a:r>
            <a:r>
              <a:rPr lang="ru-RU" sz="24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, що давало можливість створити враження у приречених, що їх </a:t>
            </a:r>
            <a:r>
              <a:rPr lang="ru-RU" sz="24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чекає</a:t>
            </a:r>
            <a:r>
              <a:rPr lang="ru-RU" sz="24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переїзд</a:t>
            </a:r>
            <a:r>
              <a:rPr lang="ru-RU" sz="2400" b="1" i="1" dirty="0" smtClean="0">
                <a:solidFill>
                  <a:srgbClr val="EEECE1"/>
                </a:solidFill>
                <a:latin typeface="Times New Roman" pitchFamily="18" charset="0"/>
                <a:cs typeface="Times New Roman" pitchFamily="18" charset="0"/>
              </a:rPr>
              <a:t> на нове місце проживання.</a:t>
            </a:r>
            <a:endParaRPr lang="ru-RU" b="1" i="1" dirty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Наказ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8" name="Picture 4" descr="D:\Бабин Яр\babyn_ya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052736"/>
            <a:ext cx="3059832" cy="4079776"/>
          </a:xfrm>
          <a:prstGeom prst="rect">
            <a:avLst/>
          </a:prstGeom>
          <a:noFill/>
        </p:spPr>
      </p:pic>
      <p:pic>
        <p:nvPicPr>
          <p:cNvPr id="11269" name="Picture 5" descr="D:\Бабин Яр\9e1413_a8bc60bedb4e1db0e7fac2276e08f3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5833117" cy="4032448"/>
          </a:xfrm>
          <a:prstGeom prst="rect">
            <a:avLst/>
          </a:prstGeom>
          <a:noFill/>
        </p:spPr>
      </p:pic>
      <p:pic>
        <p:nvPicPr>
          <p:cNvPr id="5122" name="Picture 2" descr="D:\Бабин Яр\Бабин Яр 28.09.16\jew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150403"/>
            <a:ext cx="3917082" cy="270759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17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mtClean="0"/>
              <a:t> </a:t>
            </a:r>
            <a:endParaRPr lang="ru-RU" smtClean="0"/>
          </a:p>
        </p:txBody>
      </p:sp>
      <p:sp>
        <p:nvSpPr>
          <p:cNvPr id="6759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6659563" y="1600200"/>
            <a:ext cx="2027237" cy="4530725"/>
          </a:xfrm>
        </p:spPr>
        <p:txBody>
          <a:bodyPr/>
          <a:lstStyle/>
          <a:p>
            <a:pPr eaLnBrk="1" hangingPunct="1">
              <a:defRPr/>
            </a:pP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6148" name="Picture 7" descr="27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3501009"/>
            <a:ext cx="70922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житті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моєму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теж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був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Бабин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Яр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 </a:t>
            </a:r>
            <a:b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Ішли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вісім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вулицею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міста</a:t>
            </a:r>
            <a:r>
              <a:rPr lang="uk-U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b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діди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чоловіки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жінки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і  діти – </a:t>
            </a:r>
            <a:b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понад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ними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нісся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дивний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гул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 </a:t>
            </a:r>
            <a:b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мов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стогін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сотні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скарг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немов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скигління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мов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здавлений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у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горлі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дикий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 </a:t>
            </a:r>
            <a:r>
              <a:rPr lang="de-DE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плач</a:t>
            </a:r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err="1" smtClean="0"/>
              <a:t>Свідчення</a:t>
            </a:r>
            <a:r>
              <a:rPr lang="ru-RU" b="1" dirty="0" smtClean="0"/>
              <a:t> </a:t>
            </a:r>
            <a:r>
              <a:rPr lang="ru-RU" b="1" dirty="0" err="1" smtClean="0"/>
              <a:t>очевидців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3075" name="Picture 3" descr="D:\Бабин Яр\Бабин Яр 28.09.16\David Bud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716016" cy="5589240"/>
          </a:xfrm>
          <a:prstGeom prst="rect">
            <a:avLst/>
          </a:prstGeom>
          <a:noFill/>
        </p:spPr>
      </p:pic>
      <p:pic>
        <p:nvPicPr>
          <p:cNvPr id="3078" name="Picture 6" descr="D:\Бабин Яр\Бабин Яр 28.09.16\D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12182"/>
            <a:ext cx="3923928" cy="554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i="1" dirty="0" smtClean="0">
              <a:solidFill>
                <a:srgbClr val="CC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620688"/>
            <a:ext cx="8964613" cy="38164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effectLst/>
              </a:rPr>
              <a:t>     </a:t>
            </a:r>
            <a:r>
              <a:rPr lang="uk-UA" b="1" dirty="0" smtClean="0">
                <a:effectLst/>
              </a:rPr>
              <a:t>За два дні 29-30 вересня 1941 р. розстріляли у Бабиному яру </a:t>
            </a:r>
            <a:r>
              <a:rPr lang="uk-UA" b="1" dirty="0" smtClean="0">
                <a:solidFill>
                  <a:schemeClr val="accent1"/>
                </a:solidFill>
                <a:effectLst/>
              </a:rPr>
              <a:t>33 771</a:t>
            </a:r>
            <a:r>
              <a:rPr lang="uk-UA" b="1" dirty="0" smtClean="0">
                <a:effectLst/>
              </a:rPr>
              <a:t> особу — майже усе єврейське населення Києва. Подальші розстріли євреїв пройшли </a:t>
            </a:r>
            <a:r>
              <a:rPr lang="uk-UA" b="1" dirty="0" smtClean="0">
                <a:solidFill>
                  <a:srgbClr val="3333FF"/>
                </a:solidFill>
                <a:effectLst/>
              </a:rPr>
              <a:t>1, 2, 8</a:t>
            </a:r>
            <a:r>
              <a:rPr lang="uk-UA" b="1" dirty="0" smtClean="0">
                <a:effectLst/>
              </a:rPr>
              <a:t> та </a:t>
            </a:r>
            <a:r>
              <a:rPr lang="uk-UA" b="1" dirty="0" smtClean="0">
                <a:solidFill>
                  <a:srgbClr val="3333FF"/>
                </a:solidFill>
                <a:effectLst/>
              </a:rPr>
              <a:t>11</a:t>
            </a:r>
            <a:r>
              <a:rPr lang="uk-UA" b="1" dirty="0" smtClean="0">
                <a:effectLst/>
              </a:rPr>
              <a:t> жовтня 1941 р., за цей час було розстріляно близько </a:t>
            </a:r>
            <a:r>
              <a:rPr lang="uk-UA" b="1" dirty="0" smtClean="0">
                <a:solidFill>
                  <a:schemeClr val="accent1"/>
                </a:solidFill>
                <a:effectLst/>
              </a:rPr>
              <a:t>17 000</a:t>
            </a:r>
            <a:r>
              <a:rPr lang="uk-UA" b="1" dirty="0" smtClean="0">
                <a:effectLst/>
              </a:rPr>
              <a:t> євреїв.</a:t>
            </a:r>
          </a:p>
        </p:txBody>
      </p:sp>
      <p:pic>
        <p:nvPicPr>
          <p:cNvPr id="4" name="Picture 3" descr="G:\школа\ДЛЯ ПРЕЗЕНТАЦИИ\animatzia\animatsii_vkontakte_0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7098" y="3573016"/>
            <a:ext cx="2216901" cy="328498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597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10.9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2|47.9|0.9|1.6|0.5"/>
</p:tagLst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1039</TotalTime>
  <Words>739</Words>
  <Application>Microsoft Office PowerPoint</Application>
  <PresentationFormat>Экран (4:3)</PresentationFormat>
  <Paragraphs>72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Занавес</vt:lpstr>
      <vt:lpstr>Тема Office</vt:lpstr>
      <vt:lpstr>2_Тема Office</vt:lpstr>
      <vt:lpstr>3_Тема Office</vt:lpstr>
      <vt:lpstr>4_Тема Office</vt:lpstr>
      <vt:lpstr>Слайд 1</vt:lpstr>
      <vt:lpstr>Слайд 2</vt:lpstr>
      <vt:lpstr>Слайд 3</vt:lpstr>
      <vt:lpstr>Слайд 4</vt:lpstr>
      <vt:lpstr>Слайд 5</vt:lpstr>
      <vt:lpstr>Наказ</vt:lpstr>
      <vt:lpstr>Слайд 7</vt:lpstr>
      <vt:lpstr>Свідчення очевидців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Трагедія Бабиного Яру – в серці українського народу</dc:title>
  <dc:creator>Митя</dc:creator>
  <cp:lastModifiedBy>1</cp:lastModifiedBy>
  <cp:revision>88</cp:revision>
  <dcterms:created xsi:type="dcterms:W3CDTF">2007-10-10T15:44:25Z</dcterms:created>
  <dcterms:modified xsi:type="dcterms:W3CDTF">2016-09-27T18:16:03Z</dcterms:modified>
</cp:coreProperties>
</file>