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7" r:id="rId4"/>
    <p:sldId id="261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1556792"/>
          </a:xfrm>
        </p:spPr>
        <p:txBody>
          <a:bodyPr>
            <a:normAutofit/>
          </a:bodyPr>
          <a:lstStyle/>
          <a:p>
            <a:pPr lvl="0" algn="ctr">
              <a:spcAft>
                <a:spcPts val="0"/>
              </a:spcAft>
              <a:buClr>
                <a:srgbClr val="00B050"/>
              </a:buClr>
            </a:pPr>
            <a:r>
              <a:rPr lang="uk-UA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«Мозковий штурм».</a:t>
            </a:r>
            <a:r>
              <a:rPr lang="uk-UA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uk-UA" dirty="0" smtClean="0">
              <a:solidFill>
                <a:srgbClr val="00B050"/>
              </a:solidFill>
              <a:latin typeface="Times New Roman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  <a:buClr>
                <a:srgbClr val="00B050"/>
              </a:buClr>
            </a:pPr>
            <a:r>
              <a:rPr lang="uk-UA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Серед </a:t>
            </a: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пропонованих портретів письменників виділити той, </a:t>
            </a:r>
            <a:endParaRPr lang="uk-UA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  <a:buClr>
                <a:srgbClr val="00B050"/>
              </a:buClr>
            </a:pPr>
            <a:r>
              <a:rPr lang="uk-UA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творчість </a:t>
            </a: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якого ми ще в цьому навчальному році не вивчали. 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2099165" cy="273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63372"/>
            <a:ext cx="2284727" cy="273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274344"/>
            <a:ext cx="2348710" cy="2721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268760"/>
            <a:ext cx="1728905" cy="2743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69" y="4101043"/>
            <a:ext cx="1821559" cy="273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254" y="4109200"/>
            <a:ext cx="1727529" cy="272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87" y="4181807"/>
            <a:ext cx="1590945" cy="2651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093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85627" y="2420889"/>
            <a:ext cx="6696744" cy="4913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uk-UA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Сонцепоклонник </a:t>
            </a:r>
            <a:r>
              <a:rPr lang="uk-UA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української літератури : життєвий і творчий шлях М.М.Коцюбинського. Гуманізм світогляду митця.</a:t>
            </a:r>
            <a:r>
              <a:rPr lang="uk-UA" sz="2800" dirty="0"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Ранній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період</a:t>
            </a:r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творчості</a:t>
            </a:r>
            <a:r>
              <a:rPr lang="uk-UA" sz="28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spcAft>
                <a:spcPts val="0"/>
              </a:spcAft>
              <a:tabLst>
                <a:tab pos="228600" algn="l"/>
              </a:tabLst>
            </a:pPr>
            <a:r>
              <a:rPr lang="uk-UA" sz="2800" b="1" kern="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uk-UA" sz="2800" b="1" kern="0" dirty="0">
                <a:solidFill>
                  <a:srgbClr val="C00000"/>
                </a:solidFill>
                <a:latin typeface="Times New Roman"/>
                <a:ea typeface="Times New Roman"/>
              </a:rPr>
              <a:t>Майстерність психологічного аналізу внутрішнього світу людини у новелі </a:t>
            </a:r>
            <a:r>
              <a:rPr lang="uk-UA" sz="2800" b="1" kern="0" dirty="0" err="1">
                <a:solidFill>
                  <a:srgbClr val="C00000"/>
                </a:solidFill>
                <a:latin typeface="Times New Roman"/>
                <a:ea typeface="Times New Roman"/>
              </a:rPr>
              <a:t>„Цвіт</a:t>
            </a:r>
            <a:r>
              <a:rPr lang="uk-UA" sz="2800" b="1" kern="0" dirty="0">
                <a:solidFill>
                  <a:srgbClr val="C00000"/>
                </a:solidFill>
                <a:latin typeface="Times New Roman"/>
                <a:ea typeface="Times New Roman"/>
              </a:rPr>
              <a:t> яблуні”.</a:t>
            </a:r>
            <a:endParaRPr lang="ru-RU" sz="2800" b="1" kern="0" dirty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  <a:p>
            <a:endParaRPr lang="ru-RU" sz="2400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35" y="0"/>
            <a:ext cx="1908175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 descr="C:\Users\Impression\Desktop\солнишко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"/>
            <a:ext cx="1815666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1418" y="1700808"/>
            <a:ext cx="7353070" cy="4896544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Він залишив усім нам... найвищий заповіт: </a:t>
            </a:r>
            <a:endParaRPr lang="ru-RU" sz="3200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ніколи не розминатися з людиною і завжди </a:t>
            </a:r>
            <a:endParaRPr lang="ru-RU" sz="3200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бути вірним рідному народові, правді, </a:t>
            </a:r>
            <a:endParaRPr lang="ru-RU" sz="3200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соціальній справедливості й свободі. </a:t>
            </a:r>
            <a:endParaRPr lang="ru-RU" sz="3200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П. Тичина</a:t>
            </a:r>
            <a:endParaRPr lang="ru-RU" sz="3200" b="1" dirty="0">
              <a:solidFill>
                <a:srgbClr val="0070C0"/>
              </a:solidFill>
              <a:ea typeface="Calibri"/>
              <a:cs typeface="Times New Roman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-40930"/>
            <a:ext cx="3563888" cy="24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Impression\Desktop\tumblr_lxi8cqYZuM1qit7mjo1_5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2071117" cy="207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uk-UA" sz="2400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Словничок.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uk-UA" sz="2400" b="1" dirty="0" err="1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Гуманíзм</a:t>
            </a:r>
            <a:r>
              <a:rPr lang="uk-UA" sz="2400" dirty="0">
                <a:latin typeface="Times New Roman"/>
                <a:ea typeface="Calibri"/>
                <a:cs typeface="Times New Roman"/>
              </a:rPr>
              <a:t> — течія в західноєвропейській культурі епохи Відродження, яка визнає людину найвищою цінністю у світі, де здійснюється повага до гідності та розуму людини, право на щастя в житті, вільний вияв природних почуттів і здібностей.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uk-UA" sz="24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Імпресіонізм</a:t>
            </a:r>
            <a:r>
              <a:rPr lang="uk-UA" sz="24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uk-UA" sz="2400" dirty="0">
                <a:latin typeface="Times New Roman"/>
                <a:ea typeface="Calibri"/>
                <a:cs typeface="Times New Roman"/>
              </a:rPr>
              <a:t>(від </a:t>
            </a:r>
            <a:r>
              <a:rPr lang="uk-UA" sz="2400" dirty="0" err="1">
                <a:latin typeface="Times New Roman"/>
                <a:ea typeface="Calibri"/>
                <a:cs typeface="Times New Roman"/>
              </a:rPr>
              <a:t>фр</a:t>
            </a:r>
            <a:r>
              <a:rPr lang="uk-UA" sz="2400" dirty="0">
                <a:latin typeface="Times New Roman"/>
                <a:ea typeface="Calibri"/>
                <a:cs typeface="Times New Roman"/>
              </a:rPr>
              <a:t>. </a:t>
            </a:r>
            <a:r>
              <a:rPr lang="uk-UA" sz="2400" dirty="0" err="1">
                <a:latin typeface="Times New Roman"/>
                <a:ea typeface="Calibri"/>
                <a:cs typeface="Times New Roman"/>
              </a:rPr>
              <a:t>impression</a:t>
            </a:r>
            <a:r>
              <a:rPr lang="uk-UA" sz="2400" dirty="0">
                <a:latin typeface="Times New Roman"/>
                <a:ea typeface="Calibri"/>
                <a:cs typeface="Times New Roman"/>
              </a:rPr>
              <a:t> – враження) розглядається як течія у мистецтві модернізму, яка основним завданням вважала «ушляхетнення, витончене відтворення особистісних вражень та спостережень, мінливих миттєвих відчуттів та переживань. Його виникнення пов’язують з французьким малярством другої половини ХІХ століття. Як стиль і творчий метод імпресіонізм проявив себе також і в літературі та музиці.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r>
              <a:rPr lang="uk-UA" sz="2400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Етюд</a:t>
            </a:r>
            <a:r>
              <a:rPr lang="uk-UA" sz="2400" dirty="0">
                <a:latin typeface="Times New Roman"/>
                <a:ea typeface="Calibri"/>
                <a:cs typeface="Times New Roman"/>
              </a:rPr>
              <a:t> - невеликий літературний твір, присвячений якому-небудь окремому питанню.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5453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uk-UA" b="1" dirty="0" err="1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Ґронування</a:t>
            </a:r>
            <a:r>
              <a:rPr lang="uk-UA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sz="36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7030A0"/>
                </a:solidFill>
                <a:ea typeface="Calibri"/>
                <a:cs typeface="Times New Roman"/>
              </a:rPr>
            </a:br>
            <a:r>
              <a:rPr lang="uk-UA" b="1" dirty="0">
                <a:solidFill>
                  <a:srgbClr val="00B0F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Весна              Тепло         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Відродження    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uk-UA" b="1" dirty="0">
                <a:solidFill>
                  <a:srgbClr val="E36C0A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 smtClean="0">
                <a:ea typeface="Calibri"/>
                <a:cs typeface="Times New Roman"/>
              </a:rPr>
              <a:t>        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Спогади</a:t>
            </a:r>
            <a:r>
              <a:rPr lang="uk-UA" b="1" dirty="0" smtClean="0">
                <a:solidFill>
                  <a:srgbClr val="E36C0A"/>
                </a:solidFill>
                <a:latin typeface="Times New Roman"/>
                <a:ea typeface="Calibri"/>
                <a:cs typeface="Times New Roman"/>
              </a:rPr>
              <a:t>   Цвіт </a:t>
            </a:r>
            <a:r>
              <a:rPr lang="uk-UA" b="1" dirty="0">
                <a:solidFill>
                  <a:srgbClr val="E36C0A"/>
                </a:solidFill>
                <a:latin typeface="Times New Roman"/>
                <a:ea typeface="Calibri"/>
                <a:cs typeface="Times New Roman"/>
              </a:rPr>
              <a:t>яблуні       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Смак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uk-UA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 smtClean="0">
                <a:ea typeface="Calibri"/>
                <a:cs typeface="Times New Roman"/>
              </a:rPr>
              <a:t>               </a:t>
            </a:r>
            <a:r>
              <a:rPr lang="uk-UA" dirty="0" smtClean="0">
                <a:latin typeface="Times New Roman"/>
                <a:ea typeface="Calibri"/>
                <a:cs typeface="Times New Roman"/>
              </a:rPr>
              <a:t>Яскраві </a:t>
            </a:r>
            <a:r>
              <a:rPr lang="uk-UA" dirty="0">
                <a:latin typeface="Times New Roman"/>
                <a:ea typeface="Calibri"/>
                <a:cs typeface="Times New Roman"/>
              </a:rPr>
              <a:t>кольори          Пахощі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2157413" cy="161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Impression\Desktop\5c23e5b91c7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8667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49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Доміно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(Ким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був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М.Коцюбинський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М.Коцюбинський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перекладач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журналіст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діловод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захисник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модерніст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знавець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природничих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любив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подорожувати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/>
                <a:ea typeface="Calibri"/>
              </a:rPr>
              <a:t>інтелігентна людина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76872"/>
            <a:ext cx="1440160" cy="53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61611"/>
            <a:ext cx="143827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14319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1528"/>
            <a:ext cx="14319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941168"/>
            <a:ext cx="14319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616998"/>
            <a:ext cx="14319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87" y="6237312"/>
            <a:ext cx="14319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8" y="-26832"/>
            <a:ext cx="2090737" cy="295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8640"/>
            <a:ext cx="2103437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36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833664"/>
            <a:ext cx="8172400" cy="3024336"/>
          </a:xfrm>
        </p:spPr>
        <p:txBody>
          <a:bodyPr>
            <a:normAutofit/>
          </a:bodyPr>
          <a:lstStyle/>
          <a:p>
            <a:pPr algn="r"/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 з нами будеш вічно жити,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Як сяйво сонця, як вечірній спів,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Ти так любив землі своєї квіти,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 так, як квіти, ти людей любив.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Сосюра.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823912"/>
            <a:ext cx="5506889" cy="3253160"/>
          </a:xfrm>
        </p:spPr>
        <p:txBody>
          <a:bodyPr>
            <a:norm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uk-UA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Домашнє завдання.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Вивчити біографічні відомості про М.Коцюбинського.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Прочитати новелу «На камені».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Дописати есе (хто не встиг у класі).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Стор. 7-8 заповнити зошит-довідник.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828925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Impression\Desktop\g_101471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0"/>
            <a:ext cx="28575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51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128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Словничок. Гуманíзм — течія в західноєвропейській культурі епохи Відродження, яка визнає людину найвищою цінністю у світі, де здійснюється повага до гідності та розуму людини, право на щастя в житті, вільний вияв природних почуттів і здібностей. Імпресіонізм (від фр. impression – враження) розглядається як течія у мистецтві модернізму, яка основним завданням вважала «ушляхетнення, витончене відтворення особистісних вражень та спостережень, мінливих миттєвих відчуттів та переживань. Його виникнення пов’язують з французьким малярством другої половини ХІХ століття. Як стиль і творчий метод імпресіонізм проявив себе також і в літературі та музиці. Етюд - невеликий літературний твір, присвячений якому-небудь окремому питанню. </vt:lpstr>
      <vt:lpstr>«Ґронування»     Весна              Тепло          Відродження                Спогади   Цвіт яблуні       Смак                  Яскраві кольори          Пахощі </vt:lpstr>
      <vt:lpstr>«Доміно»   (Ким був М.Коцюбинський) М.Коцюбинський                письменник              перекладач   журналіст                діловод               захисник природи               модерніст                знавець природничих наук                        любив подорожувати інтелігентна людина </vt:lpstr>
      <vt:lpstr>Ти з нами будеш вічно жити,  Як сяйво сонця, як вечірній спів,  Ти так любив землі своєї квіти,  І так, як квіти, ти людей любив.  В. Сосюра.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Impression</cp:lastModifiedBy>
  <cp:revision>10</cp:revision>
  <dcterms:created xsi:type="dcterms:W3CDTF">2012-08-01T10:59:38Z</dcterms:created>
  <dcterms:modified xsi:type="dcterms:W3CDTF">2014-06-27T08:46:59Z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