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60" r:id="rId12"/>
    <p:sldId id="261" r:id="rId13"/>
    <p:sldId id="262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417" autoAdjust="0"/>
  </p:normalViewPr>
  <p:slideViewPr>
    <p:cSldViewPr>
      <p:cViewPr varScale="1">
        <p:scale>
          <a:sx n="71" d="100"/>
          <a:sy n="71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FEA33-048B-44CE-8754-5A86E554725A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B7FB03-E87B-474E-BEE9-80BBCD1EB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09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7FB03-E87B-474E-BEE9-80BBCD1EBB6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82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5BA6-56C0-404E-8C68-0365BD31E972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B975-F248-43CF-976A-9BF1F81B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C165-DA21-4426-955B-D0804B91570D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2BBA-5A7F-44D8-9E23-B59EF1933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6F53-94A2-4421-8265-D13B4AAC39F9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CF30-AD90-4B2C-BDD7-C980BFB5E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1E94-66BF-443E-A917-18552BD02DBD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B5D0-F007-4795-B4BD-7D9C3463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7D08-80E6-4D44-BC7D-594AB070FBA9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7282-1AFA-4AE2-8E97-0A94922C4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17A3-E695-4088-9DE1-56044DDAF9DE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1E95-71C3-4B81-8949-FD37974D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5FAD-8AEC-4E95-A037-E65213DC903C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FC1E-8441-423A-9406-3023F39A7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1748-E5CB-4146-971A-1537C03A02C4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51CE-5E43-4352-AD51-EB9415BB4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C5A5-4DFB-4D5B-94D6-FD00D790D57E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046C-BCED-43A6-8A6B-1D319E7F3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2500-F631-4943-A645-FA6687D33178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FE84-932C-4472-87D5-8050BC67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A568-7A70-4F50-BCF2-3C306F0B5A81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2EEC-D657-4AB2-A9F3-B7F8EA7F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2ED55-A66B-4062-8F2B-C423178B913B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191514-F094-4913-BAB5-F2C81D06C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87472" y="1104885"/>
            <a:ext cx="7772400" cy="1470025"/>
          </a:xfrm>
        </p:spPr>
        <p:txBody>
          <a:bodyPr/>
          <a:lstStyle/>
          <a:p>
            <a:r>
              <a:rPr lang="uk-UA" sz="48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uk-UA" sz="4800" dirty="0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r>
              <a:rPr lang="uk-UA" sz="4800" dirty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uk-UA" sz="4800" dirty="0">
                <a:solidFill>
                  <a:srgbClr val="0000CC"/>
                </a:solidFill>
                <a:latin typeface="Arial" charset="0"/>
                <a:cs typeface="Arial" charset="0"/>
              </a:rPr>
            </a:br>
            <a:r>
              <a:rPr lang="uk-UA" sz="5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Поради для батьків </a:t>
            </a:r>
            <a:br>
              <a:rPr lang="uk-UA" sz="5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uk-UA" sz="5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майбутніх першокласників</a:t>
            </a:r>
            <a:r>
              <a:rPr lang="uk-UA" sz="48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uk-UA" sz="4800" dirty="0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r>
              <a:rPr lang="uk-UA" sz="48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uk-UA" sz="4800" dirty="0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endParaRPr lang="ru-RU" sz="4800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05502"/>
            <a:ext cx="3571900" cy="2286016"/>
          </a:xfrm>
          <a:prstGeom prst="round2Same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chemeClr val="tx1"/>
                </a:solidFill>
              </a:rPr>
              <a:t>З досвіду роботи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chemeClr val="tx1"/>
                </a:solidFill>
              </a:rPr>
              <a:t>вчителя початкових класів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chemeClr val="tx1"/>
                </a:solidFill>
              </a:rPr>
              <a:t>Лисівської ЗОШ І-ІІІ ступенів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err="1" smtClean="0">
                <a:solidFill>
                  <a:schemeClr val="tx1"/>
                </a:solidFill>
              </a:rPr>
              <a:t>Бабіченко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chemeClr val="tx1"/>
                </a:solidFill>
              </a:rPr>
              <a:t>Олени Миколаївни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3082">
            <a:off x="6588482" y="1705459"/>
            <a:ext cx="25987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229" y="484035"/>
            <a:ext cx="26971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2409732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51520" y="548680"/>
            <a:ext cx="8640960" cy="1584176"/>
          </a:xfrm>
          <a:prstGeom prst="flowChartPunchedTap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Дошкільник повинен уміти 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1" y="2420888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000" i="1" dirty="0" smtClean="0">
                <a:solidFill>
                  <a:srgbClr val="FF0000"/>
                </a:solidFill>
              </a:rPr>
              <a:t>Займатися самостійно будь – якою справою протягом 30 хвилин ;</a:t>
            </a:r>
          </a:p>
          <a:p>
            <a:pPr marL="285750" indent="-285750">
              <a:buFontTx/>
              <a:buChar char="-"/>
            </a:pPr>
            <a:r>
              <a:rPr lang="uk-UA" sz="2000" i="1" dirty="0" smtClean="0">
                <a:solidFill>
                  <a:srgbClr val="FF0000"/>
                </a:solidFill>
              </a:rPr>
              <a:t>Складати розповідь за малюнками;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solidFill>
                  <a:srgbClr val="FF0000"/>
                </a:solidFill>
              </a:rPr>
              <a:t>з</a:t>
            </a:r>
            <a:r>
              <a:rPr lang="uk-UA" sz="2000" i="1" dirty="0" smtClean="0">
                <a:solidFill>
                  <a:srgbClr val="FF0000"/>
                </a:solidFill>
              </a:rPr>
              <a:t>нати кілька віршів напам’ять;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solidFill>
                  <a:srgbClr val="FF0000"/>
                </a:solidFill>
              </a:rPr>
              <a:t>р</a:t>
            </a:r>
            <a:r>
              <a:rPr lang="uk-UA" sz="2000" i="1" dirty="0" smtClean="0">
                <a:solidFill>
                  <a:srgbClr val="FF0000"/>
                </a:solidFill>
              </a:rPr>
              <a:t>ахувати від 1 до 20  у прямому і зворотному порядку;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solidFill>
                  <a:srgbClr val="FF0000"/>
                </a:solidFill>
              </a:rPr>
              <a:t>в</a:t>
            </a:r>
            <a:r>
              <a:rPr lang="uk-UA" sz="2000" i="1" dirty="0" smtClean="0">
                <a:solidFill>
                  <a:srgbClr val="FF0000"/>
                </a:solidFill>
              </a:rPr>
              <a:t>ирішувати прості завдання на додавання і віднімання;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solidFill>
                  <a:srgbClr val="FF0000"/>
                </a:solidFill>
              </a:rPr>
              <a:t>ч</a:t>
            </a:r>
            <a:r>
              <a:rPr lang="uk-UA" sz="2000" i="1" dirty="0" smtClean="0">
                <a:solidFill>
                  <a:srgbClr val="FF0000"/>
                </a:solidFill>
              </a:rPr>
              <a:t>итати по складах;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solidFill>
                  <a:srgbClr val="FF0000"/>
                </a:solidFill>
              </a:rPr>
              <a:t>у</a:t>
            </a:r>
            <a:r>
              <a:rPr lang="uk-UA" sz="2000" i="1" dirty="0" smtClean="0">
                <a:solidFill>
                  <a:srgbClr val="FF0000"/>
                </a:solidFill>
              </a:rPr>
              <a:t>міти малювати і розфарбовувати малюнки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solidFill>
                  <a:srgbClr val="FF0000"/>
                </a:solidFill>
              </a:rPr>
              <a:t>у</a:t>
            </a:r>
            <a:r>
              <a:rPr lang="uk-UA" sz="2000" i="1" dirty="0" smtClean="0">
                <a:solidFill>
                  <a:srgbClr val="FF0000"/>
                </a:solidFill>
              </a:rPr>
              <a:t>загальнювати, називати групу предметів одним словом.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7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1051113"/>
            <a:ext cx="7750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Важливим етапом підготовки до школи є розвиток дрібної моторики кисті руки.</a:t>
            </a:r>
          </a:p>
          <a:p>
            <a:r>
              <a:rPr lang="uk-UA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Діти, у яких рука не готова до письма, швидко втомлюються, втрачають бажання писати, а потім і взагалі вчитися.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734859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3728">
            <a:off x="1125227" y="3767500"/>
            <a:ext cx="2273803" cy="2003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7235">
            <a:off x="5899324" y="3104761"/>
            <a:ext cx="2455863" cy="1841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307">
            <a:off x="3316441" y="3616863"/>
            <a:ext cx="2324365" cy="3524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892">
            <a:off x="6200726" y="5031216"/>
            <a:ext cx="2262187" cy="1658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9" name="Picture 9" descr="6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57">
            <a:off x="6664833" y="2731317"/>
            <a:ext cx="2172510" cy="3285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645024"/>
            <a:ext cx="3307590" cy="2518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at2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872">
            <a:off x="7180" y="3063649"/>
            <a:ext cx="2893998" cy="20465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92696"/>
            <a:ext cx="8352928" cy="230425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Велике значення в підготовці дитини до навчання відіграє її здоров</a:t>
            </a:r>
            <a:r>
              <a:rPr lang="en-US" sz="2800" b="1" i="1" dirty="0" smtClean="0">
                <a:solidFill>
                  <a:srgbClr val="FF0000"/>
                </a:solidFill>
              </a:rPr>
              <a:t>’</a:t>
            </a:r>
            <a:r>
              <a:rPr lang="uk-UA" sz="2800" b="1" i="1" dirty="0" smtClean="0">
                <a:solidFill>
                  <a:srgbClr val="FF0000"/>
                </a:solidFill>
              </a:rPr>
              <a:t>я. Робіть все від вас можливе, щоб дитина була здоровою, загартованою, стежте за  правильним її харчуванням.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2840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.</a:t>
            </a:r>
          </a:p>
          <a:p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15616" y="1196752"/>
            <a:ext cx="7388324" cy="4642292"/>
          </a:xfrm>
          <a:prstGeom prst="round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Запам’ятайте :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шкільна наука – це не тільки радісні 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хвилювання,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 а в першу чергу – організована, 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клопітка праця, до якої навіть здібна, 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розвинена дитина не завжди готова 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016-11-03_1950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71462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83637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Підготовлена до школи дитина повинна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йти у 1 клас :</a:t>
            </a:r>
          </a:p>
          <a:p>
            <a:endParaRPr lang="ru-RU" sz="24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5536" y="2204864"/>
            <a:ext cx="2507097" cy="158417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2169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C00000"/>
                </a:solidFill>
              </a:rPr>
              <a:t>з</a:t>
            </a:r>
            <a:r>
              <a:rPr lang="uk-UA" sz="2800" i="1" dirty="0" smtClean="0">
                <a:solidFill>
                  <a:srgbClr val="C00000"/>
                </a:solidFill>
              </a:rPr>
              <a:t> бажанням вчитися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491881" y="1700808"/>
            <a:ext cx="4968552" cy="194421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52569" y="2009619"/>
            <a:ext cx="48206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>
                <a:solidFill>
                  <a:srgbClr val="C00000"/>
                </a:solidFill>
              </a:rPr>
              <a:t>з</a:t>
            </a:r>
            <a:r>
              <a:rPr lang="uk-UA" sz="2800" i="1" dirty="0" smtClean="0">
                <a:solidFill>
                  <a:srgbClr val="C00000"/>
                </a:solidFill>
              </a:rPr>
              <a:t>датністю зосереджувати</a:t>
            </a:r>
          </a:p>
          <a:p>
            <a:r>
              <a:rPr lang="uk-UA" sz="2800" i="1" dirty="0" smtClean="0">
                <a:solidFill>
                  <a:srgbClr val="C00000"/>
                </a:solidFill>
              </a:rPr>
              <a:t> свою увагу </a:t>
            </a:r>
          </a:p>
          <a:p>
            <a:r>
              <a:rPr lang="uk-UA" sz="2800" i="1" dirty="0">
                <a:solidFill>
                  <a:srgbClr val="C00000"/>
                </a:solidFill>
              </a:rPr>
              <a:t>п</a:t>
            </a:r>
            <a:r>
              <a:rPr lang="uk-UA" sz="2800" i="1" dirty="0" smtClean="0">
                <a:solidFill>
                  <a:srgbClr val="C00000"/>
                </a:solidFill>
              </a:rPr>
              <a:t>ротягом тривалого часу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43608" y="4437112"/>
            <a:ext cx="3096344" cy="121464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47664" y="4509120"/>
            <a:ext cx="1932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rgbClr val="C00000"/>
                </a:solidFill>
              </a:rPr>
              <a:t>умінням</a:t>
            </a:r>
          </a:p>
          <a:p>
            <a:r>
              <a:rPr lang="uk-UA" sz="3200" i="1" dirty="0" smtClean="0">
                <a:solidFill>
                  <a:srgbClr val="C00000"/>
                </a:solidFill>
              </a:rPr>
              <a:t> слухати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860032" y="4215661"/>
            <a:ext cx="3178153" cy="1445587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32040" y="4316702"/>
            <a:ext cx="2821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C00000"/>
                </a:solidFill>
              </a:rPr>
              <a:t>діяти</a:t>
            </a:r>
          </a:p>
          <a:p>
            <a:pPr algn="ctr"/>
            <a:r>
              <a:rPr lang="uk-UA" sz="3200" i="1" dirty="0" smtClean="0">
                <a:solidFill>
                  <a:srgbClr val="C00000"/>
                </a:solidFill>
              </a:rPr>
              <a:t> організовано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24936" cy="1800200"/>
          </a:xfrm>
        </p:spPr>
        <p:txBody>
          <a:bodyPr/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>
                <a:solidFill>
                  <a:srgbClr val="FF0000"/>
                </a:solidFill>
              </a:rPr>
              <a:t/>
            </a:r>
            <a:br>
              <a:rPr lang="uk-UA" sz="2400" b="1" i="1" dirty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>
                <a:solidFill>
                  <a:srgbClr val="FF0000"/>
                </a:solidFill>
              </a:rPr>
              <a:t/>
            </a:r>
            <a:br>
              <a:rPr lang="uk-UA" sz="2400" b="1" i="1" dirty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>
                <a:solidFill>
                  <a:srgbClr val="FF0000"/>
                </a:solidFill>
              </a:rPr>
              <a:t/>
            </a:r>
            <a:br>
              <a:rPr lang="uk-UA" sz="2400" b="1" i="1" dirty="0">
                <a:solidFill>
                  <a:srgbClr val="FF0000"/>
                </a:solidFill>
              </a:rPr>
            </a:br>
            <a:r>
              <a:rPr lang="uk-UA" sz="3200" i="1" dirty="0" smtClean="0">
                <a:solidFill>
                  <a:srgbClr val="FF0000"/>
                </a:solidFill>
              </a:rPr>
              <a:t>Ці якості починають формуватися не в останній місяць перед школою, а значно раніше, а їхнім психологічним фундаментом є розвиток </a:t>
            </a:r>
            <a:r>
              <a:rPr lang="en-US" sz="2800" i="1" dirty="0" smtClean="0">
                <a:solidFill>
                  <a:srgbClr val="FF0000"/>
                </a:solidFill>
              </a:rPr>
              <a:t/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B1748-E5CB-4146-971A-1537C03A02C4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951CE-5E43-4352-AD51-EB9415BB4A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51520" y="2564904"/>
            <a:ext cx="3096344" cy="1872208"/>
          </a:xfrm>
          <a:prstGeom prst="irregularSeal1">
            <a:avLst/>
          </a:prstGeom>
          <a:solidFill>
            <a:srgbClr val="FFFF00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мислення</a:t>
            </a:r>
            <a:endParaRPr lang="ru-RU" sz="2800" b="1" dirty="0"/>
          </a:p>
        </p:txBody>
      </p:sp>
      <p:sp>
        <p:nvSpPr>
          <p:cNvPr id="7" name="Пятно 1 6"/>
          <p:cNvSpPr/>
          <p:nvPr/>
        </p:nvSpPr>
        <p:spPr>
          <a:xfrm>
            <a:off x="3419872" y="2996952"/>
            <a:ext cx="2808312" cy="1610072"/>
          </a:xfrm>
          <a:prstGeom prst="irregularSeal1">
            <a:avLst/>
          </a:prstGeom>
          <a:solidFill>
            <a:srgbClr val="FFFF00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уваги</a:t>
            </a:r>
            <a:endParaRPr lang="ru-RU" sz="2800" b="1" dirty="0"/>
          </a:p>
        </p:txBody>
      </p:sp>
      <p:sp>
        <p:nvSpPr>
          <p:cNvPr id="8" name="Пятно 1 7"/>
          <p:cNvSpPr/>
          <p:nvPr/>
        </p:nvSpPr>
        <p:spPr>
          <a:xfrm>
            <a:off x="4788024" y="4121696"/>
            <a:ext cx="4355976" cy="2736304"/>
          </a:xfrm>
          <a:prstGeom prst="irregularSeal1">
            <a:avLst/>
          </a:prstGeom>
          <a:solidFill>
            <a:srgbClr val="FFFF00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допитливості</a:t>
            </a:r>
            <a:endParaRPr lang="ru-RU" sz="2800" b="1" dirty="0"/>
          </a:p>
        </p:txBody>
      </p:sp>
      <p:sp>
        <p:nvSpPr>
          <p:cNvPr id="9" name="Пятно 1 8"/>
          <p:cNvSpPr/>
          <p:nvPr/>
        </p:nvSpPr>
        <p:spPr>
          <a:xfrm>
            <a:off x="1259632" y="4607024"/>
            <a:ext cx="3024336" cy="1990328"/>
          </a:xfrm>
          <a:prstGeom prst="irregularSeal1">
            <a:avLst/>
          </a:prstGeom>
          <a:solidFill>
            <a:srgbClr val="FFFF00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пам’яті</a:t>
            </a:r>
            <a:endParaRPr lang="uk-UA" sz="2800" b="1" dirty="0"/>
          </a:p>
        </p:txBody>
      </p:sp>
      <p:sp>
        <p:nvSpPr>
          <p:cNvPr id="10" name="Пятно 1 9"/>
          <p:cNvSpPr/>
          <p:nvPr/>
        </p:nvSpPr>
        <p:spPr>
          <a:xfrm>
            <a:off x="6199493" y="2492896"/>
            <a:ext cx="2944507" cy="1855068"/>
          </a:xfrm>
          <a:prstGeom prst="irregularSeal1">
            <a:avLst/>
          </a:prstGeom>
          <a:solidFill>
            <a:srgbClr val="FFFF00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уяви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b="1" i="1" dirty="0">
                <a:solidFill>
                  <a:srgbClr val="0033CC"/>
                </a:solidFill>
              </a:rPr>
              <a:t>Підтримувати у першокласників інтерес до навчання не завжди легко. Але за допомогою батьків навчання може стати для малюків корисним і захоплюючим.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043608" y="1232756"/>
            <a:ext cx="7272808" cy="4392488"/>
          </a:xfrm>
          <a:prstGeom prst="flowChartPunchedTap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3200" b="1" dirty="0">
                <a:solidFill>
                  <a:srgbClr val="FF0000"/>
                </a:solidFill>
              </a:rPr>
              <a:t>Підтримувати у першокласників інтерес до </a:t>
            </a:r>
            <a:r>
              <a:rPr lang="uk-UA" sz="3200" b="1" dirty="0" smtClean="0">
                <a:solidFill>
                  <a:srgbClr val="FF0000"/>
                </a:solidFill>
              </a:rPr>
              <a:t>навчання  </a:t>
            </a:r>
            <a:r>
              <a:rPr lang="uk-UA" sz="3200" b="1" dirty="0">
                <a:solidFill>
                  <a:srgbClr val="FF0000"/>
                </a:solidFill>
              </a:rPr>
              <a:t>не завжди легко.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Але </a:t>
            </a:r>
            <a:r>
              <a:rPr lang="uk-UA" sz="3200" b="1" dirty="0">
                <a:solidFill>
                  <a:srgbClr val="FF0000"/>
                </a:solidFill>
              </a:rPr>
              <a:t>за допомогою батьків навчання може стати для малюків </a:t>
            </a:r>
            <a:r>
              <a:rPr lang="uk-UA" sz="3200" b="1" dirty="0" smtClean="0">
                <a:solidFill>
                  <a:srgbClr val="FF0000"/>
                </a:solidFill>
              </a:rPr>
              <a:t>корисним </a:t>
            </a:r>
            <a:r>
              <a:rPr lang="uk-UA" sz="3200" b="1" dirty="0">
                <a:solidFill>
                  <a:srgbClr val="FF0000"/>
                </a:solidFill>
              </a:rPr>
              <a:t>і захоплюючим.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187624" y="1268760"/>
            <a:ext cx="7056784" cy="158417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85653" y="1074802"/>
            <a:ext cx="5460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i="1" dirty="0" smtClean="0">
                <a:solidFill>
                  <a:srgbClr val="FF0000"/>
                </a:solidFill>
              </a:rPr>
              <a:t>Умови успіху 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34551" y="2348880"/>
            <a:ext cx="8041905" cy="4176464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5388" y="3501008"/>
            <a:ext cx="35931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1. Не відмовляйтеся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 від проводів 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першокласника 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до школи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Picture 7" descr="1septe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97" y="2696798"/>
            <a:ext cx="4319711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86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4" name="Picture 7" descr="pic10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663899" cy="391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1268760"/>
            <a:ext cx="409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У кожної особистості </a:t>
            </a:r>
          </a:p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має бути свій  простір.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923928" y="2924944"/>
            <a:ext cx="4464496" cy="3168352"/>
          </a:xfrm>
          <a:prstGeom prst="cloudCallout">
            <a:avLst>
              <a:gd name="adj1" fmla="val -70218"/>
              <a:gd name="adj2" fmla="val 6377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  <a:latin typeface="Arial" charset="0"/>
              </a:rPr>
              <a:t>Якщо у дитини немає своєї кімнати, потрібно організувати робоче місто, де вона буде займатися своєю серйозною справою  – вчитися.</a:t>
            </a:r>
            <a:endParaRPr lang="ru-RU" sz="20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5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4" name="Picture 5" descr="159187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73160"/>
            <a:ext cx="4320604" cy="3024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1496107"/>
            <a:ext cx="5064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3. Окремої уваги 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заслуговує режим дня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5936" y="2852936"/>
            <a:ext cx="468153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Важливо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правильно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розподілити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час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відпочинку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головною причиною проблем з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навчанням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поведінкою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є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підвищена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стомлюваність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неможливість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тривалої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уваги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Не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перестарайтеся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виконанні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домашніх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завдань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Діти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віці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6-7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років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повинні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займатися</a:t>
            </a:r>
            <a:r>
              <a:rPr lang="ru-RU" sz="24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більше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півгодини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далі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робити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перерву не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менш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15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хвилин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Складіть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режим дня і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суворо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стежте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дотриманням</a:t>
            </a:r>
            <a:r>
              <a:rPr lang="ru-RU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014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EFB66-280D-4927-AA05-3427E40CBE34}" type="datetime1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8847-289E-48AE-A401-50AA58E0C63D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764704"/>
            <a:ext cx="7887819" cy="207716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CC"/>
                </a:solidFill>
              </a:rPr>
              <a:t>.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Як непомітно, як швидко летить час! От тільки нещодавно, здається, принесли з пологового будинку маленький теплий клубочок - і ось вже прийшла пора подумати про те, що шкільні роки не за горами.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848">
            <a:off x="2813126" y="2348841"/>
            <a:ext cx="2563001" cy="197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946">
            <a:off x="629737" y="2588063"/>
            <a:ext cx="1397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201">
            <a:off x="6045042" y="2909212"/>
            <a:ext cx="2525436" cy="233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75" y="4267359"/>
            <a:ext cx="2592288" cy="23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4" name="Picture 9" descr="usa-to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972957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155679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</a:rPr>
              <a:t>   4. Гра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115615" y="3645024"/>
            <a:ext cx="7344817" cy="2736304"/>
          </a:xfrm>
          <a:prstGeom prst="cloudCallout">
            <a:avLst>
              <a:gd name="adj1" fmla="val -51111"/>
              <a:gd name="adj2" fmla="val 3961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Arial" charset="0"/>
              </a:rPr>
              <a:t>Вступ до школи суттєво змінює спосіб життя дитини. Проте варто подбати про збереження різноманіття, радості та гри. У першокласника має залишатися вдосталь часу для гри.</a:t>
            </a:r>
            <a:endParaRPr lang="ru-RU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1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" name="Picture 5" descr="d0bdd0b0d182d0b0d0bbd18cd18f-d0b6d183d0bad0bed0b2d0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152">
            <a:off x="636524" y="3572767"/>
            <a:ext cx="2123968" cy="28353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rebenok_shkol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828">
            <a:off x="6726269" y="2822754"/>
            <a:ext cx="2111497" cy="32806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27584" y="476672"/>
            <a:ext cx="7344816" cy="3649662"/>
          </a:xfrm>
          <a:prstGeom prst="cloudCallout">
            <a:avLst>
              <a:gd name="adj1" fmla="val -46718"/>
              <a:gd name="adj2" fmla="val 5152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Arial" charset="0"/>
              </a:rPr>
              <a:t>5. </a:t>
            </a:r>
            <a:r>
              <a:rPr lang="uk-UA" sz="2000" i="1" dirty="0" smtClean="0">
                <a:solidFill>
                  <a:srgbClr val="FF0000"/>
                </a:solidFill>
                <a:latin typeface="Arial" charset="0"/>
              </a:rPr>
              <a:t>Не треба ставити ніяких умов дитині. Це привчає дитину займатися тільки заради чогось. Бажання вчитися повинно залишатися у дитини потребою. Вчення зі страху бути покараним призводить до того, що в дитини виробиться страх до школи і навчання.</a:t>
            </a:r>
            <a:endParaRPr lang="ru-RU" sz="200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5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4" name="Picture 5" descr="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680520" cy="3509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21113718">
            <a:off x="2574165" y="3218347"/>
            <a:ext cx="6429762" cy="3168516"/>
          </a:xfrm>
          <a:prstGeom prst="cloudCallout">
            <a:avLst>
              <a:gd name="adj1" fmla="val -46718"/>
              <a:gd name="adj2" fmla="val 4209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b="1" i="1" dirty="0" smtClean="0">
                <a:solidFill>
                  <a:srgbClr val="002060"/>
                </a:solidFill>
              </a:rPr>
              <a:t>6</a:t>
            </a:r>
            <a:r>
              <a:rPr lang="ru-RU" b="1" i="1" dirty="0">
                <a:solidFill>
                  <a:srgbClr val="FF0000"/>
                </a:solidFill>
              </a:rPr>
              <a:t>. </a:t>
            </a:r>
            <a:r>
              <a:rPr lang="uk-UA" b="1" i="1" dirty="0" smtClean="0">
                <a:solidFill>
                  <a:srgbClr val="FF0000"/>
                </a:solidFill>
              </a:rPr>
              <a:t>Розвиток мови, грамотності, уяви безпосередньо залежить від насиченості мовного середовища дитини. Допомогти зробити її такою можливо за допомогою книг або хорошого дитячого аудіо. 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8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" name="Picture 4" descr="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731623" cy="3782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331640" y="4509120"/>
            <a:ext cx="727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7</a:t>
            </a:r>
            <a:r>
              <a:rPr lang="uk-UA" b="1" i="1" dirty="0" smtClean="0">
                <a:solidFill>
                  <a:srgbClr val="C00000"/>
                </a:solidFill>
              </a:rPr>
              <a:t>.</a:t>
            </a:r>
            <a:r>
              <a:rPr lang="uk-UA" b="1" i="1" dirty="0" smtClean="0">
                <a:solidFill>
                  <a:schemeClr val="bg1"/>
                </a:solidFill>
              </a:rPr>
              <a:t>  </a:t>
            </a:r>
            <a:r>
              <a:rPr lang="uk-UA" sz="2400" b="1" i="1" dirty="0" smtClean="0">
                <a:solidFill>
                  <a:srgbClr val="C00000"/>
                </a:solidFill>
              </a:rPr>
              <a:t>Якщо вас щось турбує в поведінці дитини, її навчальних справах, не соромтеся звертатися за порадою і консультацією до вчителя або психолога. 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7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" name="Picture 5" descr="wash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26654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washing_dis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321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4361563"/>
            <a:ext cx="7272808" cy="21605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uk-UA" sz="2800" i="1" dirty="0" smtClean="0">
                <a:solidFill>
                  <a:srgbClr val="C00000"/>
                </a:solidFill>
              </a:rPr>
              <a:t>8. Для розвитку особистості дитини дуже важливо, щоб вона продовжувала виконувати якісь домашні доручення . При всій необхідності звикання дітей до нової життєвої ситуації не можна звільняти їх від додаткових обов'язків. </a:t>
            </a:r>
            <a:endParaRPr lang="uk-UA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9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4" name="Picture 11" descr="h_3f1b2da740739bc9c58c66226f05e2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5" y="650773"/>
            <a:ext cx="3543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458112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uk-UA" sz="2400" b="1" i="1" dirty="0" smtClean="0">
                <a:solidFill>
                  <a:srgbClr val="7030A0"/>
                </a:solidFill>
              </a:rPr>
              <a:t>9</a:t>
            </a:r>
            <a:r>
              <a:rPr lang="uk-UA" sz="2800" b="1" i="1" dirty="0" smtClean="0">
                <a:solidFill>
                  <a:srgbClr val="FF0000"/>
                </a:solidFill>
              </a:rPr>
              <a:t>. Безумовно приймати дитину - означає любити її не за те, що вона гарна, розумна, здібна, і так далі, а просто так, просто за те, що вона є! 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4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55576" y="2852936"/>
            <a:ext cx="8136904" cy="3456384"/>
          </a:xfrm>
          <a:prstGeom prst="flowChartPunchedTap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uk-UA" sz="2800" b="1" i="1" dirty="0" smtClean="0">
                <a:solidFill>
                  <a:srgbClr val="FF0000"/>
                </a:solidFill>
              </a:rPr>
              <a:t>10. Ви </a:t>
            </a:r>
            <a:r>
              <a:rPr lang="uk-UA" sz="2800" b="1" i="1" dirty="0">
                <a:solidFill>
                  <a:srgbClr val="FF0000"/>
                </a:solidFill>
              </a:rPr>
              <a:t>віддаєте в наші руки сердечка своїх дітей</a:t>
            </a:r>
            <a:r>
              <a:rPr lang="uk-UA" sz="2800" b="1" i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>
                <a:solidFill>
                  <a:srgbClr val="FF0000"/>
                </a:solidFill>
              </a:rPr>
              <a:t>Разом з цим </a:t>
            </a:r>
            <a:r>
              <a:rPr lang="uk-UA" sz="2800" b="1" i="1" dirty="0" smtClean="0">
                <a:solidFill>
                  <a:srgbClr val="FF0000"/>
                </a:solidFill>
              </a:rPr>
              <a:t>ви </a:t>
            </a:r>
            <a:r>
              <a:rPr lang="uk-UA" sz="2800" b="1" i="1" dirty="0">
                <a:solidFill>
                  <a:srgbClr val="FF0000"/>
                </a:solidFill>
              </a:rPr>
              <a:t>покладаєте на нас свої надії, сподівання</a:t>
            </a:r>
            <a:r>
              <a:rPr lang="uk-UA" sz="2800" b="1" dirty="0">
                <a:solidFill>
                  <a:srgbClr val="FF0000"/>
                </a:solidFill>
              </a:rPr>
              <a:t>. </a:t>
            </a:r>
            <a:r>
              <a:rPr lang="uk-UA" sz="2800" b="1" i="1" dirty="0">
                <a:solidFill>
                  <a:srgbClr val="FF0000"/>
                </a:solidFill>
              </a:rPr>
              <a:t>Ви всі неодмінно хочете, щоб дитина з перших днів шкільного життя стала розумною, </a:t>
            </a:r>
            <a:r>
              <a:rPr lang="uk-UA" sz="2800" b="1" i="1" dirty="0" smtClean="0">
                <a:solidFill>
                  <a:srgbClr val="FF0000"/>
                </a:solidFill>
              </a:rPr>
              <a:t>навчилася писати</a:t>
            </a:r>
            <a:r>
              <a:rPr lang="uk-UA" sz="2800" b="1" i="1" dirty="0">
                <a:solidFill>
                  <a:srgbClr val="FF0000"/>
                </a:solidFill>
              </a:rPr>
              <a:t>, читати, рахувати. Але варто пам'ятати, що не кожна дитина може одразу успішно навчатися, та й це не та основна цінність, заради якої живе людина.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539552" y="1196752"/>
            <a:ext cx="2088232" cy="208823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771800" y="836712"/>
            <a:ext cx="2088232" cy="208823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055768" y="764704"/>
            <a:ext cx="2088232" cy="208823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398">
            <a:off x="0" y="260648"/>
            <a:ext cx="2328194" cy="2753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3461033" cy="2595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385">
            <a:off x="6498850" y="285553"/>
            <a:ext cx="2784310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700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3850" y="1268760"/>
            <a:ext cx="8568630" cy="4536728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11. Вірте </a:t>
            </a:r>
            <a:r>
              <a:rPr lang="uk-UA" sz="4000" b="1" i="1" dirty="0">
                <a:solidFill>
                  <a:srgbClr val="FF0000"/>
                </a:solidFill>
              </a:rPr>
              <a:t>в безмежність </a:t>
            </a:r>
            <a:endParaRPr lang="uk-UA" sz="4000" b="1" i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вашої дитини </a:t>
            </a:r>
            <a:r>
              <a:rPr lang="uk-UA" sz="4000" b="1" i="1" dirty="0">
                <a:solidFill>
                  <a:srgbClr val="FF0000"/>
                </a:solidFill>
              </a:rPr>
              <a:t>і </a:t>
            </a:r>
            <a:r>
              <a:rPr lang="uk-UA" sz="4000" b="1" i="1" dirty="0" smtClean="0">
                <a:solidFill>
                  <a:srgbClr val="FF0000"/>
                </a:solidFill>
              </a:rPr>
              <a:t>допоможіть</a:t>
            </a:r>
          </a:p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 </a:t>
            </a:r>
            <a:r>
              <a:rPr lang="uk-UA" sz="4000" b="1" i="1" dirty="0">
                <a:solidFill>
                  <a:srgbClr val="FF0000"/>
                </a:solidFill>
              </a:rPr>
              <a:t>їй повірити в свої сили. </a:t>
            </a:r>
            <a:endParaRPr lang="uk-UA" sz="4000" b="1" i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Це </a:t>
            </a:r>
            <a:r>
              <a:rPr lang="uk-UA" sz="4000" b="1" i="1" dirty="0">
                <a:solidFill>
                  <a:srgbClr val="FF0000"/>
                </a:solidFill>
              </a:rPr>
              <a:t>допоможе дитині </a:t>
            </a:r>
            <a:endParaRPr lang="uk-UA" sz="4000" b="1" i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долати </a:t>
            </a:r>
            <a:r>
              <a:rPr lang="uk-UA" sz="4000" b="1" i="1" dirty="0">
                <a:solidFill>
                  <a:srgbClr val="FF0000"/>
                </a:solidFill>
              </a:rPr>
              <a:t>труднощі</a:t>
            </a:r>
            <a:r>
              <a:rPr lang="uk-UA" sz="4000" b="1" i="1" dirty="0" smtClean="0">
                <a:solidFill>
                  <a:srgbClr val="FF0000"/>
                </a:solidFill>
              </a:rPr>
              <a:t>!   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5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980728"/>
            <a:ext cx="5137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Запам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ятайте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Жека\Pictures\2015-08-02 мои фото\мои фото 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1491"/>
            <a:ext cx="3417572" cy="344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трелка вправо 5"/>
          <p:cNvSpPr/>
          <p:nvPr/>
        </p:nvSpPr>
        <p:spPr>
          <a:xfrm>
            <a:off x="3923928" y="2348880"/>
            <a:ext cx="1944216" cy="396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23928" y="4509120"/>
            <a:ext cx="1944216" cy="396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995936" y="5301208"/>
            <a:ext cx="1944216" cy="396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212976"/>
            <a:ext cx="2938777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5085184"/>
            <a:ext cx="2926724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2276872"/>
            <a:ext cx="2908505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923928" y="3356992"/>
            <a:ext cx="1944216" cy="3960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84168" y="2492896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Майстерня Людяності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3429000"/>
            <a:ext cx="2768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Майстерня Гуманності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4221088"/>
            <a:ext cx="296445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     </a:t>
            </a:r>
            <a:r>
              <a:rPr lang="uk-UA" b="1" dirty="0" smtClean="0">
                <a:solidFill>
                  <a:srgbClr val="C00000"/>
                </a:solidFill>
              </a:rPr>
              <a:t>Співтовариство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      вчителя </a:t>
            </a:r>
            <a:r>
              <a:rPr lang="uk-UA" b="1" dirty="0">
                <a:solidFill>
                  <a:srgbClr val="C00000"/>
                </a:solidFill>
              </a:rPr>
              <a:t>т</a:t>
            </a:r>
            <a:r>
              <a:rPr lang="uk-UA" b="1" dirty="0" smtClean="0">
                <a:solidFill>
                  <a:srgbClr val="C00000"/>
                </a:solidFill>
              </a:rPr>
              <a:t>а учня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5373216"/>
            <a:ext cx="222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Школа – Храм 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6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4" name="Picture 4" descr="nature_flowers_spring_daisy__flowers_0083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8780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rgbClr val="FF0000"/>
                </a:solidFill>
              </a:rPr>
              <a:t>Хай вашим дітям стеляться  сонячні дороги в широкий світ знань, умінь, звершень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43400" y="278092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Дякую за увагу</a:t>
            </a:r>
            <a:endParaRPr lang="uk-UA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51520" y="800100"/>
            <a:ext cx="8783637" cy="107950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Звичайно, батьки </a:t>
            </a: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переймаються головними питаннями: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148064" y="1879600"/>
            <a:ext cx="3528391" cy="133089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Як буде вчитися ?</a:t>
            </a:r>
          </a:p>
          <a:p>
            <a:r>
              <a:rPr lang="uk-UA" sz="2000" b="1" i="1" dirty="0">
                <a:solidFill>
                  <a:srgbClr val="C00000"/>
                </a:solidFill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</a:rPr>
              <a:t>                     Чи буде встигати</a:t>
            </a:r>
            <a:r>
              <a:rPr lang="uk-UA" b="1" i="1" dirty="0" smtClean="0">
                <a:solidFill>
                  <a:srgbClr val="C00000"/>
                </a:solidFill>
              </a:rPr>
              <a:t>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786679" y="3465746"/>
            <a:ext cx="3240360" cy="1368153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Добре, якщо стане </a:t>
            </a:r>
          </a:p>
          <a:p>
            <a:r>
              <a:rPr lang="uk-UA" sz="2000" b="1" i="1" dirty="0">
                <a:solidFill>
                  <a:srgbClr val="C00000"/>
                </a:solidFill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</a:rPr>
              <a:t>                       гордістю школи 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83568" y="1871283"/>
            <a:ext cx="3168352" cy="1258887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Чи готова їхня дитина</a:t>
            </a:r>
          </a:p>
          <a:p>
            <a:r>
              <a:rPr lang="uk-UA" sz="2000" b="1" i="1" dirty="0">
                <a:solidFill>
                  <a:srgbClr val="C00000"/>
                </a:solidFill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</a:rPr>
              <a:t>                            до школи 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148065" y="3272149"/>
            <a:ext cx="3527425" cy="15843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b="1" i="1" dirty="0" err="1" smtClean="0">
                <a:solidFill>
                  <a:srgbClr val="C00000"/>
                </a:solidFill>
              </a:rPr>
              <a:t>Принаймі</a:t>
            </a:r>
            <a:r>
              <a:rPr lang="uk-UA" sz="2000" b="1" i="1" dirty="0" smtClean="0">
                <a:solidFill>
                  <a:srgbClr val="C00000"/>
                </a:solidFill>
              </a:rPr>
              <a:t>, вчився хоча б із </a:t>
            </a:r>
          </a:p>
          <a:p>
            <a:r>
              <a:rPr lang="uk-UA" sz="2000" b="1" i="1" dirty="0">
                <a:solidFill>
                  <a:srgbClr val="C00000"/>
                </a:solidFill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</a:rPr>
              <a:t>                            задоволенням!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771800" y="4976924"/>
            <a:ext cx="3527425" cy="15843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Та ще б гарно оволодів </a:t>
            </a:r>
          </a:p>
          <a:p>
            <a:r>
              <a:rPr lang="uk-UA" sz="2000" b="1" i="1" dirty="0">
                <a:solidFill>
                  <a:srgbClr val="C00000"/>
                </a:solidFill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</a:rPr>
              <a:t>             іноземною мовою!</a:t>
            </a:r>
          </a:p>
          <a:p>
            <a:r>
              <a:rPr lang="uk-UA" sz="2000" b="1" i="1" dirty="0">
                <a:solidFill>
                  <a:srgbClr val="C00000"/>
                </a:solidFill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</a:rPr>
              <a:t>                        Як зараз без неї 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61014"/>
            <a:ext cx="770485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uk-UA" sz="3600" b="1" i="1" dirty="0">
                <a:solidFill>
                  <a:srgbClr val="FF0000"/>
                </a:solidFill>
                <a:cs typeface="Aharoni" pitchFamily="2" charset="-79"/>
              </a:rPr>
              <a:t>Кілька слів щодо перших переживань батьків.</a:t>
            </a:r>
          </a:p>
          <a:p>
            <a:pPr eaLnBrk="1" hangingPunct="1">
              <a:lnSpc>
                <a:spcPct val="80000"/>
              </a:lnSpc>
            </a:pPr>
            <a:endParaRPr lang="uk-UA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Чимало мам і тат, ведучи дитину до школи, сподіваються на неабиякі її успіхи в навчанні, та мине кілька тижнів, і в декого з них з'являється занепокоєння: «Як це так, наша донька стільки знає, а хороших оцінок мало.”</a:t>
            </a:r>
          </a:p>
          <a:p>
            <a:pPr eaLnBrk="1" hangingPunct="1">
              <a:lnSpc>
                <a:spcPct val="80000"/>
              </a:lnSpc>
            </a:pPr>
            <a:endParaRPr lang="uk-UA" b="1" i="1" dirty="0"/>
          </a:p>
          <a:p>
            <a:pPr eaLnBrk="1" hangingPunct="1">
              <a:lnSpc>
                <a:spcPct val="80000"/>
              </a:lnSpc>
            </a:pPr>
            <a:r>
              <a:rPr lang="uk-UA" b="1" i="1" dirty="0"/>
              <a:t>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Часто ви вважаєте основними показниками готовності до школи знайомство дитини з літерами, уміння читати, рахувати, знання віршів та пісень. </a:t>
            </a:r>
          </a:p>
          <a:p>
            <a:pPr eaLnBrk="1" hangingPunct="1">
              <a:lnSpc>
                <a:spcPct val="80000"/>
              </a:lnSpc>
            </a:pPr>
            <a:endParaRPr lang="uk-UA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uk-UA" b="1" i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uk-UA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uk-UA" b="1" i="1" u="sng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uk-UA" sz="2800" b="1" i="1" u="sng" dirty="0">
                <a:solidFill>
                  <a:srgbClr val="FF0000"/>
                </a:solidFill>
              </a:rPr>
              <a:t>Однак не тільки це впливає на успішність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навчання!</a:t>
            </a:r>
            <a:endParaRPr lang="ru-RU" sz="2800" b="1" i="1" u="sng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016-11-19_2034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1694875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124745"/>
            <a:ext cx="752000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Arial Black" pitchFamily="34" charset="0"/>
              </a:rPr>
              <a:t>Три аспекти готовності дитини до школи :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59632" y="1988840"/>
            <a:ext cx="360040" cy="1008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3528" y="2742746"/>
            <a:ext cx="3168352" cy="1622358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0032" y="3283986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Фізична зрілість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45264" y="1988840"/>
            <a:ext cx="306755" cy="215274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131840" y="4365104"/>
            <a:ext cx="3240360" cy="1478342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436096" y="2833845"/>
            <a:ext cx="3448617" cy="1440160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160404" y="1984485"/>
            <a:ext cx="291916" cy="84936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55376" y="4688776"/>
            <a:ext cx="2880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Інтелектуальна зрілість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3114" y="3236840"/>
            <a:ext cx="269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Психологічна зрілість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7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331640" y="1124744"/>
            <a:ext cx="6768752" cy="136815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Фізична зрілість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08920"/>
            <a:ext cx="8064896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2780928"/>
            <a:ext cx="7272808" cy="25545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 smtClean="0"/>
              <a:t>        Щоб витримати шкільні навантаження, дитина повинна бути досить розвиненою фізично. Перший показник такої  зрілості – наявність постійних зубів. Їх повинно бути хоча б  4-6.  Для визначення фізичної зрілості дитини просять лівою рукою  поверх голови дотягтися до правого вуха. Далеко не всі </a:t>
            </a:r>
            <a:r>
              <a:rPr lang="uk-UA" sz="2000" i="1" dirty="0" err="1" smtClean="0"/>
              <a:t>шестирічки</a:t>
            </a:r>
            <a:r>
              <a:rPr lang="uk-UA" sz="2000" i="1" dirty="0" smtClean="0"/>
              <a:t> здатні так зробити. Якщо маля не впоралося із завданням, у школу йому поки ще зарано.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38082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03648" y="1196752"/>
            <a:ext cx="6552728" cy="1656184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Інтелектуальна зрілість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284984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FF0000"/>
                </a:solidFill>
              </a:rPr>
              <a:t>Це здатність концентрувати увагу, установлювати зв’язки між явищами і подіями, можливість логічного запам’ятовування, належний розвиток дрібної моторики і координації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354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1268760"/>
            <a:ext cx="5112568" cy="1224136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Психологічна зрілість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629304" y="2620259"/>
            <a:ext cx="6903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FF0000"/>
                </a:solidFill>
              </a:rPr>
              <a:t>Має дві складові : емоційну і соціальну. Соціальна зрілість наступає тоді, коли дитина вміє спілкуватися з однолітками, адаптується у великому колективі, правильно розуміє і виконує функції учня.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7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C5A5-4DFB-4D5B-94D6-FD00D790D57E}" type="datetime1">
              <a:rPr lang="ru-RU" smtClean="0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F046C-BCED-43A6-8A6B-1D319E7F3CA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187624" y="1340768"/>
            <a:ext cx="7560840" cy="1800200"/>
          </a:xfrm>
          <a:prstGeom prst="flowChartPunchedTap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Майбутній першокласник повинен знати відповіді на такі запитання :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3" y="3501008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800" i="1" dirty="0" smtClean="0">
                <a:solidFill>
                  <a:srgbClr val="FF0000"/>
                </a:solidFill>
              </a:rPr>
              <a:t>Як твоє прізвище, ім’я та по батькові ?</a:t>
            </a:r>
          </a:p>
          <a:p>
            <a:pPr marL="285750" indent="-285750">
              <a:buFontTx/>
              <a:buChar char="-"/>
            </a:pPr>
            <a:r>
              <a:rPr lang="uk-UA" sz="2800" i="1" dirty="0" smtClean="0">
                <a:solidFill>
                  <a:srgbClr val="FF0000"/>
                </a:solidFill>
              </a:rPr>
              <a:t>Скільки тобі років, скільки здійсниться в наступному році ?</a:t>
            </a:r>
          </a:p>
          <a:p>
            <a:pPr marL="285750" indent="-285750">
              <a:buFontTx/>
              <a:buChar char="-"/>
            </a:pPr>
            <a:r>
              <a:rPr lang="uk-UA" sz="2800" i="1" dirty="0" smtClean="0">
                <a:solidFill>
                  <a:srgbClr val="FF0000"/>
                </a:solidFill>
              </a:rPr>
              <a:t>Як звуть маму і тата ?</a:t>
            </a:r>
          </a:p>
          <a:p>
            <a:pPr marL="285750" indent="-285750">
              <a:buFontTx/>
              <a:buChar char="-"/>
            </a:pPr>
            <a:r>
              <a:rPr lang="uk-UA" sz="2800" i="1" dirty="0" smtClean="0">
                <a:solidFill>
                  <a:srgbClr val="FF0000"/>
                </a:solidFill>
              </a:rPr>
              <a:t>Чому в школі потрібно поводитися тихо ?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7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!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1117</Words>
  <Application>Microsoft Office PowerPoint</Application>
  <PresentationFormat>Экран (4:3)</PresentationFormat>
  <Paragraphs>175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математика - 1!</vt:lpstr>
      <vt:lpstr>  Поради для батьків  майбутніх першокласників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Ці якості починають формуватися не в останній місяць перед школою, а значно раніше, а їхнім психологічним фундаментом є розвиток      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dc:description>http://aida.ucoz.ru</dc:description>
  <cp:lastModifiedBy>жека</cp:lastModifiedBy>
  <cp:revision>58</cp:revision>
  <dcterms:created xsi:type="dcterms:W3CDTF">2014-02-26T05:12:17Z</dcterms:created>
  <dcterms:modified xsi:type="dcterms:W3CDTF">2017-02-08T19:31:07Z</dcterms:modified>
</cp:coreProperties>
</file>