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5" r:id="rId5"/>
    <p:sldId id="266" r:id="rId6"/>
    <p:sldId id="269" r:id="rId7"/>
    <p:sldId id="267" r:id="rId8"/>
    <p:sldId id="268" r:id="rId9"/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172348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12935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2CD7-73A2-45FC-9487-0E7470803AD5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BB3E-EE55-4349-A33F-AE1FF0F83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2CD7-73A2-45FC-9487-0E7470803AD5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BB3E-EE55-4349-A33F-AE1FF0F83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5145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2CD7-73A2-45FC-9487-0E7470803AD5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BB3E-EE55-4349-A33F-AE1FF0F83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2CD7-73A2-45FC-9487-0E7470803AD5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BB3E-EE55-4349-A33F-AE1FF0F83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572008"/>
            <a:ext cx="7135835" cy="1196967"/>
          </a:xfrm>
        </p:spPr>
        <p:txBody>
          <a:bodyPr anchor="t"/>
          <a:lstStyle>
            <a:lvl1pPr algn="l">
              <a:defRPr sz="3600" b="1" cap="all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13583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2CD7-73A2-45FC-9487-0E7470803AD5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BB3E-EE55-4349-A33F-AE1FF0F83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7543824" cy="78581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5761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1600200"/>
            <a:ext cx="36433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2CD7-73A2-45FC-9487-0E7470803AD5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BB3E-EE55-4349-A33F-AE1FF0F83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7615262" cy="77472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75761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75761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00563" y="1535113"/>
            <a:ext cx="35719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00563" y="2174875"/>
            <a:ext cx="35719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2CD7-73A2-45FC-9487-0E7470803AD5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BB3E-EE55-4349-A33F-AE1FF0F83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2CD7-73A2-45FC-9487-0E7470803AD5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BB3E-EE55-4349-A33F-AE1FF0F83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2CD7-73A2-45FC-9487-0E7470803AD5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BB3E-EE55-4349-A33F-AE1FF0F83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44974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2CD7-73A2-45FC-9487-0E7470803AD5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BB3E-EE55-4349-A33F-AE1FF0F83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2CD7-73A2-45FC-9487-0E7470803AD5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BB3E-EE55-4349-A33F-AE1FF0F83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7358114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1785926"/>
            <a:ext cx="7358114" cy="4340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29396"/>
            <a:ext cx="1042966" cy="29207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B050"/>
                </a:solidFill>
              </a:defRPr>
            </a:lvl1pPr>
          </a:lstStyle>
          <a:p>
            <a:fld id="{D7632CD7-73A2-45FC-9487-0E7470803AD5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00364" y="6429396"/>
            <a:ext cx="3357586" cy="2857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B05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58214" y="6429397"/>
            <a:ext cx="642942" cy="28575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DBB3E-EE55-4349-A33F-AE1FF0F838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>
              <a:lumMod val="10000"/>
              <a:lumOff val="9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>
              <a:lumMod val="10000"/>
              <a:lumOff val="9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10000"/>
              <a:lumOff val="9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>
              <a:lumMod val="10000"/>
              <a:lumOff val="9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>
              <a:lumMod val="10000"/>
              <a:lumOff val="9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28728" y="1785926"/>
            <a:ext cx="496642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000" b="1" cap="all" dirty="0" smtClean="0">
                <a:ln w="9000" cmpd="sng">
                  <a:solidFill>
                    <a:schemeClr val="tx1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Змінювання</a:t>
            </a:r>
          </a:p>
          <a:p>
            <a:pPr algn="ctr"/>
            <a:r>
              <a:rPr lang="uk-UA" sz="4000" b="1" cap="all" dirty="0" smtClean="0">
                <a:ln w="9000" cmpd="sng">
                  <a:solidFill>
                    <a:schemeClr val="tx1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 іменників</a:t>
            </a:r>
          </a:p>
          <a:p>
            <a:pPr algn="ctr"/>
            <a:r>
              <a:rPr lang="uk-UA" sz="4000" b="1" cap="all" dirty="0" smtClean="0">
                <a:ln w="9000" cmpd="sng">
                  <a:solidFill>
                    <a:schemeClr val="tx1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 за питаннями</a:t>
            </a:r>
            <a:endParaRPr lang="ru-RU" sz="4000" b="1" cap="all" dirty="0">
              <a:ln w="9000" cmpd="sng">
                <a:solidFill>
                  <a:schemeClr val="tx1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4857760"/>
            <a:ext cx="3284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Криворізька гімназія №127</a:t>
            </a:r>
          </a:p>
          <a:p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Вчитель: </a:t>
            </a:r>
            <a:r>
              <a:rPr lang="uk-UA" b="1" dirty="0" err="1" smtClean="0">
                <a:solidFill>
                  <a:schemeClr val="tx1">
                    <a:lumMod val="50000"/>
                  </a:schemeClr>
                </a:solidFill>
              </a:rPr>
              <a:t>Синицька</a:t>
            </a:r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 О.С.</a:t>
            </a:r>
            <a:endParaRPr lang="ru-RU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14744" y="3786190"/>
            <a:ext cx="858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3 клас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71546"/>
            <a:ext cx="7358114" cy="3500462"/>
          </a:xfrm>
        </p:spPr>
        <p:txBody>
          <a:bodyPr/>
          <a:lstStyle/>
          <a:p>
            <a:r>
              <a:rPr lang="uk-UA" dirty="0" smtClean="0"/>
              <a:t>Прочитайте правило.</a:t>
            </a:r>
            <a:br>
              <a:rPr lang="uk-UA" dirty="0" smtClean="0"/>
            </a:br>
            <a:r>
              <a:rPr lang="uk-UA" dirty="0" smtClean="0"/>
              <a:t> Попрацюйте в парі.</a:t>
            </a:r>
            <a:br>
              <a:rPr lang="uk-UA" dirty="0" smtClean="0"/>
            </a:br>
            <a:r>
              <a:rPr lang="uk-UA" dirty="0" smtClean="0"/>
              <a:t> Розкажіть правило один одному.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28596" y="785794"/>
            <a:ext cx="550072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Червонясту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шубу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гілках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швидко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стрибає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Хоч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мала вона на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зріст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Та великий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хвіст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357430"/>
            <a:ext cx="4637605" cy="30861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100010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Під</a:t>
            </a:r>
            <a:r>
              <a:rPr lang="ru-RU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дубочком </a:t>
            </a:r>
            <a:r>
              <a:rPr lang="ru-RU" sz="24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народився</a:t>
            </a:r>
            <a:r>
              <a:rPr lang="ru-RU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,</a:t>
            </a:r>
          </a:p>
          <a:p>
            <a:r>
              <a:rPr lang="ru-RU" sz="24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Парасолькою</a:t>
            </a:r>
            <a:r>
              <a:rPr lang="ru-RU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накрився</a:t>
            </a:r>
            <a:r>
              <a:rPr lang="ru-RU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,</a:t>
            </a:r>
          </a:p>
          <a:p>
            <a:r>
              <a:rPr lang="ru-RU" sz="24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Може</a:t>
            </a:r>
            <a:r>
              <a:rPr lang="ru-RU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4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з</a:t>
            </a:r>
            <a:r>
              <a:rPr lang="ru-RU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лісу</a:t>
            </a:r>
            <a:r>
              <a:rPr lang="ru-RU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б </a:t>
            </a:r>
            <a:r>
              <a:rPr lang="ru-RU" sz="24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пострибав</a:t>
            </a:r>
            <a:r>
              <a:rPr lang="ru-RU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,</a:t>
            </a:r>
          </a:p>
          <a:p>
            <a:r>
              <a:rPr lang="ru-RU" sz="24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Якби</a:t>
            </a:r>
            <a:r>
              <a:rPr lang="ru-RU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другу ногу </a:t>
            </a:r>
            <a:r>
              <a:rPr lang="ru-RU" sz="24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мав</a:t>
            </a:r>
            <a:r>
              <a:rPr lang="ru-RU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.</a:t>
            </a:r>
            <a:endParaRPr lang="ru-RU" sz="24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2643182"/>
            <a:ext cx="3713196" cy="27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428604"/>
            <a:ext cx="6643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Провідміняйте в зошиті іменники</a:t>
            </a:r>
          </a:p>
          <a:p>
            <a:pPr algn="ctr"/>
            <a:r>
              <a:rPr lang="uk-UA" sz="2400" b="1" dirty="0" smtClean="0"/>
              <a:t> </a:t>
            </a:r>
            <a:r>
              <a:rPr lang="uk-UA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білка і грибок </a:t>
            </a:r>
          </a:p>
          <a:p>
            <a:pPr algn="ctr"/>
            <a:r>
              <a:rPr lang="uk-UA" sz="2400" b="1" dirty="0" smtClean="0"/>
              <a:t>використовуючи  відмінкові питання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59647" y="2333088"/>
            <a:ext cx="3569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Н</a:t>
            </a:r>
            <a:r>
              <a:rPr lang="uk-UA" sz="2400" dirty="0" smtClean="0"/>
              <a:t>. хто? </a:t>
            </a:r>
            <a:r>
              <a:rPr lang="en-US" sz="2400" dirty="0" smtClean="0"/>
              <a:t>           </a:t>
            </a:r>
            <a:r>
              <a:rPr lang="uk-UA" sz="2400" dirty="0" smtClean="0"/>
              <a:t>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білка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2857496"/>
            <a:ext cx="3640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Р.  </a:t>
            </a:r>
            <a:r>
              <a:rPr lang="uk-UA" sz="2400" dirty="0" smtClean="0"/>
              <a:t>кого? </a:t>
            </a:r>
            <a:r>
              <a:rPr lang="en-US" sz="2400" dirty="0" smtClean="0"/>
              <a:t>          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білки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3357562"/>
            <a:ext cx="3784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Д. </a:t>
            </a:r>
            <a:r>
              <a:rPr lang="uk-UA" sz="2400" dirty="0" smtClean="0"/>
              <a:t>кому? </a:t>
            </a:r>
            <a:r>
              <a:rPr lang="en-US" sz="2400" dirty="0" smtClean="0"/>
              <a:t>         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білці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3786190"/>
            <a:ext cx="3784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З. </a:t>
            </a:r>
            <a:r>
              <a:rPr lang="uk-UA" sz="2400" dirty="0" smtClean="0"/>
              <a:t>кого? </a:t>
            </a:r>
            <a:r>
              <a:rPr lang="en-US" sz="2400" dirty="0" smtClean="0"/>
              <a:t>          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білку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2" y="4214818"/>
            <a:ext cx="3832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О. </a:t>
            </a:r>
            <a:r>
              <a:rPr lang="uk-UA" sz="2400" dirty="0" smtClean="0"/>
              <a:t>ким? </a:t>
            </a:r>
            <a:r>
              <a:rPr lang="en-US" sz="2400" dirty="0" smtClean="0"/>
              <a:t>          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білкою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4714884"/>
            <a:ext cx="3784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М. </a:t>
            </a:r>
            <a:r>
              <a:rPr lang="uk-UA" sz="2400" dirty="0" smtClean="0"/>
              <a:t>на кому? </a:t>
            </a:r>
            <a:r>
              <a:rPr lang="en-US" sz="2400" dirty="0" smtClean="0"/>
              <a:t>   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на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білці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472" y="5214950"/>
            <a:ext cx="3832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К</a:t>
            </a:r>
            <a:r>
              <a:rPr lang="uk-UA" sz="2400" b="1" dirty="0" smtClean="0"/>
              <a:t>.</a:t>
            </a:r>
            <a:r>
              <a:rPr lang="en-US" sz="2400" b="1" dirty="0" smtClean="0"/>
              <a:t>                     </a:t>
            </a:r>
            <a:r>
              <a:rPr lang="uk-UA" sz="2400" b="1" dirty="0" smtClean="0"/>
              <a:t>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білко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6314" y="2428868"/>
            <a:ext cx="3344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Н. </a:t>
            </a:r>
            <a:r>
              <a:rPr lang="uk-UA" sz="2400" dirty="0" smtClean="0"/>
              <a:t>що</a:t>
            </a:r>
            <a:r>
              <a:rPr lang="uk-UA" sz="2400" dirty="0" smtClean="0"/>
              <a:t>?</a:t>
            </a:r>
            <a:r>
              <a:rPr lang="en-US" sz="2400" dirty="0" smtClean="0"/>
              <a:t>          </a:t>
            </a:r>
            <a:r>
              <a:rPr lang="uk-UA" sz="2400" dirty="0" smtClean="0"/>
              <a:t>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грибок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6314" y="2928934"/>
            <a:ext cx="3344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Р. </a:t>
            </a:r>
            <a:r>
              <a:rPr lang="uk-UA" sz="2400" dirty="0" smtClean="0"/>
              <a:t>чого</a:t>
            </a:r>
            <a:r>
              <a:rPr lang="uk-UA" sz="2400" dirty="0" smtClean="0"/>
              <a:t>?</a:t>
            </a:r>
            <a:r>
              <a:rPr lang="en-US" sz="2400" dirty="0" smtClean="0"/>
              <a:t>         </a:t>
            </a:r>
            <a:r>
              <a:rPr lang="uk-UA" sz="2400" dirty="0" smtClean="0"/>
              <a:t>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грибка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86314" y="3357562"/>
            <a:ext cx="3344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Д. </a:t>
            </a:r>
            <a:r>
              <a:rPr lang="uk-UA" sz="2400" dirty="0" smtClean="0"/>
              <a:t>чому</a:t>
            </a:r>
            <a:r>
              <a:rPr lang="uk-UA" sz="2400" dirty="0" smtClean="0"/>
              <a:t>?</a:t>
            </a:r>
            <a:r>
              <a:rPr lang="en-US" sz="2400" dirty="0" smtClean="0"/>
              <a:t>       </a:t>
            </a:r>
            <a:r>
              <a:rPr lang="uk-UA" sz="2400" dirty="0" smtClean="0"/>
              <a:t>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грибку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86314" y="3857628"/>
            <a:ext cx="3344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 З. </a:t>
            </a:r>
            <a:r>
              <a:rPr lang="uk-UA" sz="2400" dirty="0" smtClean="0"/>
              <a:t>що</a:t>
            </a:r>
            <a:r>
              <a:rPr lang="uk-UA" sz="2400" b="1" dirty="0" smtClean="0"/>
              <a:t>? </a:t>
            </a:r>
            <a:r>
              <a:rPr lang="en-US" sz="2400" b="1" dirty="0" smtClean="0"/>
              <a:t>        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грибок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14876" y="4286256"/>
            <a:ext cx="3416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О. </a:t>
            </a:r>
            <a:r>
              <a:rPr lang="uk-UA" sz="2400" dirty="0" smtClean="0"/>
              <a:t>чим? </a:t>
            </a:r>
            <a:r>
              <a:rPr lang="en-US" sz="2400" dirty="0" smtClean="0"/>
              <a:t>        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грибком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86314" y="4714884"/>
            <a:ext cx="3458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М. </a:t>
            </a:r>
            <a:r>
              <a:rPr lang="uk-UA" sz="2400" dirty="0" smtClean="0"/>
              <a:t>на чому</a:t>
            </a:r>
            <a:r>
              <a:rPr lang="uk-UA" sz="2400" dirty="0" smtClean="0"/>
              <a:t>?</a:t>
            </a:r>
            <a:r>
              <a:rPr lang="en-US" sz="2400" dirty="0" smtClean="0"/>
              <a:t>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на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грибку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6314" y="5214950"/>
            <a:ext cx="3344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К.</a:t>
            </a:r>
            <a:r>
              <a:rPr lang="uk-UA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              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грибку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6050" y="1714488"/>
            <a:ext cx="3238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Перевірте написане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2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85728"/>
            <a:ext cx="41469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/>
              <a:t>Попрацюйте самостійно.</a:t>
            </a:r>
          </a:p>
          <a:p>
            <a:r>
              <a:rPr lang="uk-UA" sz="2000" b="1" dirty="0" smtClean="0"/>
              <a:t> Змініть слова в дужках так,</a:t>
            </a:r>
          </a:p>
          <a:p>
            <a:r>
              <a:rPr lang="uk-UA" sz="2000" b="1" dirty="0" smtClean="0"/>
              <a:t> щоб був зв’язок слів у реченні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71473" y="1714488"/>
            <a:ext cx="70723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2">
                    <a:lumMod val="10000"/>
                  </a:schemeClr>
                </a:solidFill>
              </a:rPr>
              <a:t>(Білка) вистрибнула з дупла. Хвіст у (білка) розпушився, розправився. Він допоміг (білка)</a:t>
            </a:r>
          </a:p>
          <a:p>
            <a:r>
              <a:rPr lang="uk-UA" sz="3200" b="1" dirty="0" smtClean="0">
                <a:solidFill>
                  <a:schemeClr val="bg2">
                    <a:lumMod val="10000"/>
                  </a:schemeClr>
                </a:solidFill>
              </a:rPr>
              <a:t>Спуститися вниз по гілках. Ми потайки стерегли (білка) очима . Ніхто не наважувався рушити за  (білка), щоб не сполохати . Легенький вітер ворушив на (білка) шубку. </a:t>
            </a:r>
            <a:endParaRPr lang="ru-RU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6116" y="357166"/>
            <a:ext cx="3296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FFC000"/>
                </a:solidFill>
                <a:latin typeface="Bookman Old Style" pitchFamily="18" charset="0"/>
              </a:rPr>
              <a:t>Метод “</a:t>
            </a:r>
            <a:r>
              <a:rPr lang="en-US" sz="2400" b="1" dirty="0" smtClean="0">
                <a:solidFill>
                  <a:srgbClr val="FFC000"/>
                </a:solidFill>
                <a:latin typeface="Bookman Old Style" pitchFamily="18" charset="0"/>
              </a:rPr>
              <a:t> </a:t>
            </a:r>
            <a:r>
              <a:rPr lang="uk-UA" sz="2400" b="1" dirty="0" err="1" smtClean="0">
                <a:solidFill>
                  <a:srgbClr val="FFC000"/>
                </a:solidFill>
                <a:latin typeface="Bookman Old Style" pitchFamily="18" charset="0"/>
              </a:rPr>
              <a:t>Інтерв</a:t>
            </a:r>
            <a:r>
              <a:rPr lang="en-US" sz="2400" b="1" dirty="0" smtClean="0">
                <a:solidFill>
                  <a:srgbClr val="FFC000"/>
                </a:solidFill>
                <a:latin typeface="Bookman Old Style" pitchFamily="18" charset="0"/>
              </a:rPr>
              <a:t>’</a:t>
            </a:r>
            <a:r>
              <a:rPr lang="uk-UA" sz="2400" b="1" dirty="0" smtClean="0">
                <a:solidFill>
                  <a:srgbClr val="FFC000"/>
                </a:solidFill>
                <a:latin typeface="Bookman Old Style" pitchFamily="18" charset="0"/>
              </a:rPr>
              <a:t>ю”</a:t>
            </a:r>
            <a:endParaRPr lang="ru-RU" sz="2400" b="1" dirty="0">
              <a:solidFill>
                <a:srgbClr val="FFC000"/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1500174"/>
            <a:ext cx="7929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Розподіліть ролі </a:t>
            </a:r>
            <a:r>
              <a:rPr lang="uk-UA" sz="2400" dirty="0" err="1" smtClean="0"/>
              <a:t>“кореспондента”</a:t>
            </a:r>
            <a:r>
              <a:rPr lang="uk-UA" sz="2400" dirty="0" smtClean="0"/>
              <a:t> і </a:t>
            </a:r>
            <a:r>
              <a:rPr lang="uk-UA" sz="2400" dirty="0" err="1" smtClean="0"/>
              <a:t>“респондента”</a:t>
            </a:r>
            <a:r>
              <a:rPr lang="uk-UA" sz="2400" dirty="0" smtClean="0"/>
              <a:t>.</a:t>
            </a:r>
          </a:p>
          <a:p>
            <a:endParaRPr lang="uk-UA" sz="2400" dirty="0" smtClean="0"/>
          </a:p>
          <a:p>
            <a:r>
              <a:rPr lang="uk-UA" sz="2400" dirty="0" err="1" smtClean="0"/>
              <a:t>“Кореспондент”</a:t>
            </a:r>
            <a:r>
              <a:rPr lang="uk-UA" sz="2400" dirty="0" smtClean="0"/>
              <a:t> задає три питання за темою уроку,</a:t>
            </a:r>
          </a:p>
          <a:p>
            <a:r>
              <a:rPr lang="uk-UA" sz="2400" dirty="0" smtClean="0"/>
              <a:t> а </a:t>
            </a:r>
            <a:r>
              <a:rPr lang="uk-UA" sz="2400" dirty="0" err="1" smtClean="0"/>
              <a:t>“респондент”</a:t>
            </a:r>
            <a:r>
              <a:rPr lang="uk-UA" sz="2400" dirty="0" smtClean="0"/>
              <a:t> дає відповідь.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71802" y="571480"/>
            <a:ext cx="2913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FFFF00"/>
                </a:solidFill>
              </a:rPr>
              <a:t>Закінчіть речення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90" y="2080789"/>
            <a:ext cx="77839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 </a:t>
            </a:r>
            <a:r>
              <a:rPr lang="uk-UA" sz="3200" b="1" dirty="0" smtClean="0"/>
              <a:t>Іменники відповідають на питання…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10406" y="2694289"/>
            <a:ext cx="7167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Іменники вказують на…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-158812" y="3180676"/>
            <a:ext cx="6149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/>
              <a:t>  З великої букви пишуться…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10406" y="3707620"/>
            <a:ext cx="4615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/>
              <a:t>Іменники мають рід…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-26243" y="4207686"/>
            <a:ext cx="8407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 </a:t>
            </a:r>
            <a:r>
              <a:rPr lang="uk-UA" sz="3200" b="1" dirty="0" smtClean="0"/>
              <a:t>Визначити рід  </a:t>
            </a:r>
            <a:r>
              <a:rPr lang="uk-UA" sz="3200" b="1" dirty="0" err="1" smtClean="0"/>
              <a:t>допомогають</a:t>
            </a:r>
            <a:r>
              <a:rPr lang="uk-UA" sz="3200" b="1" dirty="0" smtClean="0"/>
              <a:t>  слова…</a:t>
            </a:r>
            <a:endParaRPr lang="ru-R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33276" y="4653136"/>
            <a:ext cx="70231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</a:t>
            </a:r>
            <a:r>
              <a:rPr lang="uk-UA" sz="3200" b="1" dirty="0" smtClean="0"/>
              <a:t>Іменники мають два числа…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79512" y="548680"/>
            <a:ext cx="7959258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Метод «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Чотири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кути»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Робота в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групах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err="1" smtClean="0">
                <a:solidFill>
                  <a:srgbClr val="FFFF00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оділіться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за родами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числами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(ч.р.; ж.р.; с.р.;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множ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.).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Знайдіть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випишіть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іменники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належать до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певної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Вила, рушник, малина,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листя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капуста,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канікули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штани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ведмежа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колосся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золото, собака,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окуляри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адреса, степ,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гроші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посуд, озеро,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біль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тополя, земля.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71802" y="357166"/>
            <a:ext cx="3500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FF00"/>
                </a:solidFill>
                <a:latin typeface="Bookman Old Style" pitchFamily="18" charset="0"/>
              </a:rPr>
              <a:t>Каліграфічна хвилинка</a:t>
            </a:r>
            <a:endParaRPr lang="ru-RU" sz="2400" b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916529"/>
            <a:ext cx="882047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справедливість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ніколи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правда, не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зав'януть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Батьківщини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не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гріє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без,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сонце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596" y="3357562"/>
            <a:ext cx="4742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solidFill>
                  <a:srgbClr val="FFC000"/>
                </a:solidFill>
                <a:latin typeface="Bookman Old Style" pitchFamily="18" charset="0"/>
              </a:rPr>
              <a:t>Складіть і запишіть речення.</a:t>
            </a:r>
            <a:endParaRPr lang="ru-RU" sz="2400" dirty="0">
              <a:solidFill>
                <a:srgbClr val="FFC000"/>
              </a:solidFill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3929066"/>
            <a:ext cx="422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solidFill>
                  <a:srgbClr val="FFC000"/>
                </a:solidFill>
                <a:latin typeface="Bookman Old Style" pitchFamily="18" charset="0"/>
              </a:rPr>
              <a:t>Доведіть , що це речення.</a:t>
            </a:r>
            <a:endParaRPr lang="ru-RU" sz="2400" dirty="0">
              <a:solidFill>
                <a:srgbClr val="FFC000"/>
              </a:solidFill>
              <a:latin typeface="Bookman Old Style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58" y="4500570"/>
            <a:ext cx="69397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err="1" smtClean="0">
                <a:solidFill>
                  <a:srgbClr val="FFC000"/>
                </a:solidFill>
                <a:latin typeface="Bookman Old Style" pitchFamily="18" charset="0"/>
              </a:rPr>
              <a:t>Назвіть</a:t>
            </a:r>
            <a:r>
              <a:rPr lang="ru-RU" sz="2400" dirty="0" smtClean="0">
                <a:solidFill>
                  <a:srgbClr val="FFC000"/>
                </a:solidFill>
                <a:latin typeface="Bookman Old Style" pitchFamily="18" charset="0"/>
              </a:rPr>
              <a:t> у другому </a:t>
            </a:r>
            <a:r>
              <a:rPr lang="ru-RU" sz="2400" dirty="0" err="1" smtClean="0">
                <a:solidFill>
                  <a:srgbClr val="FFC000"/>
                </a:solidFill>
                <a:latin typeface="Bookman Old Style" pitchFamily="18" charset="0"/>
              </a:rPr>
              <a:t>реченні</a:t>
            </a:r>
            <a:r>
              <a:rPr lang="ru-RU" sz="2400" dirty="0" smtClean="0">
                <a:solidFill>
                  <a:srgbClr val="FFC000"/>
                </a:solidFill>
                <a:latin typeface="Bookman Old Style" pitchFamily="18" charset="0"/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  <a:latin typeface="Bookman Old Style" pitchFamily="18" charset="0"/>
              </a:rPr>
              <a:t>сполучення</a:t>
            </a:r>
            <a:r>
              <a:rPr lang="ru-RU" sz="2400" dirty="0" smtClean="0">
                <a:solidFill>
                  <a:srgbClr val="FFC000"/>
                </a:solidFill>
                <a:latin typeface="Bookman Old Style" pitchFamily="18" charset="0"/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  <a:latin typeface="Bookman Old Style" pitchFamily="18" charset="0"/>
              </a:rPr>
              <a:t>слів</a:t>
            </a:r>
            <a:r>
              <a:rPr lang="ru-RU" sz="2400" dirty="0" smtClean="0">
                <a:solidFill>
                  <a:srgbClr val="FFC000"/>
                </a:solidFill>
                <a:latin typeface="Bookman Old Style" pitchFamily="18" charset="0"/>
              </a:rPr>
              <a:t>,</a:t>
            </a:r>
          </a:p>
          <a:p>
            <a:r>
              <a:rPr lang="ru-RU" sz="2400" dirty="0" smtClean="0">
                <a:solidFill>
                  <a:srgbClr val="FFC000"/>
                </a:solidFill>
                <a:latin typeface="Bookman Old Style" pitchFamily="18" charset="0"/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  <a:latin typeface="Bookman Old Style" pitchFamily="18" charset="0"/>
              </a:rPr>
              <a:t>пов'язаних</a:t>
            </a:r>
            <a:r>
              <a:rPr lang="ru-RU" sz="2400" dirty="0" smtClean="0">
                <a:solidFill>
                  <a:srgbClr val="FFC000"/>
                </a:solidFill>
                <a:latin typeface="Bookman Old Style" pitchFamily="18" charset="0"/>
              </a:rPr>
              <a:t> за  </a:t>
            </a:r>
            <a:r>
              <a:rPr lang="ru-RU" sz="2400" dirty="0" err="1" smtClean="0">
                <a:solidFill>
                  <a:srgbClr val="FFC000"/>
                </a:solidFill>
                <a:latin typeface="Bookman Old Style" pitchFamily="18" charset="0"/>
              </a:rPr>
              <a:t>змістом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475656" y="738664"/>
            <a:ext cx="662473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Наче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лицарі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казкові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Вірно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служать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рідній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мові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Так слова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єднати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вміють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усі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розуміють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2780928"/>
            <a:ext cx="71768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Це відмінки.  Їх сім. Вони допомагають змінювати слова за питаннями , </a:t>
            </a:r>
            <a:r>
              <a:rPr lang="uk-UA" sz="3200" b="1" dirty="0" err="1" smtClean="0"/>
              <a:t>пов</a:t>
            </a:r>
            <a:r>
              <a:rPr lang="en-US" sz="3200" b="1" dirty="0" smtClean="0"/>
              <a:t>’</a:t>
            </a:r>
            <a:r>
              <a:rPr lang="uk-UA" sz="3200" b="1" dirty="0" err="1" smtClean="0"/>
              <a:t>язувати</a:t>
            </a:r>
            <a:r>
              <a:rPr lang="uk-UA" sz="3200" b="1" dirty="0" smtClean="0"/>
              <a:t>  їх в реченні між собою, утворювати словосполучення.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71604" y="357166"/>
            <a:ext cx="6000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— </a:t>
            </a:r>
            <a:r>
              <a:rPr lang="ru-RU" sz="2400" b="1" dirty="0" err="1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Розповім</a:t>
            </a:r>
            <a:r>
              <a:rPr lang="ru-RU" sz="2400" b="1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 я вам </a:t>
            </a:r>
            <a:r>
              <a:rPr lang="ru-RU" sz="2400" b="1" dirty="0" err="1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казку</a:t>
            </a:r>
            <a:r>
              <a:rPr lang="ru-RU" sz="2400" b="1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b="1" dirty="0" smtClean="0">
                <a:solidFill>
                  <a:srgbClr val="FFC000"/>
                </a:solidFill>
                <a:latin typeface="Bookman Old Style" pitchFamily="18" charset="0"/>
              </a:rPr>
              <a:t>«ВІДМІНКИ ІМЕННИКІВ»</a:t>
            </a:r>
          </a:p>
          <a:p>
            <a:pPr algn="ctr"/>
            <a:r>
              <a:rPr lang="ru-RU" sz="240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У славному </a:t>
            </a:r>
            <a:r>
              <a:rPr lang="ru-RU" sz="2400" dirty="0" err="1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царстві</a:t>
            </a:r>
            <a:r>
              <a:rPr lang="ru-RU" sz="240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Частин</a:t>
            </a:r>
            <a:r>
              <a:rPr lang="ru-RU" sz="240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мови</a:t>
            </a:r>
            <a:r>
              <a:rPr lang="ru-RU" sz="240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, у </a:t>
            </a:r>
            <a:r>
              <a:rPr lang="ru-RU" sz="2400" dirty="0" err="1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графстві</a:t>
            </a:r>
            <a:r>
              <a:rPr lang="ru-RU" sz="240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Іменника</a:t>
            </a:r>
            <a:r>
              <a:rPr lang="ru-RU" sz="240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 служили </a:t>
            </a:r>
            <a:r>
              <a:rPr lang="ru-RU" sz="2400" dirty="0" err="1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брати</a:t>
            </a:r>
            <a:r>
              <a:rPr lang="ru-RU" sz="240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Відмінки</a:t>
            </a:r>
            <a:r>
              <a:rPr lang="ru-RU" sz="240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. </a:t>
            </a:r>
            <a:r>
              <a:rPr lang="ru-RU" sz="2400" dirty="0" err="1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їх</a:t>
            </a:r>
            <a:r>
              <a:rPr lang="ru-RU" sz="240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було</a:t>
            </a:r>
            <a:r>
              <a:rPr lang="ru-RU" sz="240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сім</a:t>
            </a:r>
            <a:r>
              <a:rPr lang="ru-RU" sz="240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:</a:t>
            </a:r>
          </a:p>
          <a:p>
            <a:pPr algn="ctr"/>
            <a:endParaRPr lang="ru-RU" sz="2400" dirty="0" smtClean="0"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228452"/>
            <a:ext cx="23936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 smtClean="0">
                <a:solidFill>
                  <a:srgbClr val="FFFF00"/>
                </a:solidFill>
                <a:latin typeface="Bookman Old Style" pitchFamily="18" charset="0"/>
              </a:rPr>
              <a:t>Називний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55809" y="2679442"/>
            <a:ext cx="20874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 smtClean="0">
                <a:solidFill>
                  <a:srgbClr val="FFFF00"/>
                </a:solidFill>
                <a:latin typeface="Bookman Old Style" pitchFamily="18" charset="0"/>
              </a:rPr>
              <a:t>Родовий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71604" y="3186144"/>
            <a:ext cx="26276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 smtClean="0">
                <a:solidFill>
                  <a:srgbClr val="FFFF00"/>
                </a:solidFill>
                <a:latin typeface="Bookman Old Style" pitchFamily="18" charset="0"/>
              </a:rPr>
              <a:t>Давальний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39752" y="3630043"/>
            <a:ext cx="25298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 smtClean="0">
                <a:solidFill>
                  <a:srgbClr val="FFFF00"/>
                </a:solidFill>
                <a:latin typeface="Bookman Old Style" pitchFamily="18" charset="0"/>
              </a:rPr>
              <a:t>Знахідний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12249" y="4073942"/>
            <a:ext cx="21739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 smtClean="0">
                <a:solidFill>
                  <a:srgbClr val="FFFF00"/>
                </a:solidFill>
                <a:latin typeface="Bookman Old Style" pitchFamily="18" charset="0"/>
              </a:rPr>
              <a:t>Орудний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51920" y="4580035"/>
            <a:ext cx="23278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 smtClean="0">
                <a:solidFill>
                  <a:srgbClr val="FFFF00"/>
                </a:solidFill>
                <a:latin typeface="Bookman Old Style" pitchFamily="18" charset="0"/>
              </a:rPr>
              <a:t>Місцевий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03196" y="5086128"/>
            <a:ext cx="21691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 smtClean="0">
                <a:solidFill>
                  <a:srgbClr val="FFFF00"/>
                </a:solidFill>
                <a:latin typeface="Bookman Old Style" pitchFamily="18" charset="0"/>
              </a:rPr>
              <a:t>Кличний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928670"/>
            <a:ext cx="7358114" cy="5197493"/>
          </a:xfrm>
        </p:spPr>
        <p:txBody>
          <a:bodyPr>
            <a:normAutofit fontScale="77500" lnSpcReduction="20000"/>
          </a:bodyPr>
          <a:lstStyle/>
          <a:p>
            <a:r>
              <a:rPr lang="ru-RU" sz="4400" b="1" dirty="0" smtClean="0">
                <a:solidFill>
                  <a:srgbClr val="FFFF00"/>
                </a:solidFill>
              </a:rPr>
              <a:t> </a:t>
            </a:r>
            <a:r>
              <a:rPr lang="ru-RU" sz="4400" b="1" dirty="0" err="1" smtClean="0">
                <a:solidFill>
                  <a:srgbClr val="FFFF00"/>
                </a:solidFill>
              </a:rPr>
              <a:t>Називний</a:t>
            </a:r>
            <a:r>
              <a:rPr lang="ru-RU" sz="4400" b="1" dirty="0" smtClean="0">
                <a:solidFill>
                  <a:srgbClr val="FFFF00"/>
                </a:solidFill>
              </a:rPr>
              <a:t> </a:t>
            </a:r>
            <a:r>
              <a:rPr lang="ru-RU" sz="4400" b="1" dirty="0" err="1" smtClean="0">
                <a:solidFill>
                  <a:srgbClr val="FFFF00"/>
                </a:solidFill>
              </a:rPr>
              <a:t>відмінок</a:t>
            </a:r>
            <a:r>
              <a:rPr lang="ru-RU" sz="4400" b="1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/>
              <a:t>відповідав</a:t>
            </a:r>
            <a:r>
              <a:rPr lang="ru-RU" dirty="0" smtClean="0"/>
              <a:t> за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ставився</a:t>
            </a:r>
            <a:r>
              <a:rPr lang="ru-RU" dirty="0" smtClean="0"/>
              <a:t> до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підозріло</a:t>
            </a:r>
            <a:r>
              <a:rPr lang="ru-RU" dirty="0" smtClean="0"/>
              <a:t>.. </a:t>
            </a:r>
            <a:r>
              <a:rPr lang="ru-RU" dirty="0" err="1" smtClean="0"/>
              <a:t>Він</a:t>
            </a:r>
            <a:r>
              <a:rPr lang="ru-RU" dirty="0" smtClean="0"/>
              <a:t> весь час </a:t>
            </a:r>
            <a:r>
              <a:rPr lang="ru-RU" dirty="0" err="1" smtClean="0"/>
              <a:t>запитував</a:t>
            </a:r>
            <a:r>
              <a:rPr lang="ru-RU" dirty="0" smtClean="0"/>
              <a:t>: </a:t>
            </a:r>
            <a:r>
              <a:rPr lang="ru-RU" sz="3600" b="1" dirty="0" smtClean="0">
                <a:solidFill>
                  <a:srgbClr val="FFFF00"/>
                </a:solidFill>
              </a:rPr>
              <a:t>«</a:t>
            </a:r>
            <a:r>
              <a:rPr lang="ru-RU" sz="3600" b="1" dirty="0" err="1" smtClean="0">
                <a:solidFill>
                  <a:srgbClr val="FFFF00"/>
                </a:solidFill>
              </a:rPr>
              <a:t>Хто</a:t>
            </a:r>
            <a:r>
              <a:rPr lang="ru-RU" sz="3600" b="1" dirty="0" smtClean="0">
                <a:solidFill>
                  <a:srgbClr val="FFFF00"/>
                </a:solidFill>
              </a:rPr>
              <a:t>? </a:t>
            </a:r>
            <a:r>
              <a:rPr lang="ru-RU" sz="3600" b="1" dirty="0" err="1" smtClean="0">
                <a:solidFill>
                  <a:srgbClr val="FFFF00"/>
                </a:solidFill>
              </a:rPr>
              <a:t>Що</a:t>
            </a:r>
            <a:r>
              <a:rPr lang="ru-RU" sz="3600" b="1" dirty="0" smtClean="0">
                <a:solidFill>
                  <a:srgbClr val="FFFF00"/>
                </a:solidFill>
              </a:rPr>
              <a:t>?»</a:t>
            </a:r>
          </a:p>
          <a:p>
            <a:endParaRPr lang="ru-RU" dirty="0" smtClean="0"/>
          </a:p>
          <a:p>
            <a:endParaRPr lang="ru-RU" sz="3600" dirty="0" smtClean="0"/>
          </a:p>
          <a:p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Родовий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стояв на </a:t>
            </a:r>
            <a:r>
              <a:rPr lang="ru-RU" dirty="0" err="1" smtClean="0"/>
              <a:t>варті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допитувався</a:t>
            </a:r>
            <a:r>
              <a:rPr lang="ru-RU" dirty="0" smtClean="0"/>
              <a:t>: </a:t>
            </a:r>
            <a:r>
              <a:rPr lang="ru-RU" sz="3600" b="1" dirty="0" smtClean="0">
                <a:solidFill>
                  <a:srgbClr val="FFFF00"/>
                </a:solidFill>
              </a:rPr>
              <a:t>«Кого? </a:t>
            </a:r>
            <a:r>
              <a:rPr lang="ru-RU" sz="3600" b="1" dirty="0" err="1" smtClean="0">
                <a:solidFill>
                  <a:srgbClr val="FFFF00"/>
                </a:solidFill>
              </a:rPr>
              <a:t>Чого</a:t>
            </a:r>
            <a:r>
              <a:rPr lang="ru-RU" sz="3600" b="1" dirty="0" smtClean="0">
                <a:solidFill>
                  <a:srgbClr val="FFFF00"/>
                </a:solidFill>
              </a:rPr>
              <a:t>? </a:t>
            </a:r>
            <a:r>
              <a:rPr lang="ru-RU" sz="3600" dirty="0" err="1" smtClean="0"/>
              <a:t>немає</a:t>
            </a:r>
            <a:r>
              <a:rPr lang="ru-RU" sz="3600" dirty="0" smtClean="0"/>
              <a:t>  </a:t>
            </a:r>
            <a:r>
              <a:rPr lang="ru-RU" dirty="0" smtClean="0"/>
              <a:t>в </a:t>
            </a:r>
            <a:r>
              <a:rPr lang="ru-RU" dirty="0" err="1" smtClean="0"/>
              <a:t>царстві</a:t>
            </a:r>
            <a:r>
              <a:rPr lang="ru-RU" dirty="0" smtClean="0"/>
              <a:t>?»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100" b="1" dirty="0" err="1" smtClean="0">
                <a:solidFill>
                  <a:srgbClr val="FFFF00"/>
                </a:solidFill>
              </a:rPr>
              <a:t>Давальний</a:t>
            </a:r>
            <a:r>
              <a:rPr lang="ru-RU" dirty="0" smtClean="0"/>
              <a:t> </a:t>
            </a:r>
            <a:r>
              <a:rPr lang="ru-RU" dirty="0" err="1" smtClean="0"/>
              <a:t>розподіляв</a:t>
            </a:r>
            <a:r>
              <a:rPr lang="ru-RU" dirty="0" smtClean="0"/>
              <a:t> </a:t>
            </a:r>
            <a:r>
              <a:rPr lang="ru-RU" dirty="0" err="1" smtClean="0"/>
              <a:t>їжу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мешканцями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весь час </a:t>
            </a:r>
            <a:r>
              <a:rPr lang="ru-RU" dirty="0" err="1" smtClean="0"/>
              <a:t>чувся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голос: </a:t>
            </a:r>
            <a:r>
              <a:rPr lang="ru-RU" sz="3100" b="1" dirty="0" smtClean="0">
                <a:solidFill>
                  <a:srgbClr val="FFFF00"/>
                </a:solidFill>
              </a:rPr>
              <a:t>«Кому? </a:t>
            </a:r>
            <a:r>
              <a:rPr lang="ru-RU" sz="3100" b="1" dirty="0" err="1" smtClean="0">
                <a:solidFill>
                  <a:srgbClr val="FFFF00"/>
                </a:solidFill>
              </a:rPr>
              <a:t>Чому</a:t>
            </a:r>
            <a:r>
              <a:rPr lang="ru-RU" sz="3100" b="1" dirty="0" smtClean="0">
                <a:solidFill>
                  <a:srgbClr val="FFFF00"/>
                </a:solidFill>
              </a:rPr>
              <a:t>?,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?»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7358114" cy="61436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 </a:t>
            </a:r>
            <a:r>
              <a:rPr lang="ru-RU" sz="2800" b="1" dirty="0" smtClean="0">
                <a:solidFill>
                  <a:srgbClr val="FFFF00"/>
                </a:solidFill>
              </a:rPr>
              <a:t>А </a:t>
            </a:r>
            <a:r>
              <a:rPr lang="ru-RU" sz="2800" b="1" dirty="0" err="1" smtClean="0">
                <a:solidFill>
                  <a:srgbClr val="FFFF00"/>
                </a:solidFill>
              </a:rPr>
              <a:t>Знахідного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завжди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/>
              <a:t>гукали на </a:t>
            </a:r>
            <a:r>
              <a:rPr lang="ru-RU" sz="2400" dirty="0" err="1" smtClean="0"/>
              <a:t>допомогу</a:t>
            </a:r>
            <a:r>
              <a:rPr lang="ru-RU" sz="2400" dirty="0" smtClean="0"/>
              <a:t>, коли </a:t>
            </a:r>
            <a:r>
              <a:rPr lang="ru-RU" sz="2400" dirty="0" err="1" smtClean="0"/>
              <a:t>потрібно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знайти</a:t>
            </a:r>
            <a:r>
              <a:rPr lang="ru-RU" sz="2400" dirty="0" smtClean="0"/>
              <a:t> </a:t>
            </a:r>
            <a:r>
              <a:rPr lang="ru-RU" sz="2400" dirty="0" err="1" smtClean="0"/>
              <a:t>що-небудь</a:t>
            </a:r>
            <a:r>
              <a:rPr lang="ru-RU" sz="2400" dirty="0" smtClean="0"/>
              <a:t> у </a:t>
            </a:r>
            <a:r>
              <a:rPr lang="ru-RU" sz="2400" dirty="0" err="1" smtClean="0"/>
              <a:t>царстві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завжди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запитував</a:t>
            </a:r>
            <a:r>
              <a:rPr lang="ru-RU" sz="2400" dirty="0" smtClean="0"/>
              <a:t>: </a:t>
            </a:r>
            <a:r>
              <a:rPr lang="ru-RU" sz="2800" b="1" dirty="0" smtClean="0">
                <a:solidFill>
                  <a:srgbClr val="FFFF00"/>
                </a:solidFill>
              </a:rPr>
              <a:t>«Кого? </a:t>
            </a:r>
            <a:r>
              <a:rPr lang="ru-RU" sz="2800" b="1" dirty="0" err="1" smtClean="0">
                <a:solidFill>
                  <a:srgbClr val="FFFF00"/>
                </a:solidFill>
              </a:rPr>
              <a:t>Що</a:t>
            </a:r>
            <a:r>
              <a:rPr lang="ru-RU" sz="2800" b="1" dirty="0" smtClean="0">
                <a:solidFill>
                  <a:srgbClr val="FFFF00"/>
                </a:solidFill>
              </a:rPr>
              <a:t>? </a:t>
            </a:r>
            <a:r>
              <a:rPr lang="ru-RU" sz="2400" dirty="0" smtClean="0"/>
              <a:t>треба </a:t>
            </a:r>
            <a:r>
              <a:rPr lang="ru-RU" sz="2400" dirty="0" err="1" smtClean="0"/>
              <a:t>знайти</a:t>
            </a:r>
            <a:r>
              <a:rPr lang="ru-RU" sz="2400" dirty="0" smtClean="0"/>
              <a:t>?» І </a:t>
            </a:r>
            <a:r>
              <a:rPr lang="ru-RU" sz="2400" dirty="0" err="1" smtClean="0"/>
              <a:t>завжди</a:t>
            </a:r>
            <a:r>
              <a:rPr lang="ru-RU" sz="2400" dirty="0" smtClean="0"/>
              <a:t> </a:t>
            </a:r>
            <a:r>
              <a:rPr lang="ru-RU" sz="2400" dirty="0" err="1" smtClean="0"/>
              <a:t>біг</a:t>
            </a:r>
            <a:r>
              <a:rPr lang="ru-RU" sz="2400" dirty="0" smtClean="0"/>
              <a:t> на </a:t>
            </a:r>
            <a:r>
              <a:rPr lang="ru-RU" sz="2400" dirty="0" err="1" smtClean="0"/>
              <a:t>допомогу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Орудний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керував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військом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трішки</a:t>
            </a:r>
            <a:r>
              <a:rPr lang="ru-RU" sz="2400" dirty="0" smtClean="0"/>
              <a:t> </a:t>
            </a:r>
            <a:r>
              <a:rPr lang="ru-RU" sz="2400" dirty="0" err="1" smtClean="0"/>
              <a:t>недочував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перепитував</a:t>
            </a:r>
            <a:r>
              <a:rPr lang="ru-RU" sz="2400" dirty="0" smtClean="0"/>
              <a:t>: </a:t>
            </a:r>
            <a:r>
              <a:rPr lang="ru-RU" sz="2800" b="1" dirty="0" smtClean="0">
                <a:solidFill>
                  <a:srgbClr val="FFFF00"/>
                </a:solidFill>
              </a:rPr>
              <a:t>«</a:t>
            </a:r>
            <a:r>
              <a:rPr lang="ru-RU" sz="2800" b="1" dirty="0" err="1" smtClean="0">
                <a:solidFill>
                  <a:srgbClr val="FFFF00"/>
                </a:solidFill>
              </a:rPr>
              <a:t>Ким?Чим</a:t>
            </a:r>
            <a:r>
              <a:rPr lang="ru-RU" sz="2800" b="1" dirty="0" smtClean="0">
                <a:solidFill>
                  <a:srgbClr val="FFFF00"/>
                </a:solidFill>
              </a:rPr>
              <a:t>? </a:t>
            </a:r>
            <a:r>
              <a:rPr lang="ru-RU" sz="2400" dirty="0" err="1" smtClean="0"/>
              <a:t>питаєте</a:t>
            </a:r>
            <a:r>
              <a:rPr lang="ru-RU" sz="2400" dirty="0" smtClean="0"/>
              <a:t>, </a:t>
            </a:r>
            <a:r>
              <a:rPr lang="ru-RU" sz="2400" dirty="0" err="1" smtClean="0"/>
              <a:t>керую</a:t>
            </a:r>
            <a:r>
              <a:rPr lang="ru-RU" sz="2400" dirty="0" smtClean="0"/>
              <a:t>?»</a:t>
            </a:r>
          </a:p>
          <a:p>
            <a:pPr>
              <a:buNone/>
            </a:pPr>
            <a:r>
              <a:rPr lang="ru-RU" sz="2800" b="1" dirty="0" err="1" smtClean="0">
                <a:solidFill>
                  <a:srgbClr val="FFFF00"/>
                </a:solidFill>
              </a:rPr>
              <a:t>Місцевий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/>
              <a:t>відав</a:t>
            </a:r>
            <a:r>
              <a:rPr lang="ru-RU" sz="2400" dirty="0" smtClean="0"/>
              <a:t> транспортом.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завжди</a:t>
            </a:r>
            <a:r>
              <a:rPr lang="ru-RU" sz="2400" dirty="0" smtClean="0"/>
              <a:t> знав, </a:t>
            </a:r>
            <a:r>
              <a:rPr lang="ru-RU" sz="2800" b="1" dirty="0" smtClean="0">
                <a:solidFill>
                  <a:srgbClr val="FFFF00"/>
                </a:solidFill>
              </a:rPr>
              <a:t>На кому? На </a:t>
            </a:r>
            <a:r>
              <a:rPr lang="ru-RU" sz="2800" b="1" dirty="0" err="1" smtClean="0">
                <a:solidFill>
                  <a:srgbClr val="FFFF00"/>
                </a:solidFill>
              </a:rPr>
              <a:t>чому</a:t>
            </a:r>
            <a:r>
              <a:rPr lang="ru-RU" sz="2800" b="1" dirty="0" smtClean="0">
                <a:solidFill>
                  <a:srgbClr val="FFFF00"/>
                </a:solidFill>
              </a:rPr>
              <a:t>? 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/>
              <a:t>п</a:t>
            </a:r>
            <a:r>
              <a:rPr lang="ru-RU" sz="2400" dirty="0" err="1" smtClean="0"/>
              <a:t>еревозять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вантажі</a:t>
            </a:r>
            <a:r>
              <a:rPr lang="ru-RU" sz="2400" dirty="0" smtClean="0"/>
              <a:t> у </a:t>
            </a:r>
            <a:r>
              <a:rPr lang="ru-RU" sz="2400" dirty="0" err="1" smtClean="0"/>
              <a:t>царстві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А </a:t>
            </a:r>
            <a:r>
              <a:rPr lang="ru-RU" sz="2800" b="1" dirty="0" err="1" smtClean="0">
                <a:solidFill>
                  <a:srgbClr val="FFFF00"/>
                </a:solidFill>
              </a:rPr>
              <a:t>Кличний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прислужував</a:t>
            </a:r>
            <a:r>
              <a:rPr lang="ru-RU" sz="2400" dirty="0" smtClean="0"/>
              <a:t> </a:t>
            </a:r>
            <a:r>
              <a:rPr lang="ru-RU" sz="2400" dirty="0" err="1" smtClean="0"/>
              <a:t>тоді</a:t>
            </a:r>
            <a:r>
              <a:rPr lang="ru-RU" sz="2400" dirty="0" smtClean="0"/>
              <a:t>, коли </a:t>
            </a:r>
            <a:r>
              <a:rPr lang="ru-RU" sz="2400" dirty="0" err="1" smtClean="0"/>
              <a:t>потрібно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когось</a:t>
            </a:r>
            <a:r>
              <a:rPr lang="ru-RU" sz="2400" dirty="0" smtClean="0"/>
              <a:t> </a:t>
            </a:r>
            <a:r>
              <a:rPr lang="ru-RU" sz="2400" dirty="0" err="1" smtClean="0"/>
              <a:t>погукати</a:t>
            </a:r>
            <a:r>
              <a:rPr lang="ru-RU" sz="2400" dirty="0" smtClean="0"/>
              <a:t> до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величності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Іменника</a:t>
            </a:r>
            <a:r>
              <a:rPr lang="ru-RU" sz="2400" dirty="0" smtClean="0"/>
              <a:t>. </a:t>
            </a:r>
            <a:r>
              <a:rPr lang="ru-RU" sz="2400" dirty="0" err="1" smtClean="0"/>
              <a:t>Питань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ніяких</a:t>
            </a:r>
            <a:r>
              <a:rPr lang="ru-RU" sz="2400" dirty="0" smtClean="0"/>
              <a:t> не ставив.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одразу</a:t>
            </a:r>
            <a:r>
              <a:rPr lang="ru-RU" sz="2400" dirty="0" smtClean="0"/>
              <a:t> кликав, кого треба.</a:t>
            </a:r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58433" y="658980"/>
            <a:ext cx="34290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0000"/>
                </a:solidFill>
              </a:rPr>
              <a:t>Погляньте</a:t>
            </a:r>
            <a:r>
              <a:rPr lang="ru-RU" sz="2400" b="1" dirty="0" smtClean="0">
                <a:solidFill>
                  <a:srgbClr val="000000"/>
                </a:solidFill>
              </a:rPr>
              <a:t> на </a:t>
            </a:r>
            <a:r>
              <a:rPr lang="ru-RU" sz="2400" b="1" dirty="0" err="1" smtClean="0">
                <a:solidFill>
                  <a:srgbClr val="000000"/>
                </a:solidFill>
              </a:rPr>
              <a:t>братів-Відмінків</a:t>
            </a:r>
            <a:r>
              <a:rPr lang="ru-RU" sz="2400" b="1" dirty="0" smtClean="0">
                <a:solidFill>
                  <a:srgbClr val="000000"/>
                </a:solidFill>
              </a:rPr>
              <a:t>. </a:t>
            </a:r>
          </a:p>
          <a:p>
            <a:pPr algn="ctr"/>
            <a:r>
              <a:rPr lang="ru-RU" sz="2400" b="1" dirty="0" err="1" smtClean="0">
                <a:solidFill>
                  <a:srgbClr val="000000"/>
                </a:solidFill>
              </a:rPr>
              <a:t>Назвіть</a:t>
            </a:r>
            <a:r>
              <a:rPr lang="ru-RU" sz="2400" b="1" dirty="0" smtClean="0">
                <a:solidFill>
                  <a:srgbClr val="000000"/>
                </a:solidFill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</a:rPr>
              <a:t>їх</a:t>
            </a:r>
            <a:r>
              <a:rPr lang="ru-RU" sz="2400" b="1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endParaRPr lang="ru-RU" sz="2400" b="1" dirty="0" smtClean="0">
              <a:solidFill>
                <a:srgbClr val="0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0000"/>
                </a:solidFill>
              </a:rPr>
              <a:t> На </a:t>
            </a:r>
            <a:r>
              <a:rPr lang="ru-RU" sz="2400" b="1" dirty="0" err="1" smtClean="0">
                <a:solidFill>
                  <a:srgbClr val="000000"/>
                </a:solidFill>
              </a:rPr>
              <a:t>які</a:t>
            </a:r>
            <a:r>
              <a:rPr lang="ru-RU" sz="2400" b="1" dirty="0" smtClean="0">
                <a:solidFill>
                  <a:srgbClr val="000000"/>
                </a:solidFill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</a:rPr>
              <a:t>питання</a:t>
            </a:r>
            <a:r>
              <a:rPr lang="ru-RU" sz="2400" b="1" dirty="0" smtClean="0">
                <a:solidFill>
                  <a:srgbClr val="000000"/>
                </a:solidFill>
              </a:rPr>
              <a:t> вони </a:t>
            </a:r>
            <a:r>
              <a:rPr lang="ru-RU" sz="2400" b="1" dirty="0" err="1" smtClean="0">
                <a:solidFill>
                  <a:srgbClr val="000000"/>
                </a:solidFill>
              </a:rPr>
              <a:t>відповідають</a:t>
            </a:r>
            <a:r>
              <a:rPr lang="ru-RU" sz="2400" b="1" dirty="0" smtClean="0">
                <a:solidFill>
                  <a:srgbClr val="000000"/>
                </a:solidFill>
              </a:rPr>
              <a:t>?</a:t>
            </a:r>
          </a:p>
          <a:p>
            <a:pPr algn="ctr"/>
            <a:endParaRPr lang="ru-RU" sz="2400" b="1" dirty="0" smtClean="0">
              <a:solidFill>
                <a:srgbClr val="0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0000"/>
                </a:solidFill>
              </a:rPr>
              <a:t> А </a:t>
            </a:r>
            <a:r>
              <a:rPr lang="ru-RU" sz="2400" b="1" dirty="0" err="1" smtClean="0">
                <a:solidFill>
                  <a:srgbClr val="000000"/>
                </a:solidFill>
              </a:rPr>
              <a:t>який</a:t>
            </a:r>
            <a:r>
              <a:rPr lang="ru-RU" sz="2400" b="1" dirty="0" smtClean="0">
                <a:solidFill>
                  <a:srgbClr val="000000"/>
                </a:solidFill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</a:rPr>
              <a:t>відмінок</a:t>
            </a:r>
            <a:r>
              <a:rPr lang="ru-RU" sz="2400" b="1" dirty="0" smtClean="0">
                <a:solidFill>
                  <a:srgbClr val="000000"/>
                </a:solidFill>
              </a:rPr>
              <a:t> не </a:t>
            </a:r>
            <a:r>
              <a:rPr lang="ru-RU" sz="2400" b="1" dirty="0" err="1" smtClean="0">
                <a:solidFill>
                  <a:srgbClr val="000000"/>
                </a:solidFill>
              </a:rPr>
              <a:t>відповідає</a:t>
            </a:r>
            <a:r>
              <a:rPr lang="ru-RU" sz="2400" b="1" dirty="0" smtClean="0">
                <a:solidFill>
                  <a:srgbClr val="000000"/>
                </a:solidFill>
              </a:rPr>
              <a:t> на </a:t>
            </a:r>
            <a:r>
              <a:rPr lang="ru-RU" sz="2400" b="1" dirty="0" err="1" smtClean="0">
                <a:solidFill>
                  <a:srgbClr val="000000"/>
                </a:solidFill>
              </a:rPr>
              <a:t>питання</a:t>
            </a:r>
            <a:r>
              <a:rPr lang="ru-RU" sz="2400" b="1" dirty="0" smtClean="0">
                <a:solidFill>
                  <a:srgbClr val="000000"/>
                </a:solidFill>
              </a:rPr>
              <a:t>?</a:t>
            </a:r>
            <a:endParaRPr lang="ru-RU" sz="2400" b="1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189" y="1363474"/>
            <a:ext cx="4743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chemeClr val="accent4"/>
                </a:solidFill>
              </a:rPr>
              <a:t>Називний</a:t>
            </a:r>
            <a:r>
              <a:rPr lang="uk-UA" sz="3200" b="1" dirty="0" smtClean="0"/>
              <a:t> – Хто?  Що?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0189" y="1967031"/>
            <a:ext cx="50138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chemeClr val="accent4"/>
                </a:solidFill>
              </a:rPr>
              <a:t>Родовий</a:t>
            </a:r>
            <a:r>
              <a:rPr lang="uk-UA" sz="3200" b="1" dirty="0" smtClean="0"/>
              <a:t> – Кого?  Чого?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3505" y="2551806"/>
            <a:ext cx="55903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chemeClr val="accent4"/>
                </a:solidFill>
              </a:rPr>
              <a:t>Давальний</a:t>
            </a:r>
            <a:r>
              <a:rPr lang="uk-UA" sz="3200" b="1" dirty="0" smtClean="0"/>
              <a:t> – Кому? Чому?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1970" y="3147825"/>
            <a:ext cx="50620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chemeClr val="accent4"/>
                </a:solidFill>
              </a:rPr>
              <a:t>Знахідний</a:t>
            </a:r>
            <a:r>
              <a:rPr lang="uk-UA" sz="3200" b="1" dirty="0" smtClean="0"/>
              <a:t> -  Кого?  Що?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40251" y="3645603"/>
            <a:ext cx="49235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chemeClr val="accent4"/>
                </a:solidFill>
              </a:rPr>
              <a:t>Орудний</a:t>
            </a:r>
            <a:r>
              <a:rPr lang="uk-UA" sz="3200" b="1" dirty="0" smtClean="0"/>
              <a:t> – Ким ?  Чим?</a:t>
            </a:r>
            <a:endParaRPr lang="ru-R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1970" y="4141922"/>
            <a:ext cx="6425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chemeClr val="accent4"/>
                </a:solidFill>
              </a:rPr>
              <a:t>Місцевий</a:t>
            </a:r>
            <a:r>
              <a:rPr lang="uk-UA" sz="3200" b="1" dirty="0" smtClean="0"/>
              <a:t> – На кому? На чому?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0189" y="4669751"/>
            <a:ext cx="50594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chemeClr val="accent4"/>
                </a:solidFill>
              </a:rPr>
              <a:t>Кличний</a:t>
            </a:r>
            <a:r>
              <a:rPr lang="uk-UA" sz="3200" b="1" dirty="0" smtClean="0"/>
              <a:t> -  когось кличе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TS030010303">
  <a:themeElements>
    <a:clrScheme name="Нарядная">
      <a:dk1>
        <a:srgbClr val="58006C"/>
      </a:dk1>
      <a:lt1>
        <a:srgbClr val="FFD965"/>
      </a:lt1>
      <a:dk2>
        <a:srgbClr val="4E005F"/>
      </a:dk2>
      <a:lt2>
        <a:srgbClr val="FFDDEA"/>
      </a:lt2>
      <a:accent1>
        <a:srgbClr val="E40059"/>
      </a:accent1>
      <a:accent2>
        <a:srgbClr val="DFF474"/>
      </a:accent2>
      <a:accent3>
        <a:srgbClr val="73D6FD"/>
      </a:accent3>
      <a:accent4>
        <a:srgbClr val="92D050"/>
      </a:accent4>
      <a:accent5>
        <a:srgbClr val="FFC000"/>
      </a:accent5>
      <a:accent6>
        <a:srgbClr val="FF1B97"/>
      </a:accent6>
      <a:hlink>
        <a:srgbClr val="72A0FF"/>
      </a:hlink>
      <a:folHlink>
        <a:srgbClr val="FF5597"/>
      </a:folHlink>
    </a:clrScheme>
    <a:fontScheme name="Нарядная">
      <a:majorFont>
        <a:latin typeface="Baltimore Nouveau"/>
        <a:ea typeface=""/>
        <a:cs typeface=""/>
      </a:majorFont>
      <a:minorFont>
        <a:latin typeface="Cleopatra"/>
        <a:ea typeface=""/>
        <a:cs typeface="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30" ma:contentTypeDescription="Create a new document." ma:contentTypeScope="" ma:versionID="dbcf0f450ab99b1f534105340ddde851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CA400F1-926D-4986-93D0-5A5F7261D6CA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3CDBC736-FB35-425C-93BF-807200C7EF5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15207A6-3E42-44B9-BADE-B5F022D312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TS030010303</Template>
  <TotalTime>230</TotalTime>
  <Words>715</Words>
  <Application>Microsoft Office PowerPoint</Application>
  <PresentationFormat>Экран (4:3)</PresentationFormat>
  <Paragraphs>102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Baltimore Nouveau</vt:lpstr>
      <vt:lpstr>Bookman Old Style</vt:lpstr>
      <vt:lpstr>Calibri</vt:lpstr>
      <vt:lpstr>Cleopatra</vt:lpstr>
      <vt:lpstr>Times New Roman</vt:lpstr>
      <vt:lpstr>TS030010303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Прочитайте правило.  Попрацюйте в парі.  Розкажіть правило один одному.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UralSOFT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люблю лето</dc:title>
  <dc:creator>ас</dc:creator>
  <cp:lastModifiedBy>Юля</cp:lastModifiedBy>
  <cp:revision>24</cp:revision>
  <dcterms:created xsi:type="dcterms:W3CDTF">2013-02-10T09:39:51Z</dcterms:created>
  <dcterms:modified xsi:type="dcterms:W3CDTF">2017-02-12T10:37:01Z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TC300103039990</vt:lpwstr>
  </property>
</Properties>
</file>