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6" r:id="rId6"/>
    <p:sldId id="269" r:id="rId7"/>
    <p:sldId id="267" r:id="rId8"/>
    <p:sldId id="268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7234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12935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145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572008"/>
            <a:ext cx="7135835" cy="1196967"/>
          </a:xfrm>
        </p:spPr>
        <p:txBody>
          <a:bodyPr anchor="t"/>
          <a:lstStyle>
            <a:lvl1pPr algn="l">
              <a:defRPr sz="3600" b="1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13583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543824" cy="7858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3643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615262" cy="77472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7576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76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535113"/>
            <a:ext cx="3571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174875"/>
            <a:ext cx="3571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44974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B3E-EE55-4349-A33F-AE1FF0F8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358114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29396"/>
            <a:ext cx="1042966" cy="2920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B050"/>
                </a:solidFill>
              </a:defRPr>
            </a:lvl1pPr>
          </a:lstStyle>
          <a:p>
            <a:fld id="{D7632CD7-73A2-45FC-9487-0E7470803AD5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00364" y="6429396"/>
            <a:ext cx="3357586" cy="2857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5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58214" y="6429397"/>
            <a:ext cx="642942" cy="2857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DBB3E-EE55-4349-A33F-AE1FF0F838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8728" y="1785926"/>
            <a:ext cx="49664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b="1" cap="all" dirty="0" smtClean="0">
                <a:ln w="9000" cmpd="sng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Змінювання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іменників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за питаннями</a:t>
            </a:r>
            <a:endParaRPr lang="ru-RU" sz="4000" b="1" cap="all" dirty="0">
              <a:ln w="9000" cmpd="sng">
                <a:solidFill>
                  <a:schemeClr val="tx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857760"/>
            <a:ext cx="3284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Криворізька гімназія №127</a:t>
            </a:r>
          </a:p>
          <a:p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Вчитель: 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Синицька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 О.С.</a:t>
            </a:r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3786190"/>
            <a:ext cx="85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 клас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7358114" cy="3500462"/>
          </a:xfrm>
        </p:spPr>
        <p:txBody>
          <a:bodyPr/>
          <a:lstStyle/>
          <a:p>
            <a:r>
              <a:rPr lang="uk-UA" dirty="0" smtClean="0"/>
              <a:t>Прочитайте правило.</a:t>
            </a:r>
            <a:br>
              <a:rPr lang="uk-UA" dirty="0" smtClean="0"/>
            </a:br>
            <a:r>
              <a:rPr lang="uk-UA" dirty="0" smtClean="0"/>
              <a:t> Попрацюйте в парі.</a:t>
            </a:r>
            <a:br>
              <a:rPr lang="uk-UA" dirty="0" smtClean="0"/>
            </a:br>
            <a:r>
              <a:rPr lang="uk-UA" dirty="0" smtClean="0"/>
              <a:t> Розкажіть правило один одному.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785794"/>
            <a:ext cx="55007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Червонясту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шубу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гілках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стрибає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Хоч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мала вона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зріст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Та великий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хвіст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4637605" cy="3086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0001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Під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дубочком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народився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Парасолькою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накрився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Може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лісу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б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пострибав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Якби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другу ногу </a:t>
            </a:r>
            <a:r>
              <a:rPr lang="ru-RU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мав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3713196" cy="27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42860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Провідміняйте в зошиті іменники</a:t>
            </a:r>
          </a:p>
          <a:p>
            <a:pPr algn="ctr"/>
            <a:r>
              <a:rPr lang="uk-UA" sz="2400" b="1" dirty="0" smtClean="0"/>
              <a:t> </a:t>
            </a:r>
            <a:r>
              <a:rPr lang="uk-UA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білка і грибок </a:t>
            </a:r>
          </a:p>
          <a:p>
            <a:pPr algn="ctr"/>
            <a:r>
              <a:rPr lang="uk-UA" sz="2400" b="1" dirty="0" smtClean="0"/>
              <a:t>використовуючи  відмінкові питання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9647" y="2333088"/>
            <a:ext cx="35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</a:t>
            </a:r>
            <a:r>
              <a:rPr lang="uk-UA" sz="2400" dirty="0" smtClean="0"/>
              <a:t>. хто? </a:t>
            </a:r>
            <a:r>
              <a:rPr lang="en-US" sz="2400" dirty="0" smtClean="0"/>
              <a:t>           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білка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857496"/>
            <a:ext cx="364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Р.  </a:t>
            </a:r>
            <a:r>
              <a:rPr lang="uk-UA" sz="2400" dirty="0" smtClean="0"/>
              <a:t>кого? </a:t>
            </a:r>
            <a:r>
              <a:rPr lang="en-US" sz="2400" dirty="0" smtClean="0"/>
              <a:t>  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білки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357562"/>
            <a:ext cx="378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Д. </a:t>
            </a:r>
            <a:r>
              <a:rPr lang="uk-UA" sz="2400" dirty="0" smtClean="0"/>
              <a:t>кому? </a:t>
            </a:r>
            <a:r>
              <a:rPr lang="en-US" sz="2400" dirty="0" smtClean="0"/>
              <a:t> 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білці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786190"/>
            <a:ext cx="378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З. </a:t>
            </a:r>
            <a:r>
              <a:rPr lang="uk-UA" sz="2400" dirty="0" smtClean="0"/>
              <a:t>кого? </a:t>
            </a:r>
            <a:r>
              <a:rPr lang="en-US" sz="2400" dirty="0" smtClean="0"/>
              <a:t>  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білку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214818"/>
            <a:ext cx="383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О. </a:t>
            </a:r>
            <a:r>
              <a:rPr lang="uk-UA" sz="2400" dirty="0" smtClean="0"/>
              <a:t>ким? </a:t>
            </a:r>
            <a:r>
              <a:rPr lang="en-US" sz="2400" dirty="0" smtClean="0"/>
              <a:t>  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білкою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714884"/>
            <a:ext cx="378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М. </a:t>
            </a:r>
            <a:r>
              <a:rPr lang="uk-UA" sz="2400" dirty="0" smtClean="0"/>
              <a:t>на кому? </a:t>
            </a:r>
            <a:r>
              <a:rPr lang="en-US" sz="2400" dirty="0" smtClean="0"/>
              <a:t>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білці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5214950"/>
            <a:ext cx="383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К</a:t>
            </a:r>
            <a:r>
              <a:rPr lang="uk-UA" sz="2400" b="1" dirty="0" smtClean="0"/>
              <a:t>.</a:t>
            </a:r>
            <a:r>
              <a:rPr lang="en-US" sz="2400" b="1" dirty="0" smtClean="0"/>
              <a:t>                     </a:t>
            </a:r>
            <a:r>
              <a:rPr lang="uk-UA" sz="2400" b="1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білко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2428868"/>
            <a:ext cx="334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Н. </a:t>
            </a:r>
            <a:r>
              <a:rPr lang="uk-UA" sz="2400" dirty="0" smtClean="0"/>
              <a:t>що</a:t>
            </a:r>
            <a:r>
              <a:rPr lang="uk-UA" sz="2400" dirty="0" smtClean="0"/>
              <a:t>?</a:t>
            </a:r>
            <a:r>
              <a:rPr lang="en-US" sz="2400" dirty="0" smtClean="0"/>
              <a:t>          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грибок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2928934"/>
            <a:ext cx="334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Р. </a:t>
            </a:r>
            <a:r>
              <a:rPr lang="uk-UA" sz="2400" dirty="0" smtClean="0"/>
              <a:t>чого</a:t>
            </a:r>
            <a:r>
              <a:rPr lang="uk-UA" sz="2400" dirty="0" smtClean="0"/>
              <a:t>?</a:t>
            </a:r>
            <a:r>
              <a:rPr lang="en-US" sz="2400" dirty="0" smtClean="0"/>
              <a:t>         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грибка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6314" y="3357562"/>
            <a:ext cx="334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Д. </a:t>
            </a:r>
            <a:r>
              <a:rPr lang="uk-UA" sz="2400" dirty="0" smtClean="0"/>
              <a:t>чому</a:t>
            </a:r>
            <a:r>
              <a:rPr lang="uk-UA" sz="2400" dirty="0" smtClean="0"/>
              <a:t>?</a:t>
            </a:r>
            <a:r>
              <a:rPr lang="en-US" sz="2400" dirty="0" smtClean="0"/>
              <a:t>       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грибку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3857628"/>
            <a:ext cx="334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З. </a:t>
            </a:r>
            <a:r>
              <a:rPr lang="uk-UA" sz="2400" dirty="0" smtClean="0"/>
              <a:t>що</a:t>
            </a:r>
            <a:r>
              <a:rPr lang="uk-UA" sz="2400" b="1" dirty="0" smtClean="0"/>
              <a:t>? </a:t>
            </a:r>
            <a:r>
              <a:rPr lang="en-US" sz="2400" b="1" dirty="0" smtClean="0"/>
              <a:t>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грибок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4286256"/>
            <a:ext cx="341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О. </a:t>
            </a:r>
            <a:r>
              <a:rPr lang="uk-UA" sz="2400" dirty="0" smtClean="0"/>
              <a:t>чим? </a:t>
            </a:r>
            <a:r>
              <a:rPr lang="en-US" sz="2400" dirty="0" smtClean="0"/>
              <a:t>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грибком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4714884"/>
            <a:ext cx="345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М. </a:t>
            </a:r>
            <a:r>
              <a:rPr lang="uk-UA" sz="2400" dirty="0" smtClean="0"/>
              <a:t>на чому</a:t>
            </a:r>
            <a:r>
              <a:rPr lang="uk-UA" sz="2400" dirty="0" smtClean="0"/>
              <a:t>?</a:t>
            </a:r>
            <a:r>
              <a:rPr lang="en-US" sz="2400" dirty="0" smtClean="0"/>
              <a:t>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грибку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5214950"/>
            <a:ext cx="334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К.</a:t>
            </a:r>
            <a:r>
              <a:rPr lang="uk-UA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грибку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6050" y="1714488"/>
            <a:ext cx="323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Перевірте написане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85728"/>
            <a:ext cx="4146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Попрацюйте самостійно.</a:t>
            </a:r>
          </a:p>
          <a:p>
            <a:r>
              <a:rPr lang="uk-UA" sz="2000" b="1" dirty="0" smtClean="0"/>
              <a:t> Змініть слова в дужках так,</a:t>
            </a:r>
          </a:p>
          <a:p>
            <a:r>
              <a:rPr lang="uk-UA" sz="2000" b="1" dirty="0" smtClean="0"/>
              <a:t> щоб був зв’язок слів у реченні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3" y="1714488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2">
                    <a:lumMod val="10000"/>
                  </a:schemeClr>
                </a:solidFill>
              </a:rPr>
              <a:t>(Білка) вистрибнула з дупла. Хвіст у (білка) розпушився, розправився. Він допоміг (білка)</a:t>
            </a:r>
          </a:p>
          <a:p>
            <a:r>
              <a:rPr lang="uk-UA" sz="3200" b="1" dirty="0" smtClean="0">
                <a:solidFill>
                  <a:schemeClr val="bg2">
                    <a:lumMod val="10000"/>
                  </a:schemeClr>
                </a:solidFill>
              </a:rPr>
              <a:t>Спуститися вниз по гілках. Ми потайки стерегли (білка) очима . Ніхто не наважувався рушити за  (білка), щоб не сполохати . Легенький вітер ворушив на (білка) шубку. 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57166"/>
            <a:ext cx="3296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C000"/>
                </a:solidFill>
                <a:latin typeface="Bookman Old Style" pitchFamily="18" charset="0"/>
              </a:rPr>
              <a:t>Метод “</a:t>
            </a:r>
            <a:r>
              <a:rPr lang="en-US" sz="24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uk-UA" sz="2400" b="1" dirty="0" err="1" smtClean="0">
                <a:solidFill>
                  <a:srgbClr val="FFC000"/>
                </a:solidFill>
                <a:latin typeface="Bookman Old Style" pitchFamily="18" charset="0"/>
              </a:rPr>
              <a:t>Інтерв</a:t>
            </a:r>
            <a:r>
              <a:rPr lang="en-US" sz="2400" b="1" dirty="0" smtClean="0">
                <a:solidFill>
                  <a:srgbClr val="FFC000"/>
                </a:solidFill>
                <a:latin typeface="Bookman Old Style" pitchFamily="18" charset="0"/>
              </a:rPr>
              <a:t>’</a:t>
            </a:r>
            <a:r>
              <a:rPr lang="uk-UA" sz="2400" b="1" dirty="0" smtClean="0">
                <a:solidFill>
                  <a:srgbClr val="FFC000"/>
                </a:solidFill>
                <a:latin typeface="Bookman Old Style" pitchFamily="18" charset="0"/>
              </a:rPr>
              <a:t>ю”</a:t>
            </a:r>
            <a:endParaRPr lang="ru-RU" sz="2400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Розподіліть ролі </a:t>
            </a:r>
            <a:r>
              <a:rPr lang="uk-UA" sz="2400" dirty="0" err="1" smtClean="0"/>
              <a:t>“кореспондента”</a:t>
            </a:r>
            <a:r>
              <a:rPr lang="uk-UA" sz="2400" dirty="0" smtClean="0"/>
              <a:t> і </a:t>
            </a:r>
            <a:r>
              <a:rPr lang="uk-UA" sz="2400" dirty="0" err="1" smtClean="0"/>
              <a:t>“респондента”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 err="1" smtClean="0"/>
              <a:t>“Кореспондент”</a:t>
            </a:r>
            <a:r>
              <a:rPr lang="uk-UA" sz="2400" dirty="0" smtClean="0"/>
              <a:t> задає три питання за темою уроку,</a:t>
            </a:r>
          </a:p>
          <a:p>
            <a:r>
              <a:rPr lang="uk-UA" sz="2400" dirty="0" smtClean="0"/>
              <a:t> а </a:t>
            </a:r>
            <a:r>
              <a:rPr lang="uk-UA" sz="2400" dirty="0" err="1" smtClean="0"/>
              <a:t>“респондент”</a:t>
            </a:r>
            <a:r>
              <a:rPr lang="uk-UA" sz="2400" dirty="0" smtClean="0"/>
              <a:t> дає відповідь.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571480"/>
            <a:ext cx="291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</a:rPr>
              <a:t>Закінчіть речення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90" y="2080789"/>
            <a:ext cx="7783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 </a:t>
            </a:r>
            <a:r>
              <a:rPr lang="uk-UA" sz="3200" b="1" dirty="0" smtClean="0"/>
              <a:t>Іменники відповідають на питання…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406" y="2694289"/>
            <a:ext cx="7167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Іменники вказують на…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158812" y="3180676"/>
            <a:ext cx="614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  З великої букви пишуться…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0406" y="3707620"/>
            <a:ext cx="4615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Іменники мають рід…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26243" y="4207686"/>
            <a:ext cx="840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</a:t>
            </a:r>
            <a:r>
              <a:rPr lang="uk-UA" sz="3200" b="1" dirty="0" smtClean="0"/>
              <a:t>Визначити рід  </a:t>
            </a:r>
            <a:r>
              <a:rPr lang="uk-UA" sz="3200" b="1" dirty="0" err="1" smtClean="0"/>
              <a:t>допомогають</a:t>
            </a:r>
            <a:r>
              <a:rPr lang="uk-UA" sz="3200" b="1" dirty="0" smtClean="0"/>
              <a:t>  слова…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3276" y="4653136"/>
            <a:ext cx="702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</a:t>
            </a:r>
            <a:r>
              <a:rPr lang="uk-UA" sz="3200" b="1" dirty="0" smtClean="0"/>
              <a:t>Іменники мають два числа…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9512" y="548680"/>
            <a:ext cx="795925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Метод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Чотири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кути»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Робота 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групах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err="1" smtClean="0">
                <a:solidFill>
                  <a:srgbClr val="FFFF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оділіться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за родами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числами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(ч.р.; ж.р.; с.р.;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множ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Знайдіть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випишіть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іменники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належать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певної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Вила, рушник, малина,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листя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капуста,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канікули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штани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ведмежа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колосся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золото, собака,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окуляри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адреса, степ,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гроші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посуд, озеро,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тополя, земля.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357166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Bookman Old Style" pitchFamily="18" charset="0"/>
              </a:rPr>
              <a:t>Каліграфічна хвилинка</a:t>
            </a:r>
            <a:endParaRPr lang="ru-RU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916529"/>
            <a:ext cx="8820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справедливість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ніколи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правда, не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зав'януть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Батьківщини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гріє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без,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сонце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357562"/>
            <a:ext cx="474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latin typeface="Bookman Old Style" pitchFamily="18" charset="0"/>
              </a:rPr>
              <a:t>Складіть і запишіть речення.</a:t>
            </a:r>
            <a:endParaRPr lang="ru-RU" sz="24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929066"/>
            <a:ext cx="422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latin typeface="Bookman Old Style" pitchFamily="18" charset="0"/>
              </a:rPr>
              <a:t>Доведіть , що це речення.</a:t>
            </a:r>
            <a:endParaRPr lang="ru-RU" sz="24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500570"/>
            <a:ext cx="6939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Назвіть</a:t>
            </a:r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 у другому </a:t>
            </a:r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реченні</a:t>
            </a:r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сполучення</a:t>
            </a:r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слів</a:t>
            </a:r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,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пов'язаних</a:t>
            </a:r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 за  </a:t>
            </a:r>
            <a:r>
              <a:rPr lang="ru-RU" sz="2400" dirty="0" err="1" smtClean="0">
                <a:solidFill>
                  <a:srgbClr val="FFC000"/>
                </a:solidFill>
                <a:latin typeface="Bookman Old Style" pitchFamily="18" charset="0"/>
              </a:rPr>
              <a:t>змістом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75656" y="738664"/>
            <a:ext cx="66247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Наче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лицарі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казкові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Вірно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служать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рідній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мові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Так слова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єднати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вміють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усі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розуміють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780928"/>
            <a:ext cx="7176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Це відмінки.  Їх сім. Вони допомагають змінювати слова за питаннями , </a:t>
            </a:r>
            <a:r>
              <a:rPr lang="uk-UA" sz="3200" b="1" dirty="0" err="1" smtClean="0"/>
              <a:t>пов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язувати</a:t>
            </a:r>
            <a:r>
              <a:rPr lang="uk-UA" sz="3200" b="1" dirty="0" smtClean="0"/>
              <a:t>  їх в реченні між собою, утворювати словосполучення.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357166"/>
            <a:ext cx="6000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— </a:t>
            </a:r>
            <a:r>
              <a:rPr lang="ru-RU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Розповім</a:t>
            </a:r>
            <a:r>
              <a:rPr lang="ru-RU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я вам </a:t>
            </a:r>
            <a:r>
              <a:rPr lang="ru-RU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казку</a:t>
            </a:r>
            <a:r>
              <a:rPr lang="ru-RU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Bookman Old Style" pitchFamily="18" charset="0"/>
              </a:rPr>
              <a:t>«ВІДМІНКИ ІМЕННИКІВ»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У славному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царстві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Частин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мови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, у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графстві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Іменника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служили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брати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Відмінки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.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їх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було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сім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:</a:t>
            </a:r>
          </a:p>
          <a:p>
            <a:pPr algn="ctr"/>
            <a:endParaRPr lang="ru-RU" sz="2400" dirty="0" smtClean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28452"/>
            <a:ext cx="2393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Називний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5809" y="2679442"/>
            <a:ext cx="2087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Родовий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3186144"/>
            <a:ext cx="2627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Давальний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3630043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Знахідний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2249" y="4073942"/>
            <a:ext cx="2173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Орудний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580035"/>
            <a:ext cx="2327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Місцевий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03196" y="5086128"/>
            <a:ext cx="2169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Bookman Old Style" pitchFamily="18" charset="0"/>
              </a:rPr>
              <a:t>Кличний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7358114" cy="5197493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 err="1" smtClean="0">
                <a:solidFill>
                  <a:srgbClr val="FFFF00"/>
                </a:solidFill>
              </a:rPr>
              <a:t>Називний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 err="1" smtClean="0">
                <a:solidFill>
                  <a:srgbClr val="FFFF00"/>
                </a:solidFill>
              </a:rPr>
              <a:t>відмінок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відповідав</a:t>
            </a:r>
            <a:r>
              <a:rPr lang="ru-RU" dirty="0" smtClean="0"/>
              <a:t> за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ставився</a:t>
            </a:r>
            <a:r>
              <a:rPr lang="ru-RU" dirty="0" smtClean="0"/>
              <a:t> до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підозріло</a:t>
            </a:r>
            <a:r>
              <a:rPr lang="ru-RU" dirty="0" smtClean="0"/>
              <a:t>.. </a:t>
            </a:r>
            <a:r>
              <a:rPr lang="ru-RU" dirty="0" err="1" smtClean="0"/>
              <a:t>Він</a:t>
            </a:r>
            <a:r>
              <a:rPr lang="ru-RU" dirty="0" smtClean="0"/>
              <a:t> весь час </a:t>
            </a:r>
            <a:r>
              <a:rPr lang="ru-RU" dirty="0" err="1" smtClean="0"/>
              <a:t>запитував</a:t>
            </a:r>
            <a:r>
              <a:rPr lang="ru-RU" dirty="0" smtClean="0"/>
              <a:t>: </a:t>
            </a:r>
            <a:r>
              <a:rPr lang="ru-RU" sz="3600" b="1" dirty="0" smtClean="0">
                <a:solidFill>
                  <a:srgbClr val="FFFF00"/>
                </a:solidFill>
              </a:rPr>
              <a:t>«</a:t>
            </a:r>
            <a:r>
              <a:rPr lang="ru-RU" sz="3600" b="1" dirty="0" err="1" smtClean="0">
                <a:solidFill>
                  <a:srgbClr val="FFFF00"/>
                </a:solidFill>
              </a:rPr>
              <a:t>Хто</a:t>
            </a:r>
            <a:r>
              <a:rPr lang="ru-RU" sz="3600" b="1" dirty="0" smtClean="0">
                <a:solidFill>
                  <a:srgbClr val="FFFF00"/>
                </a:solidFill>
              </a:rPr>
              <a:t>? </a:t>
            </a:r>
            <a:r>
              <a:rPr lang="ru-RU" sz="3600" b="1" dirty="0" err="1" smtClean="0">
                <a:solidFill>
                  <a:srgbClr val="FFFF00"/>
                </a:solidFill>
              </a:rPr>
              <a:t>Що</a:t>
            </a:r>
            <a:r>
              <a:rPr lang="ru-RU" sz="3600" b="1" dirty="0" smtClean="0">
                <a:solidFill>
                  <a:srgbClr val="FFFF00"/>
                </a:solidFill>
              </a:rPr>
              <a:t>?»</a:t>
            </a:r>
          </a:p>
          <a:p>
            <a:endParaRPr lang="ru-RU" dirty="0" smtClean="0"/>
          </a:p>
          <a:p>
            <a:endParaRPr lang="ru-RU" sz="3600" dirty="0" smtClean="0"/>
          </a:p>
          <a:p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Родовий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стояв на </a:t>
            </a:r>
            <a:r>
              <a:rPr lang="ru-RU" dirty="0" err="1" smtClean="0"/>
              <a:t>варті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допитувався</a:t>
            </a:r>
            <a:r>
              <a:rPr lang="ru-RU" dirty="0" smtClean="0"/>
              <a:t>: </a:t>
            </a:r>
            <a:r>
              <a:rPr lang="ru-RU" sz="3600" b="1" dirty="0" smtClean="0">
                <a:solidFill>
                  <a:srgbClr val="FFFF00"/>
                </a:solidFill>
              </a:rPr>
              <a:t>«Кого? </a:t>
            </a:r>
            <a:r>
              <a:rPr lang="ru-RU" sz="3600" b="1" dirty="0" err="1" smtClean="0">
                <a:solidFill>
                  <a:srgbClr val="FFFF00"/>
                </a:solidFill>
              </a:rPr>
              <a:t>Чого</a:t>
            </a:r>
            <a:r>
              <a:rPr lang="ru-RU" sz="3600" b="1" dirty="0" smtClean="0">
                <a:solidFill>
                  <a:srgbClr val="FFFF00"/>
                </a:solidFill>
              </a:rPr>
              <a:t>? </a:t>
            </a:r>
            <a:r>
              <a:rPr lang="ru-RU" sz="3600" dirty="0" err="1" smtClean="0"/>
              <a:t>немає</a:t>
            </a:r>
            <a:r>
              <a:rPr lang="ru-RU" sz="3600" dirty="0" smtClean="0"/>
              <a:t>  </a:t>
            </a:r>
            <a:r>
              <a:rPr lang="ru-RU" dirty="0" smtClean="0"/>
              <a:t>в </a:t>
            </a:r>
            <a:r>
              <a:rPr lang="ru-RU" dirty="0" err="1" smtClean="0"/>
              <a:t>царстві</a:t>
            </a:r>
            <a:r>
              <a:rPr lang="ru-RU" dirty="0" smtClean="0"/>
              <a:t>?»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100" b="1" dirty="0" err="1" smtClean="0">
                <a:solidFill>
                  <a:srgbClr val="FFFF00"/>
                </a:solidFill>
              </a:rPr>
              <a:t>Давальний</a:t>
            </a:r>
            <a:r>
              <a:rPr lang="ru-RU" dirty="0" smtClean="0"/>
              <a:t> </a:t>
            </a:r>
            <a:r>
              <a:rPr lang="ru-RU" dirty="0" err="1" smtClean="0"/>
              <a:t>розподіляв</a:t>
            </a:r>
            <a:r>
              <a:rPr lang="ru-RU" dirty="0" smtClean="0"/>
              <a:t> </a:t>
            </a:r>
            <a:r>
              <a:rPr lang="ru-RU" dirty="0" err="1" smtClean="0"/>
              <a:t>їжу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мешканцями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весь час </a:t>
            </a:r>
            <a:r>
              <a:rPr lang="ru-RU" dirty="0" err="1" smtClean="0"/>
              <a:t>чувся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голос: </a:t>
            </a:r>
            <a:r>
              <a:rPr lang="ru-RU" sz="3100" b="1" dirty="0" smtClean="0">
                <a:solidFill>
                  <a:srgbClr val="FFFF00"/>
                </a:solidFill>
              </a:rPr>
              <a:t>«Кому? </a:t>
            </a:r>
            <a:r>
              <a:rPr lang="ru-RU" sz="3100" b="1" dirty="0" err="1" smtClean="0">
                <a:solidFill>
                  <a:srgbClr val="FFFF00"/>
                </a:solidFill>
              </a:rPr>
              <a:t>Чому</a:t>
            </a:r>
            <a:r>
              <a:rPr lang="ru-RU" sz="3100" b="1" dirty="0" smtClean="0">
                <a:solidFill>
                  <a:srgbClr val="FFFF00"/>
                </a:solidFill>
              </a:rPr>
              <a:t>?,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7358114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А </a:t>
            </a:r>
            <a:r>
              <a:rPr lang="ru-RU" sz="2800" b="1" dirty="0" err="1" smtClean="0">
                <a:solidFill>
                  <a:srgbClr val="FFFF00"/>
                </a:solidFill>
              </a:rPr>
              <a:t>Знахідного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завжди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гукали на </a:t>
            </a:r>
            <a:r>
              <a:rPr lang="ru-RU" sz="2400" dirty="0" err="1" smtClean="0"/>
              <a:t>допомогу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 </a:t>
            </a:r>
            <a:r>
              <a:rPr lang="ru-RU" sz="2400" dirty="0" err="1" smtClean="0"/>
              <a:t>що-небудь</a:t>
            </a:r>
            <a:r>
              <a:rPr lang="ru-RU" sz="2400" dirty="0" smtClean="0"/>
              <a:t> у </a:t>
            </a:r>
            <a:r>
              <a:rPr lang="ru-RU" sz="2400" dirty="0" err="1" smtClean="0"/>
              <a:t>царстві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запитував</a:t>
            </a:r>
            <a:r>
              <a:rPr lang="ru-RU" sz="2400" dirty="0" smtClean="0"/>
              <a:t>: </a:t>
            </a:r>
            <a:r>
              <a:rPr lang="ru-RU" sz="2800" b="1" dirty="0" smtClean="0">
                <a:solidFill>
                  <a:srgbClr val="FFFF00"/>
                </a:solidFill>
              </a:rPr>
              <a:t>«Кого? </a:t>
            </a:r>
            <a:r>
              <a:rPr lang="ru-RU" sz="2800" b="1" dirty="0" err="1" smtClean="0">
                <a:solidFill>
                  <a:srgbClr val="FFFF00"/>
                </a:solidFill>
              </a:rPr>
              <a:t>Що</a:t>
            </a:r>
            <a:r>
              <a:rPr lang="ru-RU" sz="2800" b="1" dirty="0" smtClean="0">
                <a:solidFill>
                  <a:srgbClr val="FFFF00"/>
                </a:solidFill>
              </a:rPr>
              <a:t>? </a:t>
            </a:r>
            <a:r>
              <a:rPr lang="ru-RU" sz="2400" dirty="0" smtClean="0"/>
              <a:t>треба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?» І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біг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допомогу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Орудний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військом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трішки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недочував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перепитував</a:t>
            </a:r>
            <a:r>
              <a:rPr lang="ru-RU" sz="2400" dirty="0" smtClean="0"/>
              <a:t>: </a:t>
            </a:r>
            <a:r>
              <a:rPr lang="ru-RU" sz="2800" b="1" dirty="0" smtClean="0">
                <a:solidFill>
                  <a:srgbClr val="FFFF00"/>
                </a:solidFill>
              </a:rPr>
              <a:t>«</a:t>
            </a:r>
            <a:r>
              <a:rPr lang="ru-RU" sz="2800" b="1" dirty="0" err="1" smtClean="0">
                <a:solidFill>
                  <a:srgbClr val="FFFF00"/>
                </a:solidFill>
              </a:rPr>
              <a:t>Ким?Чим</a:t>
            </a:r>
            <a:r>
              <a:rPr lang="ru-RU" sz="2800" b="1" dirty="0" smtClean="0">
                <a:solidFill>
                  <a:srgbClr val="FFFF00"/>
                </a:solidFill>
              </a:rPr>
              <a:t>? </a:t>
            </a:r>
            <a:r>
              <a:rPr lang="ru-RU" sz="2400" dirty="0" err="1" smtClean="0"/>
              <a:t>питаєте</a:t>
            </a:r>
            <a:r>
              <a:rPr lang="ru-RU" sz="2400" dirty="0" smtClean="0"/>
              <a:t>, </a:t>
            </a:r>
            <a:r>
              <a:rPr lang="ru-RU" sz="2400" dirty="0" err="1" smtClean="0"/>
              <a:t>керую</a:t>
            </a:r>
            <a:r>
              <a:rPr lang="ru-RU" sz="2400" dirty="0" smtClean="0"/>
              <a:t>?»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FFFF00"/>
                </a:solidFill>
              </a:rPr>
              <a:t>Місцевий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/>
              <a:t>відав</a:t>
            </a:r>
            <a:r>
              <a:rPr lang="ru-RU" sz="2400" dirty="0" smtClean="0"/>
              <a:t> транспортом.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знав, </a:t>
            </a:r>
            <a:r>
              <a:rPr lang="ru-RU" sz="2800" b="1" dirty="0" smtClean="0">
                <a:solidFill>
                  <a:srgbClr val="FFFF00"/>
                </a:solidFill>
              </a:rPr>
              <a:t>На кому? На </a:t>
            </a:r>
            <a:r>
              <a:rPr lang="ru-RU" sz="2800" b="1" dirty="0" err="1" smtClean="0">
                <a:solidFill>
                  <a:srgbClr val="FFFF00"/>
                </a:solidFill>
              </a:rPr>
              <a:t>чому</a:t>
            </a:r>
            <a:r>
              <a:rPr lang="ru-RU" sz="2800" b="1" dirty="0" smtClean="0">
                <a:solidFill>
                  <a:srgbClr val="FFFF00"/>
                </a:solidFill>
              </a:rPr>
              <a:t>? 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/>
              <a:t>п</a:t>
            </a:r>
            <a:r>
              <a:rPr lang="ru-RU" sz="2400" dirty="0" err="1" smtClean="0"/>
              <a:t>еревозять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вантажі</a:t>
            </a:r>
            <a:r>
              <a:rPr lang="ru-RU" sz="2400" dirty="0" smtClean="0"/>
              <a:t> у </a:t>
            </a:r>
            <a:r>
              <a:rPr lang="ru-RU" sz="2400" dirty="0" err="1" smtClean="0"/>
              <a:t>царстві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 </a:t>
            </a:r>
            <a:r>
              <a:rPr lang="ru-RU" sz="2800" b="1" dirty="0" err="1" smtClean="0">
                <a:solidFill>
                  <a:srgbClr val="FFFF00"/>
                </a:solidFill>
              </a:rPr>
              <a:t>Кличний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прислужував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когось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погукати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Іменника</a:t>
            </a:r>
            <a:r>
              <a:rPr lang="ru-RU" sz="2400" dirty="0" smtClean="0"/>
              <a:t>.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ніяких</a:t>
            </a:r>
            <a:r>
              <a:rPr lang="ru-RU" sz="2400" dirty="0" smtClean="0"/>
              <a:t> не ставив.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одразу</a:t>
            </a:r>
            <a:r>
              <a:rPr lang="ru-RU" sz="2400" dirty="0" smtClean="0"/>
              <a:t> кликав, кого треба.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58433" y="658980"/>
            <a:ext cx="3429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00"/>
                </a:solidFill>
              </a:rPr>
              <a:t>Погляньте</a:t>
            </a:r>
            <a:r>
              <a:rPr lang="ru-RU" sz="2400" b="1" dirty="0" smtClean="0">
                <a:solidFill>
                  <a:srgbClr val="000000"/>
                </a:solidFill>
              </a:rPr>
              <a:t> на </a:t>
            </a:r>
            <a:r>
              <a:rPr lang="ru-RU" sz="2400" b="1" dirty="0" err="1" smtClean="0">
                <a:solidFill>
                  <a:srgbClr val="000000"/>
                </a:solidFill>
              </a:rPr>
              <a:t>братів-Відмінків</a:t>
            </a:r>
            <a:r>
              <a:rPr lang="ru-RU" sz="2400" b="1" dirty="0" smtClean="0">
                <a:solidFill>
                  <a:srgbClr val="000000"/>
                </a:solidFill>
              </a:rPr>
              <a:t>. </a:t>
            </a:r>
          </a:p>
          <a:p>
            <a:pPr algn="ctr"/>
            <a:r>
              <a:rPr lang="ru-RU" sz="2400" b="1" dirty="0" err="1" smtClean="0">
                <a:solidFill>
                  <a:srgbClr val="000000"/>
                </a:solidFill>
              </a:rPr>
              <a:t>Назвіть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</a:rPr>
              <a:t>їх</a:t>
            </a:r>
            <a:r>
              <a:rPr lang="ru-RU" sz="2400" b="1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 На </a:t>
            </a:r>
            <a:r>
              <a:rPr lang="ru-RU" sz="2400" b="1" dirty="0" err="1" smtClean="0">
                <a:solidFill>
                  <a:srgbClr val="000000"/>
                </a:solidFill>
              </a:rPr>
              <a:t>які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</a:rPr>
              <a:t>питання</a:t>
            </a:r>
            <a:r>
              <a:rPr lang="ru-RU" sz="2400" b="1" dirty="0" smtClean="0">
                <a:solidFill>
                  <a:srgbClr val="000000"/>
                </a:solidFill>
              </a:rPr>
              <a:t> вони </a:t>
            </a:r>
            <a:r>
              <a:rPr lang="ru-RU" sz="2400" b="1" dirty="0" err="1" smtClean="0">
                <a:solidFill>
                  <a:srgbClr val="000000"/>
                </a:solidFill>
              </a:rPr>
              <a:t>відповідають</a:t>
            </a:r>
            <a:r>
              <a:rPr lang="ru-RU" sz="2400" b="1" dirty="0" smtClean="0">
                <a:solidFill>
                  <a:srgbClr val="000000"/>
                </a:solidFill>
              </a:rPr>
              <a:t>?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 А </a:t>
            </a:r>
            <a:r>
              <a:rPr lang="ru-RU" sz="2400" b="1" dirty="0" err="1" smtClean="0">
                <a:solidFill>
                  <a:srgbClr val="000000"/>
                </a:solidFill>
              </a:rPr>
              <a:t>який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</a:rPr>
              <a:t>відмінок</a:t>
            </a:r>
            <a:r>
              <a:rPr lang="ru-RU" sz="2400" b="1" dirty="0" smtClean="0">
                <a:solidFill>
                  <a:srgbClr val="000000"/>
                </a:solidFill>
              </a:rPr>
              <a:t> не </a:t>
            </a:r>
            <a:r>
              <a:rPr lang="ru-RU" sz="2400" b="1" dirty="0" err="1" smtClean="0">
                <a:solidFill>
                  <a:srgbClr val="000000"/>
                </a:solidFill>
              </a:rPr>
              <a:t>відповідає</a:t>
            </a:r>
            <a:r>
              <a:rPr lang="ru-RU" sz="2400" b="1" dirty="0" smtClean="0">
                <a:solidFill>
                  <a:srgbClr val="000000"/>
                </a:solidFill>
              </a:rPr>
              <a:t> на </a:t>
            </a:r>
            <a:r>
              <a:rPr lang="ru-RU" sz="2400" b="1" dirty="0" err="1" smtClean="0">
                <a:solidFill>
                  <a:srgbClr val="000000"/>
                </a:solidFill>
              </a:rPr>
              <a:t>питання</a:t>
            </a:r>
            <a:r>
              <a:rPr lang="ru-RU" sz="2400" b="1" dirty="0" smtClean="0">
                <a:solidFill>
                  <a:srgbClr val="000000"/>
                </a:solidFill>
              </a:rPr>
              <a:t>?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189" y="1363474"/>
            <a:ext cx="4743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Називний</a:t>
            </a:r>
            <a:r>
              <a:rPr lang="uk-UA" sz="3200" b="1" dirty="0" smtClean="0"/>
              <a:t> – Хто?  Що?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189" y="1967031"/>
            <a:ext cx="5013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Родовий</a:t>
            </a:r>
            <a:r>
              <a:rPr lang="uk-UA" sz="3200" b="1" dirty="0" smtClean="0"/>
              <a:t> – Кого?  Чого?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505" y="2551806"/>
            <a:ext cx="5590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Давальний</a:t>
            </a:r>
            <a:r>
              <a:rPr lang="uk-UA" sz="3200" b="1" dirty="0" smtClean="0"/>
              <a:t> – Кому? Чому?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970" y="3147825"/>
            <a:ext cx="5062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Знахідний</a:t>
            </a:r>
            <a:r>
              <a:rPr lang="uk-UA" sz="3200" b="1" dirty="0" smtClean="0"/>
              <a:t> -  Кого?  Що?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251" y="3645603"/>
            <a:ext cx="4923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Орудний</a:t>
            </a:r>
            <a:r>
              <a:rPr lang="uk-UA" sz="3200" b="1" dirty="0" smtClean="0"/>
              <a:t> – Ким ?  Чим?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1970" y="4141922"/>
            <a:ext cx="6425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Місцевий</a:t>
            </a:r>
            <a:r>
              <a:rPr lang="uk-UA" sz="3200" b="1" dirty="0" smtClean="0"/>
              <a:t> – На кому? На чому?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189" y="4669751"/>
            <a:ext cx="505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4"/>
                </a:solidFill>
              </a:rPr>
              <a:t>Кличний</a:t>
            </a:r>
            <a:r>
              <a:rPr lang="uk-UA" sz="3200" b="1" dirty="0" smtClean="0"/>
              <a:t> -  когось кличе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S030010303">
  <a:themeElements>
    <a:clrScheme name="Нарядная">
      <a:dk1>
        <a:srgbClr val="58006C"/>
      </a:dk1>
      <a:lt1>
        <a:srgbClr val="FFD965"/>
      </a:lt1>
      <a:dk2>
        <a:srgbClr val="4E005F"/>
      </a:dk2>
      <a:lt2>
        <a:srgbClr val="FFDDEA"/>
      </a:lt2>
      <a:accent1>
        <a:srgbClr val="E40059"/>
      </a:accent1>
      <a:accent2>
        <a:srgbClr val="DFF474"/>
      </a:accent2>
      <a:accent3>
        <a:srgbClr val="73D6FD"/>
      </a:accent3>
      <a:accent4>
        <a:srgbClr val="92D050"/>
      </a:accent4>
      <a:accent5>
        <a:srgbClr val="FFC000"/>
      </a:accent5>
      <a:accent6>
        <a:srgbClr val="FF1B97"/>
      </a:accent6>
      <a:hlink>
        <a:srgbClr val="72A0FF"/>
      </a:hlink>
      <a:folHlink>
        <a:srgbClr val="FF5597"/>
      </a:folHlink>
    </a:clrScheme>
    <a:fontScheme name="Нарядная">
      <a:majorFont>
        <a:latin typeface="Baltimore Nouveau"/>
        <a:ea typeface=""/>
        <a:cs typeface=""/>
      </a:majorFont>
      <a:minorFont>
        <a:latin typeface="Cleopatra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A400F1-926D-4986-93D0-5A5F7261D6CA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CDBC736-FB35-425C-93BF-807200C7EF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5207A6-3E42-44B9-BADE-B5F022D31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TS030010303</Template>
  <TotalTime>230</TotalTime>
  <Words>715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Baltimore Nouveau</vt:lpstr>
      <vt:lpstr>Bookman Old Style</vt:lpstr>
      <vt:lpstr>Calibri</vt:lpstr>
      <vt:lpstr>Cleopatra</vt:lpstr>
      <vt:lpstr>Times New Roman</vt:lpstr>
      <vt:lpstr>TS030010303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Прочитайте правило.  Попрацюйте в парі.  Розкажіть правило один одному.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люблю лето</dc:title>
  <dc:creator>ас</dc:creator>
  <cp:lastModifiedBy>Юля</cp:lastModifiedBy>
  <cp:revision>24</cp:revision>
  <dcterms:created xsi:type="dcterms:W3CDTF">2013-02-10T09:39:51Z</dcterms:created>
  <dcterms:modified xsi:type="dcterms:W3CDTF">2017-02-12T10:37:01Z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TC300103039990</vt:lpwstr>
  </property>
</Properties>
</file>