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73" r:id="rId5"/>
    <p:sldId id="274" r:id="rId6"/>
    <p:sldId id="258" r:id="rId7"/>
    <p:sldId id="267" r:id="rId8"/>
    <p:sldId id="276" r:id="rId9"/>
    <p:sldId id="264" r:id="rId10"/>
    <p:sldId id="266" r:id="rId11"/>
    <p:sldId id="268" r:id="rId12"/>
    <p:sldId id="259" r:id="rId13"/>
    <p:sldId id="263" r:id="rId14"/>
    <p:sldId id="275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B4B525-4D1F-417D-9231-3065DE45F696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70D921-6169-4DBF-AF7D-74ACFF54B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D3257-AD99-4BDD-86DE-9A54DFCBCE30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7455E-5609-4D83-B279-15532B993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D8026-66A8-42EB-8323-151B68CA2491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82149-C163-4EB7-B366-2A5E4B6CA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73E7E-B4F4-4DF5-A5C5-49134A6E3CBB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37B8E-BAEE-40D9-8836-D1B7B1B942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FEFE54-BD98-47C3-A937-EA10EBF37657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B480B7-79CB-4DE4-B7F9-D7CD7B60F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981D91-EC9A-4B10-98DA-0A6066BC6E3E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DF3F4D-DC1D-4937-A3EC-6613E61B2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E0C3B7-FF9D-4344-AF36-C99EECCE3D67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284C5F-FC0D-44B5-ABD2-E17EFBF57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A81F9-B164-49FD-8202-DEDCB04438C1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7DD69-E5BD-41F4-8025-411C2C7BE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67496D-569D-4314-B33E-8AEBE8911947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AD9469-70CE-44BB-A8DC-CD05E0641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C712B-B96D-42B8-AFA6-083A7FDC4303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BF142-F01E-47F2-A1AD-7B0C3B144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130CC49-9437-45AB-99A1-DDD29664D1BB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21561B-3F96-4585-9863-838BF3E4F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9906B65-88C1-4B1A-91D2-21BF41FB1FAD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230709A-30AC-438E-9B77-DD6CD569C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4" r:id="rId2"/>
    <p:sldLayoutId id="2147483866" r:id="rId3"/>
    <p:sldLayoutId id="2147483867" r:id="rId4"/>
    <p:sldLayoutId id="2147483868" r:id="rId5"/>
    <p:sldLayoutId id="2147483863" r:id="rId6"/>
    <p:sldLayoutId id="2147483869" r:id="rId7"/>
    <p:sldLayoutId id="2147483862" r:id="rId8"/>
    <p:sldLayoutId id="2147483870" r:id="rId9"/>
    <p:sldLayoutId id="2147483861" r:id="rId10"/>
    <p:sldLayoutId id="21474838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orbel" pitchFamily="34" charset="0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785938" y="142875"/>
            <a:ext cx="5786437" cy="4643438"/>
            <a:chOff x="2279" y="2836"/>
            <a:chExt cx="7200" cy="6689"/>
          </a:xfrm>
        </p:grpSpPr>
        <p:sp>
          <p:nvSpPr>
            <p:cNvPr id="8198" name="AutoShape 20"/>
            <p:cNvSpPr>
              <a:spLocks noChangeAspect="1" noChangeArrowheads="1" noTextEdit="1"/>
            </p:cNvSpPr>
            <p:nvPr/>
          </p:nvSpPr>
          <p:spPr bwMode="auto">
            <a:xfrm>
              <a:off x="2279" y="2836"/>
              <a:ext cx="7200" cy="6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8199" name="AutoShape 19"/>
            <p:cNvSpPr>
              <a:spLocks noChangeArrowheads="1"/>
            </p:cNvSpPr>
            <p:nvPr/>
          </p:nvSpPr>
          <p:spPr bwMode="auto">
            <a:xfrm>
              <a:off x="2279" y="2836"/>
              <a:ext cx="7200" cy="6410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820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5658" y="3101"/>
              <a:ext cx="266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Щ</a:t>
              </a:r>
            </a:p>
          </p:txBody>
        </p:sp>
        <p:sp>
          <p:nvSpPr>
            <p:cNvPr id="820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7220" y="3115"/>
              <a:ext cx="257" cy="6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Й</a:t>
              </a:r>
            </a:p>
          </p:txBody>
        </p:sp>
        <p:sp>
          <p:nvSpPr>
            <p:cNvPr id="820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3879" y="3145"/>
              <a:ext cx="365" cy="6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latin typeface="Impact"/>
                </a:rPr>
                <a:t>і</a:t>
              </a:r>
            </a:p>
          </p:txBody>
        </p:sp>
        <p:sp>
          <p:nvSpPr>
            <p:cNvPr id="8203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8773" y="5762"/>
              <a:ext cx="306" cy="6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П</a:t>
              </a:r>
            </a:p>
          </p:txBody>
        </p:sp>
        <p:sp>
          <p:nvSpPr>
            <p:cNvPr id="8204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703" y="5762"/>
              <a:ext cx="235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С</a:t>
              </a:r>
            </a:p>
          </p:txBody>
        </p:sp>
        <p:sp>
          <p:nvSpPr>
            <p:cNvPr id="82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667" y="8131"/>
              <a:ext cx="317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Є</a:t>
              </a:r>
            </a:p>
          </p:txBody>
        </p:sp>
        <p:sp>
          <p:nvSpPr>
            <p:cNvPr id="820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220" y="8131"/>
              <a:ext cx="306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О</a:t>
              </a:r>
            </a:p>
          </p:txBody>
        </p:sp>
        <p:sp>
          <p:nvSpPr>
            <p:cNvPr id="820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832" y="8131"/>
              <a:ext cx="306" cy="6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Т</a:t>
              </a:r>
            </a:p>
          </p:txBody>
        </p:sp>
        <p:sp>
          <p:nvSpPr>
            <p:cNvPr id="820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8632" y="3811"/>
              <a:ext cx="329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Е</a:t>
              </a:r>
            </a:p>
          </p:txBody>
        </p:sp>
        <p:sp>
          <p:nvSpPr>
            <p:cNvPr id="820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8773" y="7574"/>
              <a:ext cx="282" cy="6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Н</a:t>
              </a:r>
            </a:p>
          </p:txBody>
        </p:sp>
        <p:sp>
          <p:nvSpPr>
            <p:cNvPr id="821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561" y="3811"/>
              <a:ext cx="400" cy="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Ш</a:t>
              </a:r>
            </a:p>
          </p:txBody>
        </p:sp>
        <p:sp>
          <p:nvSpPr>
            <p:cNvPr id="821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703" y="7435"/>
              <a:ext cx="316" cy="6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uk-UA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Ж</a:t>
              </a:r>
            </a:p>
          </p:txBody>
        </p:sp>
        <p:sp>
          <p:nvSpPr>
            <p:cNvPr id="8212" name="AutoShape 6"/>
            <p:cNvSpPr>
              <a:spLocks noChangeArrowheads="1"/>
            </p:cNvSpPr>
            <p:nvPr/>
          </p:nvSpPr>
          <p:spPr bwMode="auto">
            <a:xfrm rot="-2566599">
              <a:off x="4679" y="4648"/>
              <a:ext cx="1282" cy="1523"/>
            </a:xfrm>
            <a:prstGeom prst="upArrow">
              <a:avLst>
                <a:gd name="adj1" fmla="val 8917"/>
                <a:gd name="adj2" fmla="val 2480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8213" name="AutoShape 5"/>
            <p:cNvSpPr>
              <a:spLocks noChangeArrowheads="1"/>
            </p:cNvSpPr>
            <p:nvPr/>
          </p:nvSpPr>
          <p:spPr bwMode="auto">
            <a:xfrm>
              <a:off x="5667" y="5902"/>
              <a:ext cx="283" cy="2089"/>
            </a:xfrm>
            <a:prstGeom prst="downArrow">
              <a:avLst>
                <a:gd name="adj1" fmla="val 51944"/>
                <a:gd name="adj2" fmla="val 21194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8214" name="Oval 4"/>
            <p:cNvSpPr>
              <a:spLocks noChangeArrowheads="1"/>
            </p:cNvSpPr>
            <p:nvPr/>
          </p:nvSpPr>
          <p:spPr bwMode="auto">
            <a:xfrm>
              <a:off x="5667" y="5902"/>
              <a:ext cx="283" cy="13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</p:grpSp>
      <p:sp>
        <p:nvSpPr>
          <p:cNvPr id="8196" name="WordArt 22"/>
          <p:cNvSpPr>
            <a:spLocks noChangeArrowheads="1" noChangeShapeType="1" noTextEdit="1"/>
          </p:cNvSpPr>
          <p:nvPr/>
        </p:nvSpPr>
        <p:spPr bwMode="auto">
          <a:xfrm>
            <a:off x="1285875" y="4643438"/>
            <a:ext cx="6643688" cy="1077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12.5.      3.5.9.11.6.10,    </a:t>
            </a:r>
          </a:p>
          <a:p>
            <a:pPr algn="ctr"/>
            <a:r>
              <a:rPr lang="uk-UA" sz="3600" kern="10">
                <a:ln w="952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7.2.    1.      3.5.8.4.2.10</a:t>
            </a:r>
          </a:p>
        </p:txBody>
      </p:sp>
      <p:sp>
        <p:nvSpPr>
          <p:cNvPr id="8197" name="Rectangle 23"/>
          <p:cNvSpPr>
            <a:spLocks noChangeArrowheads="1"/>
          </p:cNvSpPr>
          <p:nvPr/>
        </p:nvSpPr>
        <p:spPr bwMode="auto">
          <a:xfrm>
            <a:off x="1571625" y="6072188"/>
            <a:ext cx="5373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3600" u="sng">
                <a:cs typeface="Times New Roman" pitchFamily="18" charset="0"/>
              </a:rPr>
              <a:t>Що посієш, те й пожнеш</a:t>
            </a:r>
            <a:endParaRPr lang="uk-UA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5541963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>
                <a:latin typeface="+mn-lt"/>
                <a:cs typeface="+mn-cs"/>
              </a:rPr>
              <a:t>Тобто, причинами пожеж та вибухів на підприємстві є порушення правил і норм пожежної безпеки, невиконання Закону “ Про пожежну безпеку ”.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3200" dirty="0">
                <a:latin typeface="+mn-lt"/>
                <a:cs typeface="+mn-cs"/>
              </a:rPr>
              <a:t>За стан пожежної безпеки на підприємствах відповідають  керівники, начальники цехів, майстри та інші .</a:t>
            </a:r>
            <a:endParaRPr lang="ru-RU" sz="3200" spc="-100" dirty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411" name="Rectangle 3"/>
          <p:cNvSpPr txBox="1">
            <a:spLocks noRot="1" noChangeArrowheads="1"/>
          </p:cNvSpPr>
          <p:nvPr/>
        </p:nvSpPr>
        <p:spPr bwMode="auto">
          <a:xfrm>
            <a:off x="838200" y="1714500"/>
            <a:ext cx="80073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endParaRPr lang="uk-UA" sz="2400"/>
          </a:p>
        </p:txBody>
      </p:sp>
      <p:pic>
        <p:nvPicPr>
          <p:cNvPr id="17412" name="Picture 6" descr="18989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825" y="3214688"/>
            <a:ext cx="27971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402138"/>
            <a:ext cx="2879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5929313"/>
            <a:ext cx="7772400" cy="3889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0" eaLnBrk="1" hangingPunct="1"/>
            <a:endParaRPr lang="uk-UA" cap="none" smtClean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" y="428625"/>
            <a:ext cx="8143875" cy="4429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chemeClr val="accent2"/>
                </a:solidFill>
              </a:rPr>
              <a:t>По вибуховій і пожежній небезпеці підприємства діляться на п'ять категорій: А, Б, В, Г, Д. Особливо небезпечні об'єкти, що відносяться до категорій А, Б, В.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chemeClr val="tx1">
                    <a:lumMod val="95000"/>
                  </a:schemeClr>
                </a:solidFill>
              </a:rPr>
              <a:t>Категорія А - нафтопереробні заводи, хімічні підприємства,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rgbClr val="00B0F0"/>
                </a:solidFill>
              </a:rPr>
              <a:t>Категорія Б - цехи готування і транспортування вугільного пилу, деревної муки.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chemeClr val="accent1">
                    <a:lumMod val="50000"/>
                  </a:schemeClr>
                </a:solidFill>
              </a:rPr>
              <a:t>Категорія В </a:t>
            </a:r>
            <a:r>
              <a:rPr lang="uk-UA" sz="2600" dirty="0" smtClean="0">
                <a:solidFill>
                  <a:srgbClr val="00B050"/>
                </a:solidFill>
              </a:rPr>
              <a:t>– деревообробні лісопильні, столярні, мебельні, лісопильні виробництва</a:t>
            </a:r>
            <a:r>
              <a:rPr lang="uk-UA" sz="2600" dirty="0" smtClean="0">
                <a:solidFill>
                  <a:schemeClr val="accent2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rgbClr val="C00000"/>
                </a:solidFill>
              </a:rPr>
              <a:t>Категорія Г – склади і підприємства, зв'язані з переробкою і збереженням неспалених речовин у гарячому стані, а також із спаленням твердого, рідкого або газоподібного палива.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uk-UA" sz="2600" dirty="0" smtClean="0">
                <a:solidFill>
                  <a:schemeClr val="tx1">
                    <a:lumMod val="95000"/>
                  </a:schemeClr>
                </a:solidFill>
              </a:rPr>
              <a:t>Категорія Д – склади і підприємства по збереженню неспалених речовин і матеріалів у холодному стані, наприклад м'ясних, рибних і інших продуктів.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uk-UA" dirty="0"/>
          </a:p>
        </p:txBody>
      </p:sp>
      <p:pic>
        <p:nvPicPr>
          <p:cNvPr id="17412" name="Picture 39" descr="C:\WINDOWS\Application Data\Microsoft\Media Catalog\Downloaded Clips\cl0\PE01698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572000"/>
            <a:ext cx="24384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0" descr="C:\WINDOWS\Application Data\Microsoft\Media Catalog\Downloaded Clips\cl0\PE01698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5357813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1" descr="C:\WINDOWS\Application Data\Microsoft\Media Catalog\Downloaded Clips\cl0\PE01698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5072063"/>
            <a:ext cx="1828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Заходи по </a:t>
            </a:r>
            <a:r>
              <a:rPr lang="ru-RU" sz="2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профілактиці</a:t>
            </a:r>
            <a:r>
              <a:rPr lang="ru-RU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2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пожеж</a:t>
            </a:r>
            <a:r>
              <a:rPr lang="ru-RU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на </a:t>
            </a:r>
            <a:r>
              <a:rPr lang="ru-RU" sz="2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виробництві</a:t>
            </a:r>
            <a:r>
              <a:rPr lang="ru-RU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2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поділяються</a:t>
            </a:r>
            <a:r>
              <a:rPr lang="ru-RU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на:</a:t>
            </a:r>
          </a:p>
        </p:txBody>
      </p:sp>
      <p:sp>
        <p:nvSpPr>
          <p:cNvPr id="19459" name="Line 5"/>
          <p:cNvSpPr>
            <a:spLocks noChangeShapeType="1"/>
          </p:cNvSpPr>
          <p:nvPr/>
        </p:nvSpPr>
        <p:spPr bwMode="auto">
          <a:xfrm flipH="1">
            <a:off x="990600" y="838200"/>
            <a:ext cx="2057400" cy="14478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6096000" y="838200"/>
            <a:ext cx="2057400" cy="14478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3200400" y="838200"/>
            <a:ext cx="990600" cy="14478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4953000" y="838200"/>
            <a:ext cx="990600" cy="14478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152400" y="2362200"/>
            <a:ext cx="2133600" cy="533400"/>
          </a:xfrm>
          <a:prstGeom prst="rect">
            <a:avLst/>
          </a:prstGeom>
          <a:solidFill>
            <a:srgbClr val="9933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2362200" y="2362200"/>
            <a:ext cx="2133600" cy="533400"/>
          </a:xfrm>
          <a:prstGeom prst="rect">
            <a:avLst/>
          </a:prstGeom>
          <a:solidFill>
            <a:srgbClr val="9933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auto">
          <a:xfrm>
            <a:off x="4643438" y="2357438"/>
            <a:ext cx="2133600" cy="533400"/>
          </a:xfrm>
          <a:prstGeom prst="rect">
            <a:avLst/>
          </a:prstGeom>
          <a:solidFill>
            <a:srgbClr val="9933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66" name="Rectangle 12"/>
          <p:cNvSpPr>
            <a:spLocks noChangeArrowheads="1"/>
          </p:cNvSpPr>
          <p:nvPr/>
        </p:nvSpPr>
        <p:spPr bwMode="auto">
          <a:xfrm>
            <a:off x="6858000" y="2357438"/>
            <a:ext cx="2133600" cy="533400"/>
          </a:xfrm>
          <a:prstGeom prst="rect">
            <a:avLst/>
          </a:prstGeom>
          <a:solidFill>
            <a:srgbClr val="9933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152400" y="2438400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Arial Black" pitchFamily="34" charset="0"/>
              </a:rPr>
              <a:t>організаційні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2438400" y="2438400"/>
            <a:ext cx="2057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Arial Black" pitchFamily="34" charset="0"/>
              </a:rPr>
              <a:t>технічні</a:t>
            </a: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4572000" y="2438400"/>
            <a:ext cx="2057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Arial Black" pitchFamily="34" charset="0"/>
              </a:rPr>
              <a:t>режимні</a:t>
            </a:r>
          </a:p>
        </p:txBody>
      </p:sp>
      <p:sp>
        <p:nvSpPr>
          <p:cNvPr id="19470" name="Text Box 16"/>
          <p:cNvSpPr txBox="1">
            <a:spLocks noChangeArrowheads="1"/>
          </p:cNvSpPr>
          <p:nvPr/>
        </p:nvSpPr>
        <p:spPr bwMode="auto">
          <a:xfrm>
            <a:off x="6705600" y="24384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Arial Black" pitchFamily="34" charset="0"/>
              </a:rPr>
              <a:t>експлутаційні</a:t>
            </a:r>
          </a:p>
        </p:txBody>
      </p:sp>
      <p:sp>
        <p:nvSpPr>
          <p:cNvPr id="19471" name="Line 17"/>
          <p:cNvSpPr>
            <a:spLocks noChangeShapeType="1"/>
          </p:cNvSpPr>
          <p:nvPr/>
        </p:nvSpPr>
        <p:spPr bwMode="auto">
          <a:xfrm>
            <a:off x="1143000" y="2971800"/>
            <a:ext cx="0" cy="609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72" name="Line 18"/>
          <p:cNvSpPr>
            <a:spLocks noChangeShapeType="1"/>
          </p:cNvSpPr>
          <p:nvPr/>
        </p:nvSpPr>
        <p:spPr bwMode="auto">
          <a:xfrm>
            <a:off x="3429000" y="2971800"/>
            <a:ext cx="0" cy="609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73" name="Line 19"/>
          <p:cNvSpPr>
            <a:spLocks noChangeShapeType="1"/>
          </p:cNvSpPr>
          <p:nvPr/>
        </p:nvSpPr>
        <p:spPr bwMode="auto">
          <a:xfrm>
            <a:off x="5638800" y="2971800"/>
            <a:ext cx="0" cy="609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19474" name="Line 20"/>
          <p:cNvSpPr>
            <a:spLocks noChangeShapeType="1"/>
          </p:cNvSpPr>
          <p:nvPr/>
        </p:nvSpPr>
        <p:spPr bwMode="auto">
          <a:xfrm>
            <a:off x="7848600" y="2971800"/>
            <a:ext cx="0" cy="6096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grpSp>
        <p:nvGrpSpPr>
          <p:cNvPr id="19475" name="Group 62"/>
          <p:cNvGrpSpPr>
            <a:grpSpLocks/>
          </p:cNvGrpSpPr>
          <p:nvPr/>
        </p:nvGrpSpPr>
        <p:grpSpPr bwMode="auto">
          <a:xfrm>
            <a:off x="7315200" y="609600"/>
            <a:ext cx="1425575" cy="1062038"/>
            <a:chOff x="2842" y="2897"/>
            <a:chExt cx="898" cy="669"/>
          </a:xfrm>
        </p:grpSpPr>
        <p:sp>
          <p:nvSpPr>
            <p:cNvPr id="19485" name="Freeform 23"/>
            <p:cNvSpPr>
              <a:spLocks/>
            </p:cNvSpPr>
            <p:nvPr/>
          </p:nvSpPr>
          <p:spPr bwMode="auto">
            <a:xfrm>
              <a:off x="2890" y="2897"/>
              <a:ext cx="834" cy="664"/>
            </a:xfrm>
            <a:custGeom>
              <a:avLst/>
              <a:gdLst>
                <a:gd name="T0" fmla="*/ 1 w 1668"/>
                <a:gd name="T1" fmla="*/ 0 h 1327"/>
                <a:gd name="T2" fmla="*/ 1 w 1668"/>
                <a:gd name="T3" fmla="*/ 0 h 1327"/>
                <a:gd name="T4" fmla="*/ 1 w 1668"/>
                <a:gd name="T5" fmla="*/ 1 h 1327"/>
                <a:gd name="T6" fmla="*/ 1 w 1668"/>
                <a:gd name="T7" fmla="*/ 1 h 1327"/>
                <a:gd name="T8" fmla="*/ 1 w 1668"/>
                <a:gd name="T9" fmla="*/ 1 h 1327"/>
                <a:gd name="T10" fmla="*/ 1 w 1668"/>
                <a:gd name="T11" fmla="*/ 1 h 1327"/>
                <a:gd name="T12" fmla="*/ 1 w 1668"/>
                <a:gd name="T13" fmla="*/ 1 h 1327"/>
                <a:gd name="T14" fmla="*/ 1 w 1668"/>
                <a:gd name="T15" fmla="*/ 1 h 1327"/>
                <a:gd name="T16" fmla="*/ 1 w 1668"/>
                <a:gd name="T17" fmla="*/ 1 h 1327"/>
                <a:gd name="T18" fmla="*/ 1 w 1668"/>
                <a:gd name="T19" fmla="*/ 1 h 1327"/>
                <a:gd name="T20" fmla="*/ 1 w 1668"/>
                <a:gd name="T21" fmla="*/ 1 h 1327"/>
                <a:gd name="T22" fmla="*/ 1 w 1668"/>
                <a:gd name="T23" fmla="*/ 1 h 1327"/>
                <a:gd name="T24" fmla="*/ 1 w 1668"/>
                <a:gd name="T25" fmla="*/ 1 h 1327"/>
                <a:gd name="T26" fmla="*/ 1 w 1668"/>
                <a:gd name="T27" fmla="*/ 1 h 1327"/>
                <a:gd name="T28" fmla="*/ 1 w 1668"/>
                <a:gd name="T29" fmla="*/ 1 h 1327"/>
                <a:gd name="T30" fmla="*/ 1 w 1668"/>
                <a:gd name="T31" fmla="*/ 1 h 1327"/>
                <a:gd name="T32" fmla="*/ 1 w 1668"/>
                <a:gd name="T33" fmla="*/ 1 h 1327"/>
                <a:gd name="T34" fmla="*/ 1 w 1668"/>
                <a:gd name="T35" fmla="*/ 1 h 1327"/>
                <a:gd name="T36" fmla="*/ 1 w 1668"/>
                <a:gd name="T37" fmla="*/ 1 h 1327"/>
                <a:gd name="T38" fmla="*/ 1 w 1668"/>
                <a:gd name="T39" fmla="*/ 1 h 1327"/>
                <a:gd name="T40" fmla="*/ 1 w 1668"/>
                <a:gd name="T41" fmla="*/ 1 h 1327"/>
                <a:gd name="T42" fmla="*/ 1 w 1668"/>
                <a:gd name="T43" fmla="*/ 1 h 1327"/>
                <a:gd name="T44" fmla="*/ 1 w 1668"/>
                <a:gd name="T45" fmla="*/ 1 h 1327"/>
                <a:gd name="T46" fmla="*/ 1 w 1668"/>
                <a:gd name="T47" fmla="*/ 1 h 1327"/>
                <a:gd name="T48" fmla="*/ 1 w 1668"/>
                <a:gd name="T49" fmla="*/ 1 h 1327"/>
                <a:gd name="T50" fmla="*/ 1 w 1668"/>
                <a:gd name="T51" fmla="*/ 1 h 1327"/>
                <a:gd name="T52" fmla="*/ 1 w 1668"/>
                <a:gd name="T53" fmla="*/ 1 h 1327"/>
                <a:gd name="T54" fmla="*/ 1 w 1668"/>
                <a:gd name="T55" fmla="*/ 1 h 1327"/>
                <a:gd name="T56" fmla="*/ 1 w 1668"/>
                <a:gd name="T57" fmla="*/ 1 h 1327"/>
                <a:gd name="T58" fmla="*/ 1 w 1668"/>
                <a:gd name="T59" fmla="*/ 1 h 1327"/>
                <a:gd name="T60" fmla="*/ 1 w 1668"/>
                <a:gd name="T61" fmla="*/ 1 h 1327"/>
                <a:gd name="T62" fmla="*/ 1 w 1668"/>
                <a:gd name="T63" fmla="*/ 1 h 1327"/>
                <a:gd name="T64" fmla="*/ 1 w 1668"/>
                <a:gd name="T65" fmla="*/ 1 h 1327"/>
                <a:gd name="T66" fmla="*/ 0 w 1668"/>
                <a:gd name="T67" fmla="*/ 1 h 1327"/>
                <a:gd name="T68" fmla="*/ 1 w 1668"/>
                <a:gd name="T69" fmla="*/ 1 h 1327"/>
                <a:gd name="T70" fmla="*/ 1 w 1668"/>
                <a:gd name="T71" fmla="*/ 1 h 1327"/>
                <a:gd name="T72" fmla="*/ 1 w 1668"/>
                <a:gd name="T73" fmla="*/ 1 h 1327"/>
                <a:gd name="T74" fmla="*/ 1 w 1668"/>
                <a:gd name="T75" fmla="*/ 1 h 1327"/>
                <a:gd name="T76" fmla="*/ 1 w 1668"/>
                <a:gd name="T77" fmla="*/ 1 h 1327"/>
                <a:gd name="T78" fmla="*/ 1 w 1668"/>
                <a:gd name="T79" fmla="*/ 1 h 1327"/>
                <a:gd name="T80" fmla="*/ 1 w 1668"/>
                <a:gd name="T81" fmla="*/ 1 h 1327"/>
                <a:gd name="T82" fmla="*/ 1 w 1668"/>
                <a:gd name="T83" fmla="*/ 1 h 1327"/>
                <a:gd name="T84" fmla="*/ 1 w 1668"/>
                <a:gd name="T85" fmla="*/ 1 h 1327"/>
                <a:gd name="T86" fmla="*/ 1 w 1668"/>
                <a:gd name="T87" fmla="*/ 1 h 1327"/>
                <a:gd name="T88" fmla="*/ 1 w 1668"/>
                <a:gd name="T89" fmla="*/ 1 h 1327"/>
                <a:gd name="T90" fmla="*/ 1 w 1668"/>
                <a:gd name="T91" fmla="*/ 1 h 1327"/>
                <a:gd name="T92" fmla="*/ 1 w 1668"/>
                <a:gd name="T93" fmla="*/ 1 h 1327"/>
                <a:gd name="T94" fmla="*/ 1 w 1668"/>
                <a:gd name="T95" fmla="*/ 1 h 1327"/>
                <a:gd name="T96" fmla="*/ 1 w 1668"/>
                <a:gd name="T97" fmla="*/ 1 h 1327"/>
                <a:gd name="T98" fmla="*/ 1 w 1668"/>
                <a:gd name="T99" fmla="*/ 0 h 13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68"/>
                <a:gd name="T151" fmla="*/ 0 h 1327"/>
                <a:gd name="T152" fmla="*/ 1668 w 1668"/>
                <a:gd name="T153" fmla="*/ 1327 h 132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68" h="1327">
                  <a:moveTo>
                    <a:pt x="1573" y="0"/>
                  </a:moveTo>
                  <a:lnTo>
                    <a:pt x="1487" y="0"/>
                  </a:lnTo>
                  <a:lnTo>
                    <a:pt x="1445" y="138"/>
                  </a:lnTo>
                  <a:lnTo>
                    <a:pt x="1392" y="320"/>
                  </a:lnTo>
                  <a:lnTo>
                    <a:pt x="1359" y="513"/>
                  </a:lnTo>
                  <a:lnTo>
                    <a:pt x="1296" y="716"/>
                  </a:lnTo>
                  <a:lnTo>
                    <a:pt x="1243" y="866"/>
                  </a:lnTo>
                  <a:lnTo>
                    <a:pt x="1189" y="845"/>
                  </a:lnTo>
                  <a:lnTo>
                    <a:pt x="1136" y="888"/>
                  </a:lnTo>
                  <a:lnTo>
                    <a:pt x="1105" y="663"/>
                  </a:lnTo>
                  <a:lnTo>
                    <a:pt x="1030" y="759"/>
                  </a:lnTo>
                  <a:lnTo>
                    <a:pt x="1019" y="641"/>
                  </a:lnTo>
                  <a:lnTo>
                    <a:pt x="955" y="524"/>
                  </a:lnTo>
                  <a:lnTo>
                    <a:pt x="934" y="684"/>
                  </a:lnTo>
                  <a:lnTo>
                    <a:pt x="881" y="791"/>
                  </a:lnTo>
                  <a:lnTo>
                    <a:pt x="881" y="920"/>
                  </a:lnTo>
                  <a:lnTo>
                    <a:pt x="806" y="781"/>
                  </a:lnTo>
                  <a:lnTo>
                    <a:pt x="796" y="556"/>
                  </a:lnTo>
                  <a:lnTo>
                    <a:pt x="721" y="641"/>
                  </a:lnTo>
                  <a:lnTo>
                    <a:pt x="658" y="577"/>
                  </a:lnTo>
                  <a:lnTo>
                    <a:pt x="636" y="673"/>
                  </a:lnTo>
                  <a:lnTo>
                    <a:pt x="615" y="781"/>
                  </a:lnTo>
                  <a:lnTo>
                    <a:pt x="564" y="855"/>
                  </a:lnTo>
                  <a:lnTo>
                    <a:pt x="510" y="791"/>
                  </a:lnTo>
                  <a:lnTo>
                    <a:pt x="457" y="876"/>
                  </a:lnTo>
                  <a:lnTo>
                    <a:pt x="404" y="898"/>
                  </a:lnTo>
                  <a:lnTo>
                    <a:pt x="479" y="983"/>
                  </a:lnTo>
                  <a:lnTo>
                    <a:pt x="479" y="1037"/>
                  </a:lnTo>
                  <a:lnTo>
                    <a:pt x="468" y="1155"/>
                  </a:lnTo>
                  <a:lnTo>
                    <a:pt x="532" y="1230"/>
                  </a:lnTo>
                  <a:lnTo>
                    <a:pt x="425" y="1230"/>
                  </a:lnTo>
                  <a:lnTo>
                    <a:pt x="213" y="1177"/>
                  </a:lnTo>
                  <a:lnTo>
                    <a:pt x="85" y="1177"/>
                  </a:lnTo>
                  <a:lnTo>
                    <a:pt x="0" y="1252"/>
                  </a:lnTo>
                  <a:lnTo>
                    <a:pt x="447" y="1327"/>
                  </a:lnTo>
                  <a:lnTo>
                    <a:pt x="583" y="1294"/>
                  </a:lnTo>
                  <a:lnTo>
                    <a:pt x="968" y="1283"/>
                  </a:lnTo>
                  <a:lnTo>
                    <a:pt x="1370" y="1262"/>
                  </a:lnTo>
                  <a:lnTo>
                    <a:pt x="1562" y="1315"/>
                  </a:lnTo>
                  <a:lnTo>
                    <a:pt x="1445" y="1187"/>
                  </a:lnTo>
                  <a:lnTo>
                    <a:pt x="1434" y="963"/>
                  </a:lnTo>
                  <a:lnTo>
                    <a:pt x="1370" y="983"/>
                  </a:lnTo>
                  <a:lnTo>
                    <a:pt x="1339" y="908"/>
                  </a:lnTo>
                  <a:lnTo>
                    <a:pt x="1424" y="631"/>
                  </a:lnTo>
                  <a:lnTo>
                    <a:pt x="1615" y="374"/>
                  </a:lnTo>
                  <a:lnTo>
                    <a:pt x="1668" y="245"/>
                  </a:lnTo>
                  <a:lnTo>
                    <a:pt x="1562" y="235"/>
                  </a:lnTo>
                  <a:lnTo>
                    <a:pt x="1434" y="352"/>
                  </a:lnTo>
                  <a:lnTo>
                    <a:pt x="1467" y="182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86" name="Freeform 25"/>
            <p:cNvSpPr>
              <a:spLocks/>
            </p:cNvSpPr>
            <p:nvPr/>
          </p:nvSpPr>
          <p:spPr bwMode="auto">
            <a:xfrm>
              <a:off x="2842" y="3480"/>
              <a:ext cx="288" cy="86"/>
            </a:xfrm>
            <a:custGeom>
              <a:avLst/>
              <a:gdLst>
                <a:gd name="T0" fmla="*/ 1 w 575"/>
                <a:gd name="T1" fmla="*/ 1 h 172"/>
                <a:gd name="T2" fmla="*/ 1 w 575"/>
                <a:gd name="T3" fmla="*/ 1 h 172"/>
                <a:gd name="T4" fmla="*/ 1 w 575"/>
                <a:gd name="T5" fmla="*/ 0 h 172"/>
                <a:gd name="T6" fmla="*/ 1 w 575"/>
                <a:gd name="T7" fmla="*/ 1 h 172"/>
                <a:gd name="T8" fmla="*/ 0 w 575"/>
                <a:gd name="T9" fmla="*/ 1 h 172"/>
                <a:gd name="T10" fmla="*/ 1 w 575"/>
                <a:gd name="T11" fmla="*/ 1 h 172"/>
                <a:gd name="T12" fmla="*/ 1 w 575"/>
                <a:gd name="T13" fmla="*/ 1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5"/>
                <a:gd name="T22" fmla="*/ 0 h 172"/>
                <a:gd name="T23" fmla="*/ 575 w 57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5" h="172">
                  <a:moveTo>
                    <a:pt x="575" y="107"/>
                  </a:moveTo>
                  <a:lnTo>
                    <a:pt x="458" y="54"/>
                  </a:lnTo>
                  <a:lnTo>
                    <a:pt x="256" y="0"/>
                  </a:lnTo>
                  <a:lnTo>
                    <a:pt x="106" y="12"/>
                  </a:lnTo>
                  <a:lnTo>
                    <a:pt x="0" y="54"/>
                  </a:lnTo>
                  <a:lnTo>
                    <a:pt x="405" y="172"/>
                  </a:lnTo>
                  <a:lnTo>
                    <a:pt x="575" y="107"/>
                  </a:lnTo>
                  <a:close/>
                </a:path>
              </a:pathLst>
            </a:custGeom>
            <a:solidFill>
              <a:srgbClr val="99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87" name="Freeform 26"/>
            <p:cNvSpPr>
              <a:spLocks/>
            </p:cNvSpPr>
            <p:nvPr/>
          </p:nvSpPr>
          <p:spPr bwMode="auto">
            <a:xfrm>
              <a:off x="3145" y="3229"/>
              <a:ext cx="515" cy="326"/>
            </a:xfrm>
            <a:custGeom>
              <a:avLst/>
              <a:gdLst>
                <a:gd name="T0" fmla="*/ 1 w 1030"/>
                <a:gd name="T1" fmla="*/ 1 h 652"/>
                <a:gd name="T2" fmla="*/ 0 w 1030"/>
                <a:gd name="T3" fmla="*/ 1 h 652"/>
                <a:gd name="T4" fmla="*/ 1 w 1030"/>
                <a:gd name="T5" fmla="*/ 1 h 652"/>
                <a:gd name="T6" fmla="*/ 1 w 1030"/>
                <a:gd name="T7" fmla="*/ 1 h 652"/>
                <a:gd name="T8" fmla="*/ 1 w 1030"/>
                <a:gd name="T9" fmla="*/ 1 h 652"/>
                <a:gd name="T10" fmla="*/ 1 w 1030"/>
                <a:gd name="T11" fmla="*/ 1 h 652"/>
                <a:gd name="T12" fmla="*/ 1 w 1030"/>
                <a:gd name="T13" fmla="*/ 1 h 652"/>
                <a:gd name="T14" fmla="*/ 1 w 1030"/>
                <a:gd name="T15" fmla="*/ 1 h 652"/>
                <a:gd name="T16" fmla="*/ 1 w 1030"/>
                <a:gd name="T17" fmla="*/ 1 h 652"/>
                <a:gd name="T18" fmla="*/ 1 w 1030"/>
                <a:gd name="T19" fmla="*/ 0 h 652"/>
                <a:gd name="T20" fmla="*/ 1 w 1030"/>
                <a:gd name="T21" fmla="*/ 1 h 652"/>
                <a:gd name="T22" fmla="*/ 1 w 1030"/>
                <a:gd name="T23" fmla="*/ 1 h 652"/>
                <a:gd name="T24" fmla="*/ 1 w 1030"/>
                <a:gd name="T25" fmla="*/ 1 h 652"/>
                <a:gd name="T26" fmla="*/ 1 w 1030"/>
                <a:gd name="T27" fmla="*/ 1 h 652"/>
                <a:gd name="T28" fmla="*/ 1 w 1030"/>
                <a:gd name="T29" fmla="*/ 1 h 652"/>
                <a:gd name="T30" fmla="*/ 1 w 1030"/>
                <a:gd name="T31" fmla="*/ 1 h 652"/>
                <a:gd name="T32" fmla="*/ 1 w 1030"/>
                <a:gd name="T33" fmla="*/ 1 h 652"/>
                <a:gd name="T34" fmla="*/ 1 w 1030"/>
                <a:gd name="T35" fmla="*/ 1 h 652"/>
                <a:gd name="T36" fmla="*/ 1 w 1030"/>
                <a:gd name="T37" fmla="*/ 1 h 652"/>
                <a:gd name="T38" fmla="*/ 1 w 1030"/>
                <a:gd name="T39" fmla="*/ 1 h 652"/>
                <a:gd name="T40" fmla="*/ 1 w 1030"/>
                <a:gd name="T41" fmla="*/ 1 h 652"/>
                <a:gd name="T42" fmla="*/ 1 w 1030"/>
                <a:gd name="T43" fmla="*/ 1 h 652"/>
                <a:gd name="T44" fmla="*/ 1 w 1030"/>
                <a:gd name="T45" fmla="*/ 1 h 652"/>
                <a:gd name="T46" fmla="*/ 1 w 1030"/>
                <a:gd name="T47" fmla="*/ 1 h 652"/>
                <a:gd name="T48" fmla="*/ 1 w 1030"/>
                <a:gd name="T49" fmla="*/ 1 h 652"/>
                <a:gd name="T50" fmla="*/ 1 w 1030"/>
                <a:gd name="T51" fmla="*/ 1 h 652"/>
                <a:gd name="T52" fmla="*/ 1 w 1030"/>
                <a:gd name="T53" fmla="*/ 1 h 652"/>
                <a:gd name="T54" fmla="*/ 1 w 1030"/>
                <a:gd name="T55" fmla="*/ 1 h 652"/>
                <a:gd name="T56" fmla="*/ 1 w 1030"/>
                <a:gd name="T57" fmla="*/ 1 h 652"/>
                <a:gd name="T58" fmla="*/ 1 w 1030"/>
                <a:gd name="T59" fmla="*/ 1 h 652"/>
                <a:gd name="T60" fmla="*/ 1 w 1030"/>
                <a:gd name="T61" fmla="*/ 1 h 652"/>
                <a:gd name="T62" fmla="*/ 1 w 1030"/>
                <a:gd name="T63" fmla="*/ 1 h 652"/>
                <a:gd name="T64" fmla="*/ 1 w 1030"/>
                <a:gd name="T65" fmla="*/ 1 h 6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30"/>
                <a:gd name="T100" fmla="*/ 0 h 652"/>
                <a:gd name="T101" fmla="*/ 1030 w 1030"/>
                <a:gd name="T102" fmla="*/ 652 h 6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30" h="652">
                  <a:moveTo>
                    <a:pt x="95" y="599"/>
                  </a:moveTo>
                  <a:lnTo>
                    <a:pt x="0" y="482"/>
                  </a:lnTo>
                  <a:lnTo>
                    <a:pt x="65" y="482"/>
                  </a:lnTo>
                  <a:lnTo>
                    <a:pt x="12" y="310"/>
                  </a:lnTo>
                  <a:lnTo>
                    <a:pt x="32" y="225"/>
                  </a:lnTo>
                  <a:lnTo>
                    <a:pt x="95" y="267"/>
                  </a:lnTo>
                  <a:lnTo>
                    <a:pt x="148" y="192"/>
                  </a:lnTo>
                  <a:lnTo>
                    <a:pt x="148" y="10"/>
                  </a:lnTo>
                  <a:lnTo>
                    <a:pt x="254" y="118"/>
                  </a:lnTo>
                  <a:lnTo>
                    <a:pt x="254" y="0"/>
                  </a:lnTo>
                  <a:lnTo>
                    <a:pt x="339" y="128"/>
                  </a:lnTo>
                  <a:lnTo>
                    <a:pt x="402" y="182"/>
                  </a:lnTo>
                  <a:lnTo>
                    <a:pt x="445" y="85"/>
                  </a:lnTo>
                  <a:lnTo>
                    <a:pt x="509" y="160"/>
                  </a:lnTo>
                  <a:lnTo>
                    <a:pt x="583" y="118"/>
                  </a:lnTo>
                  <a:lnTo>
                    <a:pt x="658" y="43"/>
                  </a:lnTo>
                  <a:lnTo>
                    <a:pt x="668" y="182"/>
                  </a:lnTo>
                  <a:lnTo>
                    <a:pt x="701" y="267"/>
                  </a:lnTo>
                  <a:lnTo>
                    <a:pt x="807" y="374"/>
                  </a:lnTo>
                  <a:lnTo>
                    <a:pt x="935" y="267"/>
                  </a:lnTo>
                  <a:lnTo>
                    <a:pt x="935" y="407"/>
                  </a:lnTo>
                  <a:lnTo>
                    <a:pt x="1030" y="524"/>
                  </a:lnTo>
                  <a:lnTo>
                    <a:pt x="882" y="577"/>
                  </a:lnTo>
                  <a:lnTo>
                    <a:pt x="658" y="609"/>
                  </a:lnTo>
                  <a:lnTo>
                    <a:pt x="424" y="460"/>
                  </a:lnTo>
                  <a:lnTo>
                    <a:pt x="498" y="589"/>
                  </a:lnTo>
                  <a:lnTo>
                    <a:pt x="414" y="577"/>
                  </a:lnTo>
                  <a:lnTo>
                    <a:pt x="339" y="449"/>
                  </a:lnTo>
                  <a:lnTo>
                    <a:pt x="361" y="599"/>
                  </a:lnTo>
                  <a:lnTo>
                    <a:pt x="296" y="599"/>
                  </a:lnTo>
                  <a:lnTo>
                    <a:pt x="201" y="577"/>
                  </a:lnTo>
                  <a:lnTo>
                    <a:pt x="201" y="652"/>
                  </a:lnTo>
                  <a:lnTo>
                    <a:pt x="95" y="599"/>
                  </a:lnTo>
                  <a:close/>
                </a:path>
              </a:pathLst>
            </a:custGeom>
            <a:solidFill>
              <a:srgbClr val="FF4C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88" name="Freeform 27"/>
            <p:cNvSpPr>
              <a:spLocks/>
            </p:cNvSpPr>
            <p:nvPr/>
          </p:nvSpPr>
          <p:spPr bwMode="auto">
            <a:xfrm>
              <a:off x="3501" y="2919"/>
              <a:ext cx="239" cy="593"/>
            </a:xfrm>
            <a:custGeom>
              <a:avLst/>
              <a:gdLst>
                <a:gd name="T0" fmla="*/ 0 w 479"/>
                <a:gd name="T1" fmla="*/ 0 h 1188"/>
                <a:gd name="T2" fmla="*/ 0 w 479"/>
                <a:gd name="T3" fmla="*/ 0 h 1188"/>
                <a:gd name="T4" fmla="*/ 0 w 479"/>
                <a:gd name="T5" fmla="*/ 0 h 1188"/>
                <a:gd name="T6" fmla="*/ 0 w 479"/>
                <a:gd name="T7" fmla="*/ 0 h 1188"/>
                <a:gd name="T8" fmla="*/ 0 w 479"/>
                <a:gd name="T9" fmla="*/ 0 h 1188"/>
                <a:gd name="T10" fmla="*/ 0 w 479"/>
                <a:gd name="T11" fmla="*/ 0 h 1188"/>
                <a:gd name="T12" fmla="*/ 0 w 479"/>
                <a:gd name="T13" fmla="*/ 0 h 1188"/>
                <a:gd name="T14" fmla="*/ 0 w 479"/>
                <a:gd name="T15" fmla="*/ 0 h 1188"/>
                <a:gd name="T16" fmla="*/ 0 w 479"/>
                <a:gd name="T17" fmla="*/ 0 h 1188"/>
                <a:gd name="T18" fmla="*/ 0 w 479"/>
                <a:gd name="T19" fmla="*/ 0 h 1188"/>
                <a:gd name="T20" fmla="*/ 0 w 479"/>
                <a:gd name="T21" fmla="*/ 0 h 1188"/>
                <a:gd name="T22" fmla="*/ 0 w 479"/>
                <a:gd name="T23" fmla="*/ 0 h 1188"/>
                <a:gd name="T24" fmla="*/ 0 w 479"/>
                <a:gd name="T25" fmla="*/ 0 h 1188"/>
                <a:gd name="T26" fmla="*/ 0 w 479"/>
                <a:gd name="T27" fmla="*/ 0 h 1188"/>
                <a:gd name="T28" fmla="*/ 0 w 479"/>
                <a:gd name="T29" fmla="*/ 0 h 1188"/>
                <a:gd name="T30" fmla="*/ 0 w 479"/>
                <a:gd name="T31" fmla="*/ 0 h 1188"/>
                <a:gd name="T32" fmla="*/ 0 w 479"/>
                <a:gd name="T33" fmla="*/ 0 h 1188"/>
                <a:gd name="T34" fmla="*/ 0 w 479"/>
                <a:gd name="T35" fmla="*/ 0 h 1188"/>
                <a:gd name="T36" fmla="*/ 0 w 479"/>
                <a:gd name="T37" fmla="*/ 0 h 1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9"/>
                <a:gd name="T58" fmla="*/ 0 h 1188"/>
                <a:gd name="T59" fmla="*/ 479 w 479"/>
                <a:gd name="T60" fmla="*/ 1188 h 1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9" h="1188">
                  <a:moveTo>
                    <a:pt x="309" y="0"/>
                  </a:moveTo>
                  <a:lnTo>
                    <a:pt x="213" y="193"/>
                  </a:lnTo>
                  <a:lnTo>
                    <a:pt x="171" y="375"/>
                  </a:lnTo>
                  <a:lnTo>
                    <a:pt x="160" y="535"/>
                  </a:lnTo>
                  <a:lnTo>
                    <a:pt x="85" y="684"/>
                  </a:lnTo>
                  <a:lnTo>
                    <a:pt x="53" y="834"/>
                  </a:lnTo>
                  <a:lnTo>
                    <a:pt x="0" y="1188"/>
                  </a:lnTo>
                  <a:lnTo>
                    <a:pt x="96" y="1188"/>
                  </a:lnTo>
                  <a:lnTo>
                    <a:pt x="96" y="1016"/>
                  </a:lnTo>
                  <a:lnTo>
                    <a:pt x="171" y="706"/>
                  </a:lnTo>
                  <a:lnTo>
                    <a:pt x="309" y="482"/>
                  </a:lnTo>
                  <a:lnTo>
                    <a:pt x="426" y="353"/>
                  </a:lnTo>
                  <a:lnTo>
                    <a:pt x="479" y="172"/>
                  </a:lnTo>
                  <a:lnTo>
                    <a:pt x="352" y="172"/>
                  </a:lnTo>
                  <a:lnTo>
                    <a:pt x="309" y="332"/>
                  </a:lnTo>
                  <a:lnTo>
                    <a:pt x="246" y="396"/>
                  </a:lnTo>
                  <a:lnTo>
                    <a:pt x="288" y="203"/>
                  </a:lnTo>
                  <a:lnTo>
                    <a:pt x="384" y="32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99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89" name="Freeform 29"/>
            <p:cNvSpPr>
              <a:spLocks/>
            </p:cNvSpPr>
            <p:nvPr/>
          </p:nvSpPr>
          <p:spPr bwMode="auto">
            <a:xfrm>
              <a:off x="2893" y="3512"/>
              <a:ext cx="261" cy="49"/>
            </a:xfrm>
            <a:custGeom>
              <a:avLst/>
              <a:gdLst>
                <a:gd name="T0" fmla="*/ 1 w 520"/>
                <a:gd name="T1" fmla="*/ 0 h 99"/>
                <a:gd name="T2" fmla="*/ 1 w 520"/>
                <a:gd name="T3" fmla="*/ 0 h 99"/>
                <a:gd name="T4" fmla="*/ 1 w 520"/>
                <a:gd name="T5" fmla="*/ 0 h 99"/>
                <a:gd name="T6" fmla="*/ 1 w 520"/>
                <a:gd name="T7" fmla="*/ 0 h 99"/>
                <a:gd name="T8" fmla="*/ 1 w 520"/>
                <a:gd name="T9" fmla="*/ 0 h 99"/>
                <a:gd name="T10" fmla="*/ 1 w 520"/>
                <a:gd name="T11" fmla="*/ 0 h 99"/>
                <a:gd name="T12" fmla="*/ 1 w 520"/>
                <a:gd name="T13" fmla="*/ 0 h 99"/>
                <a:gd name="T14" fmla="*/ 1 w 520"/>
                <a:gd name="T15" fmla="*/ 0 h 99"/>
                <a:gd name="T16" fmla="*/ 1 w 520"/>
                <a:gd name="T17" fmla="*/ 0 h 99"/>
                <a:gd name="T18" fmla="*/ 1 w 520"/>
                <a:gd name="T19" fmla="*/ 0 h 99"/>
                <a:gd name="T20" fmla="*/ 1 w 520"/>
                <a:gd name="T21" fmla="*/ 0 h 99"/>
                <a:gd name="T22" fmla="*/ 1 w 520"/>
                <a:gd name="T23" fmla="*/ 0 h 99"/>
                <a:gd name="T24" fmla="*/ 1 w 520"/>
                <a:gd name="T25" fmla="*/ 0 h 99"/>
                <a:gd name="T26" fmla="*/ 1 w 520"/>
                <a:gd name="T27" fmla="*/ 0 h 99"/>
                <a:gd name="T28" fmla="*/ 1 w 520"/>
                <a:gd name="T29" fmla="*/ 0 h 99"/>
                <a:gd name="T30" fmla="*/ 1 w 520"/>
                <a:gd name="T31" fmla="*/ 0 h 99"/>
                <a:gd name="T32" fmla="*/ 1 w 520"/>
                <a:gd name="T33" fmla="*/ 0 h 99"/>
                <a:gd name="T34" fmla="*/ 1 w 520"/>
                <a:gd name="T35" fmla="*/ 0 h 99"/>
                <a:gd name="T36" fmla="*/ 0 w 520"/>
                <a:gd name="T37" fmla="*/ 0 h 99"/>
                <a:gd name="T38" fmla="*/ 1 w 520"/>
                <a:gd name="T39" fmla="*/ 0 h 99"/>
                <a:gd name="T40" fmla="*/ 1 w 520"/>
                <a:gd name="T41" fmla="*/ 0 h 99"/>
                <a:gd name="T42" fmla="*/ 1 w 520"/>
                <a:gd name="T43" fmla="*/ 0 h 99"/>
                <a:gd name="T44" fmla="*/ 1 w 520"/>
                <a:gd name="T45" fmla="*/ 0 h 99"/>
                <a:gd name="T46" fmla="*/ 1 w 520"/>
                <a:gd name="T47" fmla="*/ 0 h 99"/>
                <a:gd name="T48" fmla="*/ 1 w 520"/>
                <a:gd name="T49" fmla="*/ 0 h 99"/>
                <a:gd name="T50" fmla="*/ 1 w 520"/>
                <a:gd name="T51" fmla="*/ 0 h 99"/>
                <a:gd name="T52" fmla="*/ 1 w 520"/>
                <a:gd name="T53" fmla="*/ 0 h 99"/>
                <a:gd name="T54" fmla="*/ 1 w 520"/>
                <a:gd name="T55" fmla="*/ 0 h 99"/>
                <a:gd name="T56" fmla="*/ 1 w 520"/>
                <a:gd name="T57" fmla="*/ 0 h 99"/>
                <a:gd name="T58" fmla="*/ 1 w 520"/>
                <a:gd name="T59" fmla="*/ 0 h 99"/>
                <a:gd name="T60" fmla="*/ 1 w 520"/>
                <a:gd name="T61" fmla="*/ 0 h 99"/>
                <a:gd name="T62" fmla="*/ 1 w 520"/>
                <a:gd name="T63" fmla="*/ 0 h 99"/>
                <a:gd name="T64" fmla="*/ 1 w 520"/>
                <a:gd name="T65" fmla="*/ 0 h 99"/>
                <a:gd name="T66" fmla="*/ 1 w 520"/>
                <a:gd name="T67" fmla="*/ 0 h 99"/>
                <a:gd name="T68" fmla="*/ 1 w 520"/>
                <a:gd name="T69" fmla="*/ 0 h 99"/>
                <a:gd name="T70" fmla="*/ 1 w 520"/>
                <a:gd name="T71" fmla="*/ 0 h 99"/>
                <a:gd name="T72" fmla="*/ 1 w 520"/>
                <a:gd name="T73" fmla="*/ 0 h 99"/>
                <a:gd name="T74" fmla="*/ 1 w 520"/>
                <a:gd name="T75" fmla="*/ 0 h 99"/>
                <a:gd name="T76" fmla="*/ 1 w 520"/>
                <a:gd name="T77" fmla="*/ 0 h 99"/>
                <a:gd name="T78" fmla="*/ 1 w 520"/>
                <a:gd name="T79" fmla="*/ 0 h 99"/>
                <a:gd name="T80" fmla="*/ 1 w 520"/>
                <a:gd name="T81" fmla="*/ 0 h 99"/>
                <a:gd name="T82" fmla="*/ 1 w 520"/>
                <a:gd name="T83" fmla="*/ 0 h 99"/>
                <a:gd name="T84" fmla="*/ 1 w 520"/>
                <a:gd name="T85" fmla="*/ 0 h 99"/>
                <a:gd name="T86" fmla="*/ 1 w 520"/>
                <a:gd name="T87" fmla="*/ 0 h 99"/>
                <a:gd name="T88" fmla="*/ 1 w 520"/>
                <a:gd name="T89" fmla="*/ 0 h 99"/>
                <a:gd name="T90" fmla="*/ 1 w 520"/>
                <a:gd name="T91" fmla="*/ 0 h 99"/>
                <a:gd name="T92" fmla="*/ 1 w 520"/>
                <a:gd name="T93" fmla="*/ 0 h 99"/>
                <a:gd name="T94" fmla="*/ 1 w 520"/>
                <a:gd name="T95" fmla="*/ 0 h 99"/>
                <a:gd name="T96" fmla="*/ 1 w 520"/>
                <a:gd name="T97" fmla="*/ 0 h 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20"/>
                <a:gd name="T148" fmla="*/ 0 h 99"/>
                <a:gd name="T149" fmla="*/ 520 w 520"/>
                <a:gd name="T150" fmla="*/ 99 h 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20" h="99">
                  <a:moveTo>
                    <a:pt x="492" y="99"/>
                  </a:moveTo>
                  <a:lnTo>
                    <a:pt x="465" y="96"/>
                  </a:lnTo>
                  <a:lnTo>
                    <a:pt x="436" y="95"/>
                  </a:lnTo>
                  <a:lnTo>
                    <a:pt x="406" y="93"/>
                  </a:lnTo>
                  <a:lnTo>
                    <a:pt x="375" y="91"/>
                  </a:lnTo>
                  <a:lnTo>
                    <a:pt x="343" y="88"/>
                  </a:lnTo>
                  <a:lnTo>
                    <a:pt x="311" y="85"/>
                  </a:lnTo>
                  <a:lnTo>
                    <a:pt x="278" y="82"/>
                  </a:lnTo>
                  <a:lnTo>
                    <a:pt x="245" y="77"/>
                  </a:lnTo>
                  <a:lnTo>
                    <a:pt x="213" y="72"/>
                  </a:lnTo>
                  <a:lnTo>
                    <a:pt x="181" y="68"/>
                  </a:lnTo>
                  <a:lnTo>
                    <a:pt x="148" y="62"/>
                  </a:lnTo>
                  <a:lnTo>
                    <a:pt x="118" y="55"/>
                  </a:lnTo>
                  <a:lnTo>
                    <a:pt x="88" y="47"/>
                  </a:lnTo>
                  <a:lnTo>
                    <a:pt x="61" y="39"/>
                  </a:lnTo>
                  <a:lnTo>
                    <a:pt x="34" y="29"/>
                  </a:lnTo>
                  <a:lnTo>
                    <a:pt x="10" y="18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3" y="9"/>
                  </a:lnTo>
                  <a:lnTo>
                    <a:pt x="10" y="0"/>
                  </a:lnTo>
                  <a:lnTo>
                    <a:pt x="39" y="2"/>
                  </a:lnTo>
                  <a:lnTo>
                    <a:pt x="69" y="4"/>
                  </a:lnTo>
                  <a:lnTo>
                    <a:pt x="98" y="8"/>
                  </a:lnTo>
                  <a:lnTo>
                    <a:pt x="126" y="12"/>
                  </a:lnTo>
                  <a:lnTo>
                    <a:pt x="155" y="17"/>
                  </a:lnTo>
                  <a:lnTo>
                    <a:pt x="184" y="23"/>
                  </a:lnTo>
                  <a:lnTo>
                    <a:pt x="213" y="27"/>
                  </a:lnTo>
                  <a:lnTo>
                    <a:pt x="242" y="33"/>
                  </a:lnTo>
                  <a:lnTo>
                    <a:pt x="270" y="39"/>
                  </a:lnTo>
                  <a:lnTo>
                    <a:pt x="298" y="43"/>
                  </a:lnTo>
                  <a:lnTo>
                    <a:pt x="327" y="48"/>
                  </a:lnTo>
                  <a:lnTo>
                    <a:pt x="355" y="53"/>
                  </a:lnTo>
                  <a:lnTo>
                    <a:pt x="383" y="56"/>
                  </a:lnTo>
                  <a:lnTo>
                    <a:pt x="411" y="58"/>
                  </a:lnTo>
                  <a:lnTo>
                    <a:pt x="439" y="60"/>
                  </a:lnTo>
                  <a:lnTo>
                    <a:pt x="466" y="61"/>
                  </a:lnTo>
                  <a:lnTo>
                    <a:pt x="474" y="62"/>
                  </a:lnTo>
                  <a:lnTo>
                    <a:pt x="481" y="63"/>
                  </a:lnTo>
                  <a:lnTo>
                    <a:pt x="486" y="64"/>
                  </a:lnTo>
                  <a:lnTo>
                    <a:pt x="492" y="67"/>
                  </a:lnTo>
                  <a:lnTo>
                    <a:pt x="496" y="68"/>
                  </a:lnTo>
                  <a:lnTo>
                    <a:pt x="503" y="70"/>
                  </a:lnTo>
                  <a:lnTo>
                    <a:pt x="510" y="72"/>
                  </a:lnTo>
                  <a:lnTo>
                    <a:pt x="520" y="76"/>
                  </a:lnTo>
                  <a:lnTo>
                    <a:pt x="519" y="90"/>
                  </a:lnTo>
                  <a:lnTo>
                    <a:pt x="515" y="95"/>
                  </a:lnTo>
                  <a:lnTo>
                    <a:pt x="505" y="96"/>
                  </a:lnTo>
                  <a:lnTo>
                    <a:pt x="492" y="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0" name="Freeform 30"/>
            <p:cNvSpPr>
              <a:spLocks/>
            </p:cNvSpPr>
            <p:nvPr/>
          </p:nvSpPr>
          <p:spPr bwMode="auto">
            <a:xfrm>
              <a:off x="3573" y="3537"/>
              <a:ext cx="65" cy="17"/>
            </a:xfrm>
            <a:custGeom>
              <a:avLst/>
              <a:gdLst>
                <a:gd name="T0" fmla="*/ 1 w 129"/>
                <a:gd name="T1" fmla="*/ 0 h 35"/>
                <a:gd name="T2" fmla="*/ 1 w 129"/>
                <a:gd name="T3" fmla="*/ 0 h 35"/>
                <a:gd name="T4" fmla="*/ 1 w 129"/>
                <a:gd name="T5" fmla="*/ 0 h 35"/>
                <a:gd name="T6" fmla="*/ 1 w 129"/>
                <a:gd name="T7" fmla="*/ 0 h 35"/>
                <a:gd name="T8" fmla="*/ 1 w 129"/>
                <a:gd name="T9" fmla="*/ 0 h 35"/>
                <a:gd name="T10" fmla="*/ 1 w 129"/>
                <a:gd name="T11" fmla="*/ 0 h 35"/>
                <a:gd name="T12" fmla="*/ 1 w 129"/>
                <a:gd name="T13" fmla="*/ 0 h 35"/>
                <a:gd name="T14" fmla="*/ 1 w 129"/>
                <a:gd name="T15" fmla="*/ 0 h 35"/>
                <a:gd name="T16" fmla="*/ 1 w 129"/>
                <a:gd name="T17" fmla="*/ 0 h 35"/>
                <a:gd name="T18" fmla="*/ 1 w 129"/>
                <a:gd name="T19" fmla="*/ 0 h 35"/>
                <a:gd name="T20" fmla="*/ 1 w 129"/>
                <a:gd name="T21" fmla="*/ 0 h 35"/>
                <a:gd name="T22" fmla="*/ 1 w 129"/>
                <a:gd name="T23" fmla="*/ 0 h 35"/>
                <a:gd name="T24" fmla="*/ 1 w 129"/>
                <a:gd name="T25" fmla="*/ 0 h 35"/>
                <a:gd name="T26" fmla="*/ 1 w 129"/>
                <a:gd name="T27" fmla="*/ 0 h 35"/>
                <a:gd name="T28" fmla="*/ 1 w 129"/>
                <a:gd name="T29" fmla="*/ 0 h 35"/>
                <a:gd name="T30" fmla="*/ 0 w 129"/>
                <a:gd name="T31" fmla="*/ 0 h 35"/>
                <a:gd name="T32" fmla="*/ 1 w 129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9"/>
                <a:gd name="T52" fmla="*/ 0 h 35"/>
                <a:gd name="T53" fmla="*/ 129 w 129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9" h="35">
                  <a:moveTo>
                    <a:pt x="13" y="0"/>
                  </a:moveTo>
                  <a:lnTo>
                    <a:pt x="22" y="0"/>
                  </a:lnTo>
                  <a:lnTo>
                    <a:pt x="38" y="3"/>
                  </a:lnTo>
                  <a:lnTo>
                    <a:pt x="59" y="5"/>
                  </a:lnTo>
                  <a:lnTo>
                    <a:pt x="81" y="8"/>
                  </a:lnTo>
                  <a:lnTo>
                    <a:pt x="102" y="13"/>
                  </a:lnTo>
                  <a:lnTo>
                    <a:pt x="119" y="19"/>
                  </a:lnTo>
                  <a:lnTo>
                    <a:pt x="129" y="26"/>
                  </a:lnTo>
                  <a:lnTo>
                    <a:pt x="129" y="35"/>
                  </a:lnTo>
                  <a:lnTo>
                    <a:pt x="118" y="35"/>
                  </a:lnTo>
                  <a:lnTo>
                    <a:pt x="97" y="33"/>
                  </a:lnTo>
                  <a:lnTo>
                    <a:pt x="71" y="29"/>
                  </a:lnTo>
                  <a:lnTo>
                    <a:pt x="44" y="26"/>
                  </a:lnTo>
                  <a:lnTo>
                    <a:pt x="20" y="20"/>
                  </a:lnTo>
                  <a:lnTo>
                    <a:pt x="5" y="14"/>
                  </a:lnTo>
                  <a:lnTo>
                    <a:pt x="0" y="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1" name="Freeform 31"/>
            <p:cNvSpPr>
              <a:spLocks/>
            </p:cNvSpPr>
            <p:nvPr/>
          </p:nvSpPr>
          <p:spPr bwMode="auto">
            <a:xfrm>
              <a:off x="3559" y="3476"/>
              <a:ext cx="125" cy="73"/>
            </a:xfrm>
            <a:custGeom>
              <a:avLst/>
              <a:gdLst>
                <a:gd name="T0" fmla="*/ 1 w 250"/>
                <a:gd name="T1" fmla="*/ 0 h 147"/>
                <a:gd name="T2" fmla="*/ 1 w 250"/>
                <a:gd name="T3" fmla="*/ 0 h 147"/>
                <a:gd name="T4" fmla="*/ 1 w 250"/>
                <a:gd name="T5" fmla="*/ 0 h 147"/>
                <a:gd name="T6" fmla="*/ 1 w 250"/>
                <a:gd name="T7" fmla="*/ 0 h 147"/>
                <a:gd name="T8" fmla="*/ 1 w 250"/>
                <a:gd name="T9" fmla="*/ 0 h 147"/>
                <a:gd name="T10" fmla="*/ 1 w 250"/>
                <a:gd name="T11" fmla="*/ 0 h 147"/>
                <a:gd name="T12" fmla="*/ 1 w 250"/>
                <a:gd name="T13" fmla="*/ 0 h 147"/>
                <a:gd name="T14" fmla="*/ 1 w 250"/>
                <a:gd name="T15" fmla="*/ 0 h 147"/>
                <a:gd name="T16" fmla="*/ 1 w 250"/>
                <a:gd name="T17" fmla="*/ 0 h 147"/>
                <a:gd name="T18" fmla="*/ 1 w 250"/>
                <a:gd name="T19" fmla="*/ 0 h 147"/>
                <a:gd name="T20" fmla="*/ 1 w 250"/>
                <a:gd name="T21" fmla="*/ 0 h 147"/>
                <a:gd name="T22" fmla="*/ 1 w 250"/>
                <a:gd name="T23" fmla="*/ 0 h 147"/>
                <a:gd name="T24" fmla="*/ 1 w 250"/>
                <a:gd name="T25" fmla="*/ 0 h 147"/>
                <a:gd name="T26" fmla="*/ 1 w 250"/>
                <a:gd name="T27" fmla="*/ 0 h 147"/>
                <a:gd name="T28" fmla="*/ 1 w 250"/>
                <a:gd name="T29" fmla="*/ 0 h 147"/>
                <a:gd name="T30" fmla="*/ 1 w 250"/>
                <a:gd name="T31" fmla="*/ 0 h 147"/>
                <a:gd name="T32" fmla="*/ 0 w 250"/>
                <a:gd name="T33" fmla="*/ 0 h 147"/>
                <a:gd name="T34" fmla="*/ 1 w 250"/>
                <a:gd name="T35" fmla="*/ 0 h 147"/>
                <a:gd name="T36" fmla="*/ 1 w 250"/>
                <a:gd name="T37" fmla="*/ 0 h 147"/>
                <a:gd name="T38" fmla="*/ 1 w 250"/>
                <a:gd name="T39" fmla="*/ 0 h 147"/>
                <a:gd name="T40" fmla="*/ 1 w 250"/>
                <a:gd name="T41" fmla="*/ 0 h 147"/>
                <a:gd name="T42" fmla="*/ 1 w 250"/>
                <a:gd name="T43" fmla="*/ 0 h 147"/>
                <a:gd name="T44" fmla="*/ 1 w 250"/>
                <a:gd name="T45" fmla="*/ 0 h 147"/>
                <a:gd name="T46" fmla="*/ 1 w 250"/>
                <a:gd name="T47" fmla="*/ 0 h 147"/>
                <a:gd name="T48" fmla="*/ 1 w 250"/>
                <a:gd name="T49" fmla="*/ 0 h 147"/>
                <a:gd name="T50" fmla="*/ 1 w 250"/>
                <a:gd name="T51" fmla="*/ 0 h 147"/>
                <a:gd name="T52" fmla="*/ 1 w 250"/>
                <a:gd name="T53" fmla="*/ 0 h 147"/>
                <a:gd name="T54" fmla="*/ 1 w 250"/>
                <a:gd name="T55" fmla="*/ 0 h 147"/>
                <a:gd name="T56" fmla="*/ 1 w 250"/>
                <a:gd name="T57" fmla="*/ 0 h 147"/>
                <a:gd name="T58" fmla="*/ 1 w 250"/>
                <a:gd name="T59" fmla="*/ 0 h 147"/>
                <a:gd name="T60" fmla="*/ 1 w 250"/>
                <a:gd name="T61" fmla="*/ 0 h 147"/>
                <a:gd name="T62" fmla="*/ 1 w 250"/>
                <a:gd name="T63" fmla="*/ 0 h 147"/>
                <a:gd name="T64" fmla="*/ 1 w 250"/>
                <a:gd name="T65" fmla="*/ 0 h 147"/>
                <a:gd name="T66" fmla="*/ 1 w 250"/>
                <a:gd name="T67" fmla="*/ 0 h 147"/>
                <a:gd name="T68" fmla="*/ 1 w 250"/>
                <a:gd name="T69" fmla="*/ 0 h 147"/>
                <a:gd name="T70" fmla="*/ 1 w 250"/>
                <a:gd name="T71" fmla="*/ 0 h 147"/>
                <a:gd name="T72" fmla="*/ 1 w 250"/>
                <a:gd name="T73" fmla="*/ 0 h 147"/>
                <a:gd name="T74" fmla="*/ 1 w 250"/>
                <a:gd name="T75" fmla="*/ 0 h 147"/>
                <a:gd name="T76" fmla="*/ 1 w 250"/>
                <a:gd name="T77" fmla="*/ 0 h 147"/>
                <a:gd name="T78" fmla="*/ 1 w 250"/>
                <a:gd name="T79" fmla="*/ 0 h 147"/>
                <a:gd name="T80" fmla="*/ 1 w 250"/>
                <a:gd name="T81" fmla="*/ 0 h 147"/>
                <a:gd name="T82" fmla="*/ 1 w 250"/>
                <a:gd name="T83" fmla="*/ 0 h 147"/>
                <a:gd name="T84" fmla="*/ 1 w 250"/>
                <a:gd name="T85" fmla="*/ 0 h 147"/>
                <a:gd name="T86" fmla="*/ 1 w 250"/>
                <a:gd name="T87" fmla="*/ 0 h 147"/>
                <a:gd name="T88" fmla="*/ 1 w 250"/>
                <a:gd name="T89" fmla="*/ 0 h 14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0"/>
                <a:gd name="T136" fmla="*/ 0 h 147"/>
                <a:gd name="T137" fmla="*/ 250 w 250"/>
                <a:gd name="T138" fmla="*/ 147 h 14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0" h="147">
                  <a:moveTo>
                    <a:pt x="215" y="147"/>
                  </a:moveTo>
                  <a:lnTo>
                    <a:pt x="192" y="107"/>
                  </a:lnTo>
                  <a:lnTo>
                    <a:pt x="176" y="77"/>
                  </a:lnTo>
                  <a:lnTo>
                    <a:pt x="165" y="58"/>
                  </a:lnTo>
                  <a:lnTo>
                    <a:pt x="155" y="45"/>
                  </a:lnTo>
                  <a:lnTo>
                    <a:pt x="141" y="38"/>
                  </a:lnTo>
                  <a:lnTo>
                    <a:pt x="121" y="34"/>
                  </a:lnTo>
                  <a:lnTo>
                    <a:pt x="88" y="31"/>
                  </a:lnTo>
                  <a:lnTo>
                    <a:pt x="41" y="29"/>
                  </a:lnTo>
                  <a:lnTo>
                    <a:pt x="32" y="30"/>
                  </a:lnTo>
                  <a:lnTo>
                    <a:pt x="25" y="33"/>
                  </a:lnTo>
                  <a:lnTo>
                    <a:pt x="18" y="33"/>
                  </a:lnTo>
                  <a:lnTo>
                    <a:pt x="12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2" y="21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26" y="0"/>
                  </a:lnTo>
                  <a:lnTo>
                    <a:pt x="48" y="0"/>
                  </a:lnTo>
                  <a:lnTo>
                    <a:pt x="69" y="0"/>
                  </a:lnTo>
                  <a:lnTo>
                    <a:pt x="89" y="1"/>
                  </a:lnTo>
                  <a:lnTo>
                    <a:pt x="109" y="3"/>
                  </a:lnTo>
                  <a:lnTo>
                    <a:pt x="126" y="6"/>
                  </a:lnTo>
                  <a:lnTo>
                    <a:pt x="144" y="10"/>
                  </a:lnTo>
                  <a:lnTo>
                    <a:pt x="161" y="15"/>
                  </a:lnTo>
                  <a:lnTo>
                    <a:pt x="176" y="21"/>
                  </a:lnTo>
                  <a:lnTo>
                    <a:pt x="190" y="30"/>
                  </a:lnTo>
                  <a:lnTo>
                    <a:pt x="202" y="39"/>
                  </a:lnTo>
                  <a:lnTo>
                    <a:pt x="214" y="52"/>
                  </a:lnTo>
                  <a:lnTo>
                    <a:pt x="223" y="66"/>
                  </a:lnTo>
                  <a:lnTo>
                    <a:pt x="232" y="82"/>
                  </a:lnTo>
                  <a:lnTo>
                    <a:pt x="239" y="102"/>
                  </a:lnTo>
                  <a:lnTo>
                    <a:pt x="245" y="122"/>
                  </a:lnTo>
                  <a:lnTo>
                    <a:pt x="250" y="147"/>
                  </a:lnTo>
                  <a:lnTo>
                    <a:pt x="245" y="147"/>
                  </a:lnTo>
                  <a:lnTo>
                    <a:pt x="241" y="147"/>
                  </a:lnTo>
                  <a:lnTo>
                    <a:pt x="237" y="147"/>
                  </a:lnTo>
                  <a:lnTo>
                    <a:pt x="232" y="147"/>
                  </a:lnTo>
                  <a:lnTo>
                    <a:pt x="228" y="147"/>
                  </a:lnTo>
                  <a:lnTo>
                    <a:pt x="224" y="147"/>
                  </a:lnTo>
                  <a:lnTo>
                    <a:pt x="220" y="147"/>
                  </a:lnTo>
                  <a:lnTo>
                    <a:pt x="215" y="1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2" name="Freeform 32"/>
            <p:cNvSpPr>
              <a:spLocks/>
            </p:cNvSpPr>
            <p:nvPr/>
          </p:nvSpPr>
          <p:spPr bwMode="auto">
            <a:xfrm>
              <a:off x="2951" y="3491"/>
              <a:ext cx="164" cy="37"/>
            </a:xfrm>
            <a:custGeom>
              <a:avLst/>
              <a:gdLst>
                <a:gd name="T0" fmla="*/ 0 w 327"/>
                <a:gd name="T1" fmla="*/ 0 h 75"/>
                <a:gd name="T2" fmla="*/ 1 w 327"/>
                <a:gd name="T3" fmla="*/ 0 h 75"/>
                <a:gd name="T4" fmla="*/ 1 w 327"/>
                <a:gd name="T5" fmla="*/ 0 h 75"/>
                <a:gd name="T6" fmla="*/ 1 w 327"/>
                <a:gd name="T7" fmla="*/ 0 h 75"/>
                <a:gd name="T8" fmla="*/ 1 w 327"/>
                <a:gd name="T9" fmla="*/ 0 h 75"/>
                <a:gd name="T10" fmla="*/ 1 w 327"/>
                <a:gd name="T11" fmla="*/ 0 h 75"/>
                <a:gd name="T12" fmla="*/ 1 w 327"/>
                <a:gd name="T13" fmla="*/ 0 h 75"/>
                <a:gd name="T14" fmla="*/ 1 w 327"/>
                <a:gd name="T15" fmla="*/ 0 h 75"/>
                <a:gd name="T16" fmla="*/ 1 w 327"/>
                <a:gd name="T17" fmla="*/ 0 h 75"/>
                <a:gd name="T18" fmla="*/ 1 w 327"/>
                <a:gd name="T19" fmla="*/ 0 h 75"/>
                <a:gd name="T20" fmla="*/ 1 w 327"/>
                <a:gd name="T21" fmla="*/ 0 h 75"/>
                <a:gd name="T22" fmla="*/ 1 w 327"/>
                <a:gd name="T23" fmla="*/ 0 h 75"/>
                <a:gd name="T24" fmla="*/ 1 w 327"/>
                <a:gd name="T25" fmla="*/ 0 h 75"/>
                <a:gd name="T26" fmla="*/ 1 w 327"/>
                <a:gd name="T27" fmla="*/ 0 h 75"/>
                <a:gd name="T28" fmla="*/ 1 w 327"/>
                <a:gd name="T29" fmla="*/ 0 h 75"/>
                <a:gd name="T30" fmla="*/ 1 w 327"/>
                <a:gd name="T31" fmla="*/ 0 h 75"/>
                <a:gd name="T32" fmla="*/ 1 w 327"/>
                <a:gd name="T33" fmla="*/ 0 h 75"/>
                <a:gd name="T34" fmla="*/ 1 w 327"/>
                <a:gd name="T35" fmla="*/ 0 h 75"/>
                <a:gd name="T36" fmla="*/ 1 w 327"/>
                <a:gd name="T37" fmla="*/ 0 h 75"/>
                <a:gd name="T38" fmla="*/ 1 w 327"/>
                <a:gd name="T39" fmla="*/ 0 h 75"/>
                <a:gd name="T40" fmla="*/ 1 w 327"/>
                <a:gd name="T41" fmla="*/ 0 h 75"/>
                <a:gd name="T42" fmla="*/ 1 w 327"/>
                <a:gd name="T43" fmla="*/ 0 h 75"/>
                <a:gd name="T44" fmla="*/ 1 w 327"/>
                <a:gd name="T45" fmla="*/ 0 h 75"/>
                <a:gd name="T46" fmla="*/ 1 w 327"/>
                <a:gd name="T47" fmla="*/ 0 h 75"/>
                <a:gd name="T48" fmla="*/ 1 w 327"/>
                <a:gd name="T49" fmla="*/ 0 h 75"/>
                <a:gd name="T50" fmla="*/ 1 w 327"/>
                <a:gd name="T51" fmla="*/ 0 h 75"/>
                <a:gd name="T52" fmla="*/ 1 w 327"/>
                <a:gd name="T53" fmla="*/ 0 h 75"/>
                <a:gd name="T54" fmla="*/ 1 w 327"/>
                <a:gd name="T55" fmla="*/ 0 h 75"/>
                <a:gd name="T56" fmla="*/ 1 w 327"/>
                <a:gd name="T57" fmla="*/ 0 h 75"/>
                <a:gd name="T58" fmla="*/ 1 w 327"/>
                <a:gd name="T59" fmla="*/ 0 h 75"/>
                <a:gd name="T60" fmla="*/ 1 w 327"/>
                <a:gd name="T61" fmla="*/ 0 h 75"/>
                <a:gd name="T62" fmla="*/ 1 w 327"/>
                <a:gd name="T63" fmla="*/ 0 h 75"/>
                <a:gd name="T64" fmla="*/ 1 w 327"/>
                <a:gd name="T65" fmla="*/ 0 h 75"/>
                <a:gd name="T66" fmla="*/ 1 w 327"/>
                <a:gd name="T67" fmla="*/ 0 h 75"/>
                <a:gd name="T68" fmla="*/ 1 w 327"/>
                <a:gd name="T69" fmla="*/ 0 h 75"/>
                <a:gd name="T70" fmla="*/ 1 w 327"/>
                <a:gd name="T71" fmla="*/ 0 h 75"/>
                <a:gd name="T72" fmla="*/ 1 w 327"/>
                <a:gd name="T73" fmla="*/ 0 h 75"/>
                <a:gd name="T74" fmla="*/ 1 w 327"/>
                <a:gd name="T75" fmla="*/ 0 h 75"/>
                <a:gd name="T76" fmla="*/ 1 w 327"/>
                <a:gd name="T77" fmla="*/ 0 h 75"/>
                <a:gd name="T78" fmla="*/ 1 w 327"/>
                <a:gd name="T79" fmla="*/ 0 h 75"/>
                <a:gd name="T80" fmla="*/ 1 w 327"/>
                <a:gd name="T81" fmla="*/ 0 h 75"/>
                <a:gd name="T82" fmla="*/ 1 w 327"/>
                <a:gd name="T83" fmla="*/ 0 h 75"/>
                <a:gd name="T84" fmla="*/ 1 w 327"/>
                <a:gd name="T85" fmla="*/ 0 h 75"/>
                <a:gd name="T86" fmla="*/ 1 w 327"/>
                <a:gd name="T87" fmla="*/ 0 h 75"/>
                <a:gd name="T88" fmla="*/ 0 w 327"/>
                <a:gd name="T89" fmla="*/ 0 h 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7"/>
                <a:gd name="T136" fmla="*/ 0 h 75"/>
                <a:gd name="T137" fmla="*/ 327 w 327"/>
                <a:gd name="T138" fmla="*/ 75 h 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7" h="75">
                  <a:moveTo>
                    <a:pt x="0" y="13"/>
                  </a:moveTo>
                  <a:lnTo>
                    <a:pt x="3" y="10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25" y="1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83" y="0"/>
                  </a:lnTo>
                  <a:lnTo>
                    <a:pt x="107" y="1"/>
                  </a:lnTo>
                  <a:lnTo>
                    <a:pt x="134" y="2"/>
                  </a:lnTo>
                  <a:lnTo>
                    <a:pt x="161" y="6"/>
                  </a:lnTo>
                  <a:lnTo>
                    <a:pt x="189" y="8"/>
                  </a:lnTo>
                  <a:lnTo>
                    <a:pt x="216" y="13"/>
                  </a:lnTo>
                  <a:lnTo>
                    <a:pt x="242" y="17"/>
                  </a:lnTo>
                  <a:lnTo>
                    <a:pt x="266" y="24"/>
                  </a:lnTo>
                  <a:lnTo>
                    <a:pt x="287" y="30"/>
                  </a:lnTo>
                  <a:lnTo>
                    <a:pt x="304" y="38"/>
                  </a:lnTo>
                  <a:lnTo>
                    <a:pt x="317" y="46"/>
                  </a:lnTo>
                  <a:lnTo>
                    <a:pt x="325" y="55"/>
                  </a:lnTo>
                  <a:lnTo>
                    <a:pt x="327" y="66"/>
                  </a:lnTo>
                  <a:lnTo>
                    <a:pt x="326" y="66"/>
                  </a:lnTo>
                  <a:lnTo>
                    <a:pt x="325" y="66"/>
                  </a:lnTo>
                  <a:lnTo>
                    <a:pt x="323" y="67"/>
                  </a:lnTo>
                  <a:lnTo>
                    <a:pt x="321" y="67"/>
                  </a:lnTo>
                  <a:lnTo>
                    <a:pt x="320" y="69"/>
                  </a:lnTo>
                  <a:lnTo>
                    <a:pt x="320" y="70"/>
                  </a:lnTo>
                  <a:lnTo>
                    <a:pt x="320" y="73"/>
                  </a:lnTo>
                  <a:lnTo>
                    <a:pt x="320" y="75"/>
                  </a:lnTo>
                  <a:lnTo>
                    <a:pt x="309" y="75"/>
                  </a:lnTo>
                  <a:lnTo>
                    <a:pt x="294" y="73"/>
                  </a:lnTo>
                  <a:lnTo>
                    <a:pt x="275" y="72"/>
                  </a:lnTo>
                  <a:lnTo>
                    <a:pt x="253" y="68"/>
                  </a:lnTo>
                  <a:lnTo>
                    <a:pt x="230" y="65"/>
                  </a:lnTo>
                  <a:lnTo>
                    <a:pt x="204" y="61"/>
                  </a:lnTo>
                  <a:lnTo>
                    <a:pt x="177" y="57"/>
                  </a:lnTo>
                  <a:lnTo>
                    <a:pt x="151" y="52"/>
                  </a:lnTo>
                  <a:lnTo>
                    <a:pt x="124" y="47"/>
                  </a:lnTo>
                  <a:lnTo>
                    <a:pt x="99" y="42"/>
                  </a:lnTo>
                  <a:lnTo>
                    <a:pt x="75" y="37"/>
                  </a:lnTo>
                  <a:lnTo>
                    <a:pt x="53" y="31"/>
                  </a:lnTo>
                  <a:lnTo>
                    <a:pt x="33" y="27"/>
                  </a:lnTo>
                  <a:lnTo>
                    <a:pt x="18" y="22"/>
                  </a:lnTo>
                  <a:lnTo>
                    <a:pt x="7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3" name="Freeform 34"/>
            <p:cNvSpPr>
              <a:spLocks/>
            </p:cNvSpPr>
            <p:nvPr/>
          </p:nvSpPr>
          <p:spPr bwMode="auto">
            <a:xfrm>
              <a:off x="3229" y="3475"/>
              <a:ext cx="63" cy="20"/>
            </a:xfrm>
            <a:custGeom>
              <a:avLst/>
              <a:gdLst>
                <a:gd name="T0" fmla="*/ 0 w 127"/>
                <a:gd name="T1" fmla="*/ 1 h 40"/>
                <a:gd name="T2" fmla="*/ 0 w 127"/>
                <a:gd name="T3" fmla="*/ 1 h 40"/>
                <a:gd name="T4" fmla="*/ 0 w 127"/>
                <a:gd name="T5" fmla="*/ 1 h 40"/>
                <a:gd name="T6" fmla="*/ 0 w 127"/>
                <a:gd name="T7" fmla="*/ 0 h 40"/>
                <a:gd name="T8" fmla="*/ 0 w 127"/>
                <a:gd name="T9" fmla="*/ 1 h 40"/>
                <a:gd name="T10" fmla="*/ 0 w 127"/>
                <a:gd name="T11" fmla="*/ 1 h 40"/>
                <a:gd name="T12" fmla="*/ 0 w 127"/>
                <a:gd name="T13" fmla="*/ 1 h 40"/>
                <a:gd name="T14" fmla="*/ 0 w 127"/>
                <a:gd name="T15" fmla="*/ 1 h 40"/>
                <a:gd name="T16" fmla="*/ 0 w 127"/>
                <a:gd name="T17" fmla="*/ 1 h 40"/>
                <a:gd name="T18" fmla="*/ 0 w 127"/>
                <a:gd name="T19" fmla="*/ 1 h 40"/>
                <a:gd name="T20" fmla="*/ 0 w 127"/>
                <a:gd name="T21" fmla="*/ 1 h 40"/>
                <a:gd name="T22" fmla="*/ 0 w 127"/>
                <a:gd name="T23" fmla="*/ 1 h 40"/>
                <a:gd name="T24" fmla="*/ 0 w 127"/>
                <a:gd name="T25" fmla="*/ 1 h 40"/>
                <a:gd name="T26" fmla="*/ 0 w 127"/>
                <a:gd name="T27" fmla="*/ 1 h 40"/>
                <a:gd name="T28" fmla="*/ 0 w 127"/>
                <a:gd name="T29" fmla="*/ 1 h 40"/>
                <a:gd name="T30" fmla="*/ 0 w 127"/>
                <a:gd name="T31" fmla="*/ 1 h 40"/>
                <a:gd name="T32" fmla="*/ 0 w 127"/>
                <a:gd name="T33" fmla="*/ 1 h 40"/>
                <a:gd name="T34" fmla="*/ 0 w 127"/>
                <a:gd name="T35" fmla="*/ 1 h 40"/>
                <a:gd name="T36" fmla="*/ 0 w 127"/>
                <a:gd name="T37" fmla="*/ 1 h 40"/>
                <a:gd name="T38" fmla="*/ 0 w 127"/>
                <a:gd name="T39" fmla="*/ 1 h 40"/>
                <a:gd name="T40" fmla="*/ 0 w 127"/>
                <a:gd name="T41" fmla="*/ 1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7"/>
                <a:gd name="T64" fmla="*/ 0 h 40"/>
                <a:gd name="T65" fmla="*/ 127 w 12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7" h="40">
                  <a:moveTo>
                    <a:pt x="0" y="20"/>
                  </a:moveTo>
                  <a:lnTo>
                    <a:pt x="6" y="8"/>
                  </a:lnTo>
                  <a:lnTo>
                    <a:pt x="21" y="2"/>
                  </a:lnTo>
                  <a:lnTo>
                    <a:pt x="42" y="0"/>
                  </a:lnTo>
                  <a:lnTo>
                    <a:pt x="66" y="2"/>
                  </a:lnTo>
                  <a:lnTo>
                    <a:pt x="89" y="7"/>
                  </a:lnTo>
                  <a:lnTo>
                    <a:pt x="110" y="14"/>
                  </a:lnTo>
                  <a:lnTo>
                    <a:pt x="124" y="23"/>
                  </a:lnTo>
                  <a:lnTo>
                    <a:pt x="127" y="33"/>
                  </a:lnTo>
                  <a:lnTo>
                    <a:pt x="122" y="36"/>
                  </a:lnTo>
                  <a:lnTo>
                    <a:pt x="120" y="37"/>
                  </a:lnTo>
                  <a:lnTo>
                    <a:pt x="118" y="38"/>
                  </a:lnTo>
                  <a:lnTo>
                    <a:pt x="117" y="40"/>
                  </a:lnTo>
                  <a:lnTo>
                    <a:pt x="103" y="40"/>
                  </a:lnTo>
                  <a:lnTo>
                    <a:pt x="89" y="38"/>
                  </a:lnTo>
                  <a:lnTo>
                    <a:pt x="73" y="37"/>
                  </a:lnTo>
                  <a:lnTo>
                    <a:pt x="58" y="33"/>
                  </a:lnTo>
                  <a:lnTo>
                    <a:pt x="42" y="31"/>
                  </a:lnTo>
                  <a:lnTo>
                    <a:pt x="27" y="28"/>
                  </a:lnTo>
                  <a:lnTo>
                    <a:pt x="13" y="2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4" name="Freeform 35"/>
            <p:cNvSpPr>
              <a:spLocks/>
            </p:cNvSpPr>
            <p:nvPr/>
          </p:nvSpPr>
          <p:spPr bwMode="auto">
            <a:xfrm>
              <a:off x="3097" y="3413"/>
              <a:ext cx="41" cy="72"/>
            </a:xfrm>
            <a:custGeom>
              <a:avLst/>
              <a:gdLst>
                <a:gd name="T0" fmla="*/ 0 w 82"/>
                <a:gd name="T1" fmla="*/ 1 h 144"/>
                <a:gd name="T2" fmla="*/ 0 w 82"/>
                <a:gd name="T3" fmla="*/ 1 h 144"/>
                <a:gd name="T4" fmla="*/ 0 w 82"/>
                <a:gd name="T5" fmla="*/ 1 h 144"/>
                <a:gd name="T6" fmla="*/ 1 w 82"/>
                <a:gd name="T7" fmla="*/ 1 h 144"/>
                <a:gd name="T8" fmla="*/ 1 w 82"/>
                <a:gd name="T9" fmla="*/ 0 h 144"/>
                <a:gd name="T10" fmla="*/ 1 w 82"/>
                <a:gd name="T11" fmla="*/ 1 h 144"/>
                <a:gd name="T12" fmla="*/ 1 w 82"/>
                <a:gd name="T13" fmla="*/ 1 h 144"/>
                <a:gd name="T14" fmla="*/ 1 w 82"/>
                <a:gd name="T15" fmla="*/ 1 h 144"/>
                <a:gd name="T16" fmla="*/ 1 w 82"/>
                <a:gd name="T17" fmla="*/ 1 h 144"/>
                <a:gd name="T18" fmla="*/ 1 w 82"/>
                <a:gd name="T19" fmla="*/ 1 h 144"/>
                <a:gd name="T20" fmla="*/ 1 w 82"/>
                <a:gd name="T21" fmla="*/ 1 h 144"/>
                <a:gd name="T22" fmla="*/ 1 w 82"/>
                <a:gd name="T23" fmla="*/ 1 h 144"/>
                <a:gd name="T24" fmla="*/ 1 w 82"/>
                <a:gd name="T25" fmla="*/ 1 h 144"/>
                <a:gd name="T26" fmla="*/ 1 w 82"/>
                <a:gd name="T27" fmla="*/ 1 h 144"/>
                <a:gd name="T28" fmla="*/ 1 w 82"/>
                <a:gd name="T29" fmla="*/ 1 h 144"/>
                <a:gd name="T30" fmla="*/ 1 w 82"/>
                <a:gd name="T31" fmla="*/ 1 h 144"/>
                <a:gd name="T32" fmla="*/ 1 w 82"/>
                <a:gd name="T33" fmla="*/ 1 h 144"/>
                <a:gd name="T34" fmla="*/ 1 w 82"/>
                <a:gd name="T35" fmla="*/ 1 h 144"/>
                <a:gd name="T36" fmla="*/ 1 w 82"/>
                <a:gd name="T37" fmla="*/ 1 h 144"/>
                <a:gd name="T38" fmla="*/ 1 w 82"/>
                <a:gd name="T39" fmla="*/ 1 h 144"/>
                <a:gd name="T40" fmla="*/ 1 w 82"/>
                <a:gd name="T41" fmla="*/ 1 h 144"/>
                <a:gd name="T42" fmla="*/ 1 w 82"/>
                <a:gd name="T43" fmla="*/ 1 h 144"/>
                <a:gd name="T44" fmla="*/ 1 w 82"/>
                <a:gd name="T45" fmla="*/ 1 h 144"/>
                <a:gd name="T46" fmla="*/ 1 w 82"/>
                <a:gd name="T47" fmla="*/ 1 h 144"/>
                <a:gd name="T48" fmla="*/ 1 w 82"/>
                <a:gd name="T49" fmla="*/ 1 h 144"/>
                <a:gd name="T50" fmla="*/ 1 w 82"/>
                <a:gd name="T51" fmla="*/ 1 h 144"/>
                <a:gd name="T52" fmla="*/ 1 w 82"/>
                <a:gd name="T53" fmla="*/ 1 h 144"/>
                <a:gd name="T54" fmla="*/ 1 w 82"/>
                <a:gd name="T55" fmla="*/ 1 h 144"/>
                <a:gd name="T56" fmla="*/ 1 w 82"/>
                <a:gd name="T57" fmla="*/ 1 h 144"/>
                <a:gd name="T58" fmla="*/ 1 w 82"/>
                <a:gd name="T59" fmla="*/ 1 h 144"/>
                <a:gd name="T60" fmla="*/ 1 w 82"/>
                <a:gd name="T61" fmla="*/ 1 h 144"/>
                <a:gd name="T62" fmla="*/ 1 w 82"/>
                <a:gd name="T63" fmla="*/ 1 h 144"/>
                <a:gd name="T64" fmla="*/ 1 w 82"/>
                <a:gd name="T65" fmla="*/ 1 h 144"/>
                <a:gd name="T66" fmla="*/ 1 w 82"/>
                <a:gd name="T67" fmla="*/ 1 h 144"/>
                <a:gd name="T68" fmla="*/ 1 w 82"/>
                <a:gd name="T69" fmla="*/ 1 h 144"/>
                <a:gd name="T70" fmla="*/ 1 w 82"/>
                <a:gd name="T71" fmla="*/ 1 h 144"/>
                <a:gd name="T72" fmla="*/ 1 w 82"/>
                <a:gd name="T73" fmla="*/ 1 h 144"/>
                <a:gd name="T74" fmla="*/ 1 w 82"/>
                <a:gd name="T75" fmla="*/ 1 h 144"/>
                <a:gd name="T76" fmla="*/ 1 w 82"/>
                <a:gd name="T77" fmla="*/ 1 h 144"/>
                <a:gd name="T78" fmla="*/ 1 w 82"/>
                <a:gd name="T79" fmla="*/ 1 h 144"/>
                <a:gd name="T80" fmla="*/ 0 w 82"/>
                <a:gd name="T81" fmla="*/ 1 h 1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2"/>
                <a:gd name="T124" fmla="*/ 0 h 144"/>
                <a:gd name="T125" fmla="*/ 82 w 82"/>
                <a:gd name="T126" fmla="*/ 144 h 14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2" h="144">
                  <a:moveTo>
                    <a:pt x="0" y="24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3" y="2"/>
                  </a:lnTo>
                  <a:lnTo>
                    <a:pt x="10" y="0"/>
                  </a:lnTo>
                  <a:lnTo>
                    <a:pt x="13" y="3"/>
                  </a:lnTo>
                  <a:lnTo>
                    <a:pt x="18" y="5"/>
                  </a:lnTo>
                  <a:lnTo>
                    <a:pt x="22" y="9"/>
                  </a:lnTo>
                  <a:lnTo>
                    <a:pt x="28" y="12"/>
                  </a:lnTo>
                  <a:lnTo>
                    <a:pt x="35" y="17"/>
                  </a:lnTo>
                  <a:lnTo>
                    <a:pt x="42" y="21"/>
                  </a:lnTo>
                  <a:lnTo>
                    <a:pt x="49" y="26"/>
                  </a:lnTo>
                  <a:lnTo>
                    <a:pt x="56" y="32"/>
                  </a:lnTo>
                  <a:lnTo>
                    <a:pt x="59" y="35"/>
                  </a:lnTo>
                  <a:lnTo>
                    <a:pt x="65" y="41"/>
                  </a:lnTo>
                  <a:lnTo>
                    <a:pt x="72" y="48"/>
                  </a:lnTo>
                  <a:lnTo>
                    <a:pt x="78" y="55"/>
                  </a:lnTo>
                  <a:lnTo>
                    <a:pt x="81" y="62"/>
                  </a:lnTo>
                  <a:lnTo>
                    <a:pt x="82" y="68"/>
                  </a:lnTo>
                  <a:lnTo>
                    <a:pt x="79" y="72"/>
                  </a:lnTo>
                  <a:lnTo>
                    <a:pt x="71" y="73"/>
                  </a:lnTo>
                  <a:lnTo>
                    <a:pt x="64" y="66"/>
                  </a:lnTo>
                  <a:lnTo>
                    <a:pt x="59" y="61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50" y="68"/>
                  </a:lnTo>
                  <a:lnTo>
                    <a:pt x="58" y="78"/>
                  </a:lnTo>
                  <a:lnTo>
                    <a:pt x="66" y="88"/>
                  </a:lnTo>
                  <a:lnTo>
                    <a:pt x="73" y="100"/>
                  </a:lnTo>
                  <a:lnTo>
                    <a:pt x="78" y="111"/>
                  </a:lnTo>
                  <a:lnTo>
                    <a:pt x="81" y="123"/>
                  </a:lnTo>
                  <a:lnTo>
                    <a:pt x="80" y="133"/>
                  </a:lnTo>
                  <a:lnTo>
                    <a:pt x="74" y="144"/>
                  </a:lnTo>
                  <a:lnTo>
                    <a:pt x="64" y="140"/>
                  </a:lnTo>
                  <a:lnTo>
                    <a:pt x="52" y="129"/>
                  </a:lnTo>
                  <a:lnTo>
                    <a:pt x="41" y="114"/>
                  </a:lnTo>
                  <a:lnTo>
                    <a:pt x="30" y="94"/>
                  </a:lnTo>
                  <a:lnTo>
                    <a:pt x="20" y="74"/>
                  </a:lnTo>
                  <a:lnTo>
                    <a:pt x="12" y="55"/>
                  </a:lnTo>
                  <a:lnTo>
                    <a:pt x="5" y="3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5" name="Freeform 36"/>
            <p:cNvSpPr>
              <a:spLocks/>
            </p:cNvSpPr>
            <p:nvPr/>
          </p:nvSpPr>
          <p:spPr bwMode="auto">
            <a:xfrm>
              <a:off x="3085" y="3362"/>
              <a:ext cx="56" cy="58"/>
            </a:xfrm>
            <a:custGeom>
              <a:avLst/>
              <a:gdLst>
                <a:gd name="T0" fmla="*/ 1 w 112"/>
                <a:gd name="T1" fmla="*/ 0 h 118"/>
                <a:gd name="T2" fmla="*/ 1 w 112"/>
                <a:gd name="T3" fmla="*/ 0 h 118"/>
                <a:gd name="T4" fmla="*/ 1 w 112"/>
                <a:gd name="T5" fmla="*/ 0 h 118"/>
                <a:gd name="T6" fmla="*/ 1 w 112"/>
                <a:gd name="T7" fmla="*/ 0 h 118"/>
                <a:gd name="T8" fmla="*/ 1 w 112"/>
                <a:gd name="T9" fmla="*/ 0 h 118"/>
                <a:gd name="T10" fmla="*/ 1 w 112"/>
                <a:gd name="T11" fmla="*/ 0 h 118"/>
                <a:gd name="T12" fmla="*/ 0 w 112"/>
                <a:gd name="T13" fmla="*/ 0 h 118"/>
                <a:gd name="T14" fmla="*/ 0 w 112"/>
                <a:gd name="T15" fmla="*/ 0 h 118"/>
                <a:gd name="T16" fmla="*/ 1 w 112"/>
                <a:gd name="T17" fmla="*/ 0 h 118"/>
                <a:gd name="T18" fmla="*/ 1 w 112"/>
                <a:gd name="T19" fmla="*/ 0 h 118"/>
                <a:gd name="T20" fmla="*/ 1 w 112"/>
                <a:gd name="T21" fmla="*/ 0 h 118"/>
                <a:gd name="T22" fmla="*/ 1 w 112"/>
                <a:gd name="T23" fmla="*/ 0 h 118"/>
                <a:gd name="T24" fmla="*/ 1 w 112"/>
                <a:gd name="T25" fmla="*/ 0 h 118"/>
                <a:gd name="T26" fmla="*/ 1 w 112"/>
                <a:gd name="T27" fmla="*/ 0 h 118"/>
                <a:gd name="T28" fmla="*/ 1 w 112"/>
                <a:gd name="T29" fmla="*/ 0 h 118"/>
                <a:gd name="T30" fmla="*/ 1 w 112"/>
                <a:gd name="T31" fmla="*/ 0 h 118"/>
                <a:gd name="T32" fmla="*/ 1 w 112"/>
                <a:gd name="T33" fmla="*/ 0 h 118"/>
                <a:gd name="T34" fmla="*/ 1 w 112"/>
                <a:gd name="T35" fmla="*/ 0 h 118"/>
                <a:gd name="T36" fmla="*/ 1 w 112"/>
                <a:gd name="T37" fmla="*/ 0 h 118"/>
                <a:gd name="T38" fmla="*/ 1 w 112"/>
                <a:gd name="T39" fmla="*/ 0 h 118"/>
                <a:gd name="T40" fmla="*/ 1 w 112"/>
                <a:gd name="T41" fmla="*/ 0 h 118"/>
                <a:gd name="T42" fmla="*/ 1 w 112"/>
                <a:gd name="T43" fmla="*/ 0 h 118"/>
                <a:gd name="T44" fmla="*/ 1 w 112"/>
                <a:gd name="T45" fmla="*/ 0 h 118"/>
                <a:gd name="T46" fmla="*/ 1 w 112"/>
                <a:gd name="T47" fmla="*/ 0 h 118"/>
                <a:gd name="T48" fmla="*/ 1 w 112"/>
                <a:gd name="T49" fmla="*/ 0 h 118"/>
                <a:gd name="T50" fmla="*/ 1 w 112"/>
                <a:gd name="T51" fmla="*/ 0 h 118"/>
                <a:gd name="T52" fmla="*/ 1 w 112"/>
                <a:gd name="T53" fmla="*/ 0 h 118"/>
                <a:gd name="T54" fmla="*/ 1 w 112"/>
                <a:gd name="T55" fmla="*/ 0 h 118"/>
                <a:gd name="T56" fmla="*/ 1 w 112"/>
                <a:gd name="T57" fmla="*/ 0 h 1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2"/>
                <a:gd name="T88" fmla="*/ 0 h 118"/>
                <a:gd name="T89" fmla="*/ 112 w 112"/>
                <a:gd name="T90" fmla="*/ 118 h 1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2" h="118">
                  <a:moveTo>
                    <a:pt x="36" y="38"/>
                  </a:moveTo>
                  <a:lnTo>
                    <a:pt x="31" y="36"/>
                  </a:lnTo>
                  <a:lnTo>
                    <a:pt x="25" y="31"/>
                  </a:lnTo>
                  <a:lnTo>
                    <a:pt x="16" y="27"/>
                  </a:lnTo>
                  <a:lnTo>
                    <a:pt x="10" y="21"/>
                  </a:lnTo>
                  <a:lnTo>
                    <a:pt x="3" y="15"/>
                  </a:lnTo>
                  <a:lnTo>
                    <a:pt x="0" y="9"/>
                  </a:lnTo>
                  <a:lnTo>
                    <a:pt x="0" y="5"/>
                  </a:lnTo>
                  <a:lnTo>
                    <a:pt x="7" y="0"/>
                  </a:lnTo>
                  <a:lnTo>
                    <a:pt x="18" y="5"/>
                  </a:lnTo>
                  <a:lnTo>
                    <a:pt x="27" y="9"/>
                  </a:lnTo>
                  <a:lnTo>
                    <a:pt x="37" y="13"/>
                  </a:lnTo>
                  <a:lnTo>
                    <a:pt x="46" y="17"/>
                  </a:lnTo>
                  <a:lnTo>
                    <a:pt x="56" y="22"/>
                  </a:lnTo>
                  <a:lnTo>
                    <a:pt x="64" y="28"/>
                  </a:lnTo>
                  <a:lnTo>
                    <a:pt x="73" y="35"/>
                  </a:lnTo>
                  <a:lnTo>
                    <a:pt x="81" y="43"/>
                  </a:lnTo>
                  <a:lnTo>
                    <a:pt x="90" y="60"/>
                  </a:lnTo>
                  <a:lnTo>
                    <a:pt x="101" y="78"/>
                  </a:lnTo>
                  <a:lnTo>
                    <a:pt x="109" y="97"/>
                  </a:lnTo>
                  <a:lnTo>
                    <a:pt x="112" y="116"/>
                  </a:lnTo>
                  <a:lnTo>
                    <a:pt x="104" y="118"/>
                  </a:lnTo>
                  <a:lnTo>
                    <a:pt x="94" y="113"/>
                  </a:lnTo>
                  <a:lnTo>
                    <a:pt x="83" y="103"/>
                  </a:lnTo>
                  <a:lnTo>
                    <a:pt x="73" y="89"/>
                  </a:lnTo>
                  <a:lnTo>
                    <a:pt x="61" y="75"/>
                  </a:lnTo>
                  <a:lnTo>
                    <a:pt x="52" y="60"/>
                  </a:lnTo>
                  <a:lnTo>
                    <a:pt x="43" y="47"/>
                  </a:lnTo>
                  <a:lnTo>
                    <a:pt x="36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6" name="Freeform 37"/>
            <p:cNvSpPr>
              <a:spLocks/>
            </p:cNvSpPr>
            <p:nvPr/>
          </p:nvSpPr>
          <p:spPr bwMode="auto">
            <a:xfrm>
              <a:off x="3085" y="3344"/>
              <a:ext cx="43" cy="25"/>
            </a:xfrm>
            <a:custGeom>
              <a:avLst/>
              <a:gdLst>
                <a:gd name="T0" fmla="*/ 1 w 86"/>
                <a:gd name="T1" fmla="*/ 1 h 50"/>
                <a:gd name="T2" fmla="*/ 1 w 86"/>
                <a:gd name="T3" fmla="*/ 1 h 50"/>
                <a:gd name="T4" fmla="*/ 0 w 86"/>
                <a:gd name="T5" fmla="*/ 1 h 50"/>
                <a:gd name="T6" fmla="*/ 0 w 86"/>
                <a:gd name="T7" fmla="*/ 1 h 50"/>
                <a:gd name="T8" fmla="*/ 1 w 86"/>
                <a:gd name="T9" fmla="*/ 0 h 50"/>
                <a:gd name="T10" fmla="*/ 1 w 86"/>
                <a:gd name="T11" fmla="*/ 1 h 50"/>
                <a:gd name="T12" fmla="*/ 1 w 86"/>
                <a:gd name="T13" fmla="*/ 1 h 50"/>
                <a:gd name="T14" fmla="*/ 1 w 86"/>
                <a:gd name="T15" fmla="*/ 1 h 50"/>
                <a:gd name="T16" fmla="*/ 1 w 86"/>
                <a:gd name="T17" fmla="*/ 1 h 50"/>
                <a:gd name="T18" fmla="*/ 1 w 86"/>
                <a:gd name="T19" fmla="*/ 1 h 50"/>
                <a:gd name="T20" fmla="*/ 1 w 86"/>
                <a:gd name="T21" fmla="*/ 1 h 50"/>
                <a:gd name="T22" fmla="*/ 1 w 86"/>
                <a:gd name="T23" fmla="*/ 1 h 50"/>
                <a:gd name="T24" fmla="*/ 1 w 86"/>
                <a:gd name="T25" fmla="*/ 1 h 50"/>
                <a:gd name="T26" fmla="*/ 1 w 86"/>
                <a:gd name="T27" fmla="*/ 1 h 50"/>
                <a:gd name="T28" fmla="*/ 1 w 86"/>
                <a:gd name="T29" fmla="*/ 1 h 50"/>
                <a:gd name="T30" fmla="*/ 1 w 86"/>
                <a:gd name="T31" fmla="*/ 1 h 50"/>
                <a:gd name="T32" fmla="*/ 1 w 86"/>
                <a:gd name="T33" fmla="*/ 1 h 50"/>
                <a:gd name="T34" fmla="*/ 1 w 86"/>
                <a:gd name="T35" fmla="*/ 1 h 50"/>
                <a:gd name="T36" fmla="*/ 1 w 86"/>
                <a:gd name="T37" fmla="*/ 1 h 50"/>
                <a:gd name="T38" fmla="*/ 1 w 86"/>
                <a:gd name="T39" fmla="*/ 1 h 50"/>
                <a:gd name="T40" fmla="*/ 1 w 86"/>
                <a:gd name="T41" fmla="*/ 1 h 50"/>
                <a:gd name="T42" fmla="*/ 1 w 86"/>
                <a:gd name="T43" fmla="*/ 1 h 50"/>
                <a:gd name="T44" fmla="*/ 1 w 86"/>
                <a:gd name="T45" fmla="*/ 1 h 50"/>
                <a:gd name="T46" fmla="*/ 1 w 86"/>
                <a:gd name="T47" fmla="*/ 1 h 50"/>
                <a:gd name="T48" fmla="*/ 1 w 86"/>
                <a:gd name="T49" fmla="*/ 1 h 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6"/>
                <a:gd name="T76" fmla="*/ 0 h 50"/>
                <a:gd name="T77" fmla="*/ 86 w 86"/>
                <a:gd name="T78" fmla="*/ 50 h 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6" h="50">
                  <a:moveTo>
                    <a:pt x="11" y="24"/>
                  </a:moveTo>
                  <a:lnTo>
                    <a:pt x="5" y="17"/>
                  </a:lnTo>
                  <a:lnTo>
                    <a:pt x="0" y="11"/>
                  </a:lnTo>
                  <a:lnTo>
                    <a:pt x="0" y="5"/>
                  </a:lnTo>
                  <a:lnTo>
                    <a:pt x="7" y="0"/>
                  </a:lnTo>
                  <a:lnTo>
                    <a:pt x="18" y="4"/>
                  </a:lnTo>
                  <a:lnTo>
                    <a:pt x="29" y="6"/>
                  </a:lnTo>
                  <a:lnTo>
                    <a:pt x="38" y="10"/>
                  </a:lnTo>
                  <a:lnTo>
                    <a:pt x="49" y="13"/>
                  </a:lnTo>
                  <a:lnTo>
                    <a:pt x="58" y="17"/>
                  </a:lnTo>
                  <a:lnTo>
                    <a:pt x="67" y="21"/>
                  </a:lnTo>
                  <a:lnTo>
                    <a:pt x="76" y="26"/>
                  </a:lnTo>
                  <a:lnTo>
                    <a:pt x="86" y="33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4" y="44"/>
                  </a:lnTo>
                  <a:lnTo>
                    <a:pt x="82" y="49"/>
                  </a:lnTo>
                  <a:lnTo>
                    <a:pt x="74" y="50"/>
                  </a:lnTo>
                  <a:lnTo>
                    <a:pt x="65" y="49"/>
                  </a:lnTo>
                  <a:lnTo>
                    <a:pt x="56" y="47"/>
                  </a:lnTo>
                  <a:lnTo>
                    <a:pt x="45" y="42"/>
                  </a:lnTo>
                  <a:lnTo>
                    <a:pt x="35" y="36"/>
                  </a:lnTo>
                  <a:lnTo>
                    <a:pt x="26" y="32"/>
                  </a:lnTo>
                  <a:lnTo>
                    <a:pt x="18" y="27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7" name="Freeform 38"/>
            <p:cNvSpPr>
              <a:spLocks/>
            </p:cNvSpPr>
            <p:nvPr/>
          </p:nvSpPr>
          <p:spPr bwMode="auto">
            <a:xfrm>
              <a:off x="3288" y="3183"/>
              <a:ext cx="61" cy="183"/>
            </a:xfrm>
            <a:custGeom>
              <a:avLst/>
              <a:gdLst>
                <a:gd name="T0" fmla="*/ 1 w 122"/>
                <a:gd name="T1" fmla="*/ 0 h 365"/>
                <a:gd name="T2" fmla="*/ 1 w 122"/>
                <a:gd name="T3" fmla="*/ 1 h 365"/>
                <a:gd name="T4" fmla="*/ 1 w 122"/>
                <a:gd name="T5" fmla="*/ 1 h 365"/>
                <a:gd name="T6" fmla="*/ 1 w 122"/>
                <a:gd name="T7" fmla="*/ 1 h 365"/>
                <a:gd name="T8" fmla="*/ 1 w 122"/>
                <a:gd name="T9" fmla="*/ 1 h 365"/>
                <a:gd name="T10" fmla="*/ 1 w 122"/>
                <a:gd name="T11" fmla="*/ 1 h 365"/>
                <a:gd name="T12" fmla="*/ 1 w 122"/>
                <a:gd name="T13" fmla="*/ 1 h 365"/>
                <a:gd name="T14" fmla="*/ 1 w 122"/>
                <a:gd name="T15" fmla="*/ 1 h 365"/>
                <a:gd name="T16" fmla="*/ 1 w 122"/>
                <a:gd name="T17" fmla="*/ 1 h 365"/>
                <a:gd name="T18" fmla="*/ 1 w 122"/>
                <a:gd name="T19" fmla="*/ 1 h 365"/>
                <a:gd name="T20" fmla="*/ 1 w 122"/>
                <a:gd name="T21" fmla="*/ 1 h 365"/>
                <a:gd name="T22" fmla="*/ 1 w 122"/>
                <a:gd name="T23" fmla="*/ 1 h 365"/>
                <a:gd name="T24" fmla="*/ 1 w 122"/>
                <a:gd name="T25" fmla="*/ 1 h 365"/>
                <a:gd name="T26" fmla="*/ 1 w 122"/>
                <a:gd name="T27" fmla="*/ 1 h 365"/>
                <a:gd name="T28" fmla="*/ 1 w 122"/>
                <a:gd name="T29" fmla="*/ 1 h 365"/>
                <a:gd name="T30" fmla="*/ 1 w 122"/>
                <a:gd name="T31" fmla="*/ 1 h 365"/>
                <a:gd name="T32" fmla="*/ 1 w 122"/>
                <a:gd name="T33" fmla="*/ 1 h 365"/>
                <a:gd name="T34" fmla="*/ 1 w 122"/>
                <a:gd name="T35" fmla="*/ 1 h 365"/>
                <a:gd name="T36" fmla="*/ 1 w 122"/>
                <a:gd name="T37" fmla="*/ 1 h 365"/>
                <a:gd name="T38" fmla="*/ 1 w 122"/>
                <a:gd name="T39" fmla="*/ 1 h 365"/>
                <a:gd name="T40" fmla="*/ 1 w 122"/>
                <a:gd name="T41" fmla="*/ 1 h 365"/>
                <a:gd name="T42" fmla="*/ 1 w 122"/>
                <a:gd name="T43" fmla="*/ 1 h 365"/>
                <a:gd name="T44" fmla="*/ 1 w 122"/>
                <a:gd name="T45" fmla="*/ 1 h 365"/>
                <a:gd name="T46" fmla="*/ 1 w 122"/>
                <a:gd name="T47" fmla="*/ 1 h 365"/>
                <a:gd name="T48" fmla="*/ 1 w 122"/>
                <a:gd name="T49" fmla="*/ 1 h 365"/>
                <a:gd name="T50" fmla="*/ 1 w 122"/>
                <a:gd name="T51" fmla="*/ 1 h 365"/>
                <a:gd name="T52" fmla="*/ 1 w 122"/>
                <a:gd name="T53" fmla="*/ 1 h 365"/>
                <a:gd name="T54" fmla="*/ 1 w 122"/>
                <a:gd name="T55" fmla="*/ 1 h 365"/>
                <a:gd name="T56" fmla="*/ 1 w 122"/>
                <a:gd name="T57" fmla="*/ 1 h 365"/>
                <a:gd name="T58" fmla="*/ 1 w 122"/>
                <a:gd name="T59" fmla="*/ 1 h 365"/>
                <a:gd name="T60" fmla="*/ 1 w 122"/>
                <a:gd name="T61" fmla="*/ 1 h 365"/>
                <a:gd name="T62" fmla="*/ 1 w 122"/>
                <a:gd name="T63" fmla="*/ 1 h 365"/>
                <a:gd name="T64" fmla="*/ 1 w 122"/>
                <a:gd name="T65" fmla="*/ 1 h 365"/>
                <a:gd name="T66" fmla="*/ 1 w 122"/>
                <a:gd name="T67" fmla="*/ 1 h 365"/>
                <a:gd name="T68" fmla="*/ 1 w 122"/>
                <a:gd name="T69" fmla="*/ 1 h 365"/>
                <a:gd name="T70" fmla="*/ 1 w 122"/>
                <a:gd name="T71" fmla="*/ 1 h 365"/>
                <a:gd name="T72" fmla="*/ 1 w 122"/>
                <a:gd name="T73" fmla="*/ 1 h 365"/>
                <a:gd name="T74" fmla="*/ 1 w 122"/>
                <a:gd name="T75" fmla="*/ 1 h 365"/>
                <a:gd name="T76" fmla="*/ 1 w 122"/>
                <a:gd name="T77" fmla="*/ 1 h 365"/>
                <a:gd name="T78" fmla="*/ 1 w 122"/>
                <a:gd name="T79" fmla="*/ 1 h 365"/>
                <a:gd name="T80" fmla="*/ 1 w 122"/>
                <a:gd name="T81" fmla="*/ 1 h 365"/>
                <a:gd name="T82" fmla="*/ 1 w 122"/>
                <a:gd name="T83" fmla="*/ 1 h 365"/>
                <a:gd name="T84" fmla="*/ 0 w 122"/>
                <a:gd name="T85" fmla="*/ 1 h 365"/>
                <a:gd name="T86" fmla="*/ 1 w 122"/>
                <a:gd name="T87" fmla="*/ 1 h 365"/>
                <a:gd name="T88" fmla="*/ 1 w 122"/>
                <a:gd name="T89" fmla="*/ 0 h 36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365"/>
                <a:gd name="T137" fmla="*/ 122 w 122"/>
                <a:gd name="T138" fmla="*/ 365 h 36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365">
                  <a:moveTo>
                    <a:pt x="8" y="0"/>
                  </a:moveTo>
                  <a:lnTo>
                    <a:pt x="15" y="3"/>
                  </a:lnTo>
                  <a:lnTo>
                    <a:pt x="18" y="7"/>
                  </a:lnTo>
                  <a:lnTo>
                    <a:pt x="21" y="13"/>
                  </a:lnTo>
                  <a:lnTo>
                    <a:pt x="23" y="21"/>
                  </a:lnTo>
                  <a:lnTo>
                    <a:pt x="28" y="59"/>
                  </a:lnTo>
                  <a:lnTo>
                    <a:pt x="30" y="81"/>
                  </a:lnTo>
                  <a:lnTo>
                    <a:pt x="32" y="98"/>
                  </a:lnTo>
                  <a:lnTo>
                    <a:pt x="37" y="117"/>
                  </a:lnTo>
                  <a:lnTo>
                    <a:pt x="37" y="152"/>
                  </a:lnTo>
                  <a:lnTo>
                    <a:pt x="38" y="187"/>
                  </a:lnTo>
                  <a:lnTo>
                    <a:pt x="43" y="222"/>
                  </a:lnTo>
                  <a:lnTo>
                    <a:pt x="54" y="255"/>
                  </a:lnTo>
                  <a:lnTo>
                    <a:pt x="63" y="222"/>
                  </a:lnTo>
                  <a:lnTo>
                    <a:pt x="70" y="202"/>
                  </a:lnTo>
                  <a:lnTo>
                    <a:pt x="77" y="184"/>
                  </a:lnTo>
                  <a:lnTo>
                    <a:pt x="88" y="160"/>
                  </a:lnTo>
                  <a:lnTo>
                    <a:pt x="92" y="154"/>
                  </a:lnTo>
                  <a:lnTo>
                    <a:pt x="96" y="150"/>
                  </a:lnTo>
                  <a:lnTo>
                    <a:pt x="99" y="145"/>
                  </a:lnTo>
                  <a:lnTo>
                    <a:pt x="102" y="142"/>
                  </a:lnTo>
                  <a:lnTo>
                    <a:pt x="106" y="139"/>
                  </a:lnTo>
                  <a:lnTo>
                    <a:pt x="111" y="137"/>
                  </a:lnTo>
                  <a:lnTo>
                    <a:pt x="115" y="136"/>
                  </a:lnTo>
                  <a:lnTo>
                    <a:pt x="122" y="135"/>
                  </a:lnTo>
                  <a:lnTo>
                    <a:pt x="121" y="147"/>
                  </a:lnTo>
                  <a:lnTo>
                    <a:pt x="119" y="160"/>
                  </a:lnTo>
                  <a:lnTo>
                    <a:pt x="114" y="173"/>
                  </a:lnTo>
                  <a:lnTo>
                    <a:pt x="109" y="187"/>
                  </a:lnTo>
                  <a:lnTo>
                    <a:pt x="104" y="200"/>
                  </a:lnTo>
                  <a:lnTo>
                    <a:pt x="98" y="214"/>
                  </a:lnTo>
                  <a:lnTo>
                    <a:pt x="92" y="227"/>
                  </a:lnTo>
                  <a:lnTo>
                    <a:pt x="88" y="238"/>
                  </a:lnTo>
                  <a:lnTo>
                    <a:pt x="86" y="271"/>
                  </a:lnTo>
                  <a:lnTo>
                    <a:pt x="89" y="309"/>
                  </a:lnTo>
                  <a:lnTo>
                    <a:pt x="85" y="343"/>
                  </a:lnTo>
                  <a:lnTo>
                    <a:pt x="73" y="365"/>
                  </a:lnTo>
                  <a:lnTo>
                    <a:pt x="54" y="352"/>
                  </a:lnTo>
                  <a:lnTo>
                    <a:pt x="38" y="318"/>
                  </a:lnTo>
                  <a:lnTo>
                    <a:pt x="24" y="268"/>
                  </a:lnTo>
                  <a:lnTo>
                    <a:pt x="13" y="208"/>
                  </a:lnTo>
                  <a:lnTo>
                    <a:pt x="5" y="146"/>
                  </a:lnTo>
                  <a:lnTo>
                    <a:pt x="0" y="86"/>
                  </a:lnTo>
                  <a:lnTo>
                    <a:pt x="1" y="3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8" name="Freeform 39"/>
            <p:cNvSpPr>
              <a:spLocks/>
            </p:cNvSpPr>
            <p:nvPr/>
          </p:nvSpPr>
          <p:spPr bwMode="auto">
            <a:xfrm>
              <a:off x="3127" y="3290"/>
              <a:ext cx="19" cy="51"/>
            </a:xfrm>
            <a:custGeom>
              <a:avLst/>
              <a:gdLst>
                <a:gd name="T0" fmla="*/ 1 w 38"/>
                <a:gd name="T1" fmla="*/ 0 h 104"/>
                <a:gd name="T2" fmla="*/ 1 w 38"/>
                <a:gd name="T3" fmla="*/ 0 h 104"/>
                <a:gd name="T4" fmla="*/ 1 w 38"/>
                <a:gd name="T5" fmla="*/ 0 h 104"/>
                <a:gd name="T6" fmla="*/ 1 w 38"/>
                <a:gd name="T7" fmla="*/ 0 h 104"/>
                <a:gd name="T8" fmla="*/ 1 w 38"/>
                <a:gd name="T9" fmla="*/ 0 h 104"/>
                <a:gd name="T10" fmla="*/ 1 w 38"/>
                <a:gd name="T11" fmla="*/ 0 h 104"/>
                <a:gd name="T12" fmla="*/ 1 w 38"/>
                <a:gd name="T13" fmla="*/ 0 h 104"/>
                <a:gd name="T14" fmla="*/ 1 w 38"/>
                <a:gd name="T15" fmla="*/ 0 h 104"/>
                <a:gd name="T16" fmla="*/ 1 w 38"/>
                <a:gd name="T17" fmla="*/ 0 h 104"/>
                <a:gd name="T18" fmla="*/ 0 w 38"/>
                <a:gd name="T19" fmla="*/ 0 h 104"/>
                <a:gd name="T20" fmla="*/ 1 w 38"/>
                <a:gd name="T21" fmla="*/ 0 h 104"/>
                <a:gd name="T22" fmla="*/ 1 w 38"/>
                <a:gd name="T23" fmla="*/ 0 h 104"/>
                <a:gd name="T24" fmla="*/ 1 w 38"/>
                <a:gd name="T25" fmla="*/ 0 h 1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104"/>
                <a:gd name="T41" fmla="*/ 38 w 38"/>
                <a:gd name="T42" fmla="*/ 104 h 1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104">
                  <a:moveTo>
                    <a:pt x="16" y="21"/>
                  </a:moveTo>
                  <a:lnTo>
                    <a:pt x="20" y="14"/>
                  </a:lnTo>
                  <a:lnTo>
                    <a:pt x="23" y="7"/>
                  </a:lnTo>
                  <a:lnTo>
                    <a:pt x="28" y="2"/>
                  </a:lnTo>
                  <a:lnTo>
                    <a:pt x="35" y="0"/>
                  </a:lnTo>
                  <a:lnTo>
                    <a:pt x="38" y="23"/>
                  </a:lnTo>
                  <a:lnTo>
                    <a:pt x="34" y="53"/>
                  </a:lnTo>
                  <a:lnTo>
                    <a:pt x="25" y="83"/>
                  </a:lnTo>
                  <a:lnTo>
                    <a:pt x="13" y="104"/>
                  </a:lnTo>
                  <a:lnTo>
                    <a:pt x="0" y="93"/>
                  </a:lnTo>
                  <a:lnTo>
                    <a:pt x="1" y="68"/>
                  </a:lnTo>
                  <a:lnTo>
                    <a:pt x="10" y="40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499" name="Freeform 40"/>
            <p:cNvSpPr>
              <a:spLocks/>
            </p:cNvSpPr>
            <p:nvPr/>
          </p:nvSpPr>
          <p:spPr bwMode="auto">
            <a:xfrm>
              <a:off x="3150" y="3271"/>
              <a:ext cx="26" cy="70"/>
            </a:xfrm>
            <a:custGeom>
              <a:avLst/>
              <a:gdLst>
                <a:gd name="T0" fmla="*/ 1 w 50"/>
                <a:gd name="T1" fmla="*/ 1 h 140"/>
                <a:gd name="T2" fmla="*/ 1 w 50"/>
                <a:gd name="T3" fmla="*/ 1 h 140"/>
                <a:gd name="T4" fmla="*/ 1 w 50"/>
                <a:gd name="T5" fmla="*/ 1 h 140"/>
                <a:gd name="T6" fmla="*/ 1 w 50"/>
                <a:gd name="T7" fmla="*/ 1 h 140"/>
                <a:gd name="T8" fmla="*/ 1 w 50"/>
                <a:gd name="T9" fmla="*/ 1 h 140"/>
                <a:gd name="T10" fmla="*/ 1 w 50"/>
                <a:gd name="T11" fmla="*/ 1 h 140"/>
                <a:gd name="T12" fmla="*/ 1 w 50"/>
                <a:gd name="T13" fmla="*/ 1 h 140"/>
                <a:gd name="T14" fmla="*/ 0 w 50"/>
                <a:gd name="T15" fmla="*/ 1 h 140"/>
                <a:gd name="T16" fmla="*/ 1 w 50"/>
                <a:gd name="T17" fmla="*/ 0 h 140"/>
                <a:gd name="T18" fmla="*/ 1 w 50"/>
                <a:gd name="T19" fmla="*/ 1 h 140"/>
                <a:gd name="T20" fmla="*/ 1 w 50"/>
                <a:gd name="T21" fmla="*/ 1 h 140"/>
                <a:gd name="T22" fmla="*/ 1 w 50"/>
                <a:gd name="T23" fmla="*/ 1 h 140"/>
                <a:gd name="T24" fmla="*/ 1 w 50"/>
                <a:gd name="T25" fmla="*/ 1 h 140"/>
                <a:gd name="T26" fmla="*/ 1 w 50"/>
                <a:gd name="T27" fmla="*/ 1 h 140"/>
                <a:gd name="T28" fmla="*/ 1 w 50"/>
                <a:gd name="T29" fmla="*/ 1 h 140"/>
                <a:gd name="T30" fmla="*/ 1 w 50"/>
                <a:gd name="T31" fmla="*/ 1 h 140"/>
                <a:gd name="T32" fmla="*/ 1 w 50"/>
                <a:gd name="T33" fmla="*/ 1 h 140"/>
                <a:gd name="T34" fmla="*/ 1 w 50"/>
                <a:gd name="T35" fmla="*/ 1 h 140"/>
                <a:gd name="T36" fmla="*/ 1 w 50"/>
                <a:gd name="T37" fmla="*/ 1 h 140"/>
                <a:gd name="T38" fmla="*/ 1 w 50"/>
                <a:gd name="T39" fmla="*/ 1 h 140"/>
                <a:gd name="T40" fmla="*/ 1 w 50"/>
                <a:gd name="T41" fmla="*/ 1 h 140"/>
                <a:gd name="T42" fmla="*/ 1 w 50"/>
                <a:gd name="T43" fmla="*/ 1 h 140"/>
                <a:gd name="T44" fmla="*/ 1 w 50"/>
                <a:gd name="T45" fmla="*/ 1 h 140"/>
                <a:gd name="T46" fmla="*/ 1 w 50"/>
                <a:gd name="T47" fmla="*/ 1 h 140"/>
                <a:gd name="T48" fmla="*/ 1 w 50"/>
                <a:gd name="T49" fmla="*/ 1 h 1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"/>
                <a:gd name="T76" fmla="*/ 0 h 140"/>
                <a:gd name="T77" fmla="*/ 50 w 50"/>
                <a:gd name="T78" fmla="*/ 140 h 1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" h="140">
                  <a:moveTo>
                    <a:pt x="26" y="138"/>
                  </a:moveTo>
                  <a:lnTo>
                    <a:pt x="24" y="126"/>
                  </a:lnTo>
                  <a:lnTo>
                    <a:pt x="20" y="106"/>
                  </a:lnTo>
                  <a:lnTo>
                    <a:pt x="15" y="84"/>
                  </a:lnTo>
                  <a:lnTo>
                    <a:pt x="9" y="60"/>
                  </a:lnTo>
                  <a:lnTo>
                    <a:pt x="4" y="38"/>
                  </a:lnTo>
                  <a:lnTo>
                    <a:pt x="1" y="19"/>
                  </a:lnTo>
                  <a:lnTo>
                    <a:pt x="0" y="6"/>
                  </a:lnTo>
                  <a:lnTo>
                    <a:pt x="1" y="0"/>
                  </a:lnTo>
                  <a:lnTo>
                    <a:pt x="16" y="9"/>
                  </a:lnTo>
                  <a:lnTo>
                    <a:pt x="19" y="12"/>
                  </a:lnTo>
                  <a:lnTo>
                    <a:pt x="20" y="14"/>
                  </a:lnTo>
                  <a:lnTo>
                    <a:pt x="28" y="26"/>
                  </a:lnTo>
                  <a:lnTo>
                    <a:pt x="35" y="42"/>
                  </a:lnTo>
                  <a:lnTo>
                    <a:pt x="41" y="57"/>
                  </a:lnTo>
                  <a:lnTo>
                    <a:pt x="46" y="70"/>
                  </a:lnTo>
                  <a:lnTo>
                    <a:pt x="49" y="84"/>
                  </a:lnTo>
                  <a:lnTo>
                    <a:pt x="50" y="97"/>
                  </a:lnTo>
                  <a:lnTo>
                    <a:pt x="49" y="111"/>
                  </a:lnTo>
                  <a:lnTo>
                    <a:pt x="44" y="125"/>
                  </a:lnTo>
                  <a:lnTo>
                    <a:pt x="35" y="140"/>
                  </a:lnTo>
                  <a:lnTo>
                    <a:pt x="33" y="140"/>
                  </a:lnTo>
                  <a:lnTo>
                    <a:pt x="31" y="138"/>
                  </a:lnTo>
                  <a:lnTo>
                    <a:pt x="28" y="138"/>
                  </a:lnTo>
                  <a:lnTo>
                    <a:pt x="26" y="1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0" name="Freeform 41"/>
            <p:cNvSpPr>
              <a:spLocks/>
            </p:cNvSpPr>
            <p:nvPr/>
          </p:nvSpPr>
          <p:spPr bwMode="auto">
            <a:xfrm>
              <a:off x="3185" y="3224"/>
              <a:ext cx="17" cy="87"/>
            </a:xfrm>
            <a:custGeom>
              <a:avLst/>
              <a:gdLst>
                <a:gd name="T0" fmla="*/ 1 w 33"/>
                <a:gd name="T1" fmla="*/ 1 h 173"/>
                <a:gd name="T2" fmla="*/ 0 w 33"/>
                <a:gd name="T3" fmla="*/ 1 h 173"/>
                <a:gd name="T4" fmla="*/ 0 w 33"/>
                <a:gd name="T5" fmla="*/ 1 h 173"/>
                <a:gd name="T6" fmla="*/ 1 w 33"/>
                <a:gd name="T7" fmla="*/ 1 h 173"/>
                <a:gd name="T8" fmla="*/ 1 w 33"/>
                <a:gd name="T9" fmla="*/ 0 h 173"/>
                <a:gd name="T10" fmla="*/ 1 w 33"/>
                <a:gd name="T11" fmla="*/ 1 h 173"/>
                <a:gd name="T12" fmla="*/ 1 w 33"/>
                <a:gd name="T13" fmla="*/ 1 h 173"/>
                <a:gd name="T14" fmla="*/ 1 w 33"/>
                <a:gd name="T15" fmla="*/ 1 h 173"/>
                <a:gd name="T16" fmla="*/ 1 w 33"/>
                <a:gd name="T17" fmla="*/ 1 h 173"/>
                <a:gd name="T18" fmla="*/ 1 w 33"/>
                <a:gd name="T19" fmla="*/ 1 h 173"/>
                <a:gd name="T20" fmla="*/ 1 w 33"/>
                <a:gd name="T21" fmla="*/ 1 h 173"/>
                <a:gd name="T22" fmla="*/ 1 w 33"/>
                <a:gd name="T23" fmla="*/ 1 h 173"/>
                <a:gd name="T24" fmla="*/ 1 w 33"/>
                <a:gd name="T25" fmla="*/ 1 h 173"/>
                <a:gd name="T26" fmla="*/ 1 w 33"/>
                <a:gd name="T27" fmla="*/ 1 h 173"/>
                <a:gd name="T28" fmla="*/ 1 w 33"/>
                <a:gd name="T29" fmla="*/ 1 h 173"/>
                <a:gd name="T30" fmla="*/ 1 w 33"/>
                <a:gd name="T31" fmla="*/ 1 h 173"/>
                <a:gd name="T32" fmla="*/ 1 w 33"/>
                <a:gd name="T33" fmla="*/ 1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73"/>
                <a:gd name="T53" fmla="*/ 33 w 33"/>
                <a:gd name="T54" fmla="*/ 173 h 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73">
                  <a:moveTo>
                    <a:pt x="2" y="170"/>
                  </a:moveTo>
                  <a:lnTo>
                    <a:pt x="0" y="137"/>
                  </a:lnTo>
                  <a:lnTo>
                    <a:pt x="0" y="83"/>
                  </a:lnTo>
                  <a:lnTo>
                    <a:pt x="2" y="3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27" y="48"/>
                  </a:lnTo>
                  <a:lnTo>
                    <a:pt x="33" y="86"/>
                  </a:lnTo>
                  <a:lnTo>
                    <a:pt x="31" y="124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2" y="172"/>
                  </a:lnTo>
                  <a:lnTo>
                    <a:pt x="8" y="173"/>
                  </a:lnTo>
                  <a:lnTo>
                    <a:pt x="2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1" name="Freeform 42"/>
            <p:cNvSpPr>
              <a:spLocks/>
            </p:cNvSpPr>
            <p:nvPr/>
          </p:nvSpPr>
          <p:spPr bwMode="auto">
            <a:xfrm>
              <a:off x="3377" y="3178"/>
              <a:ext cx="56" cy="114"/>
            </a:xfrm>
            <a:custGeom>
              <a:avLst/>
              <a:gdLst>
                <a:gd name="T0" fmla="*/ 1 w 112"/>
                <a:gd name="T1" fmla="*/ 1 h 228"/>
                <a:gd name="T2" fmla="*/ 1 w 112"/>
                <a:gd name="T3" fmla="*/ 1 h 228"/>
                <a:gd name="T4" fmla="*/ 1 w 112"/>
                <a:gd name="T5" fmla="*/ 1 h 228"/>
                <a:gd name="T6" fmla="*/ 1 w 112"/>
                <a:gd name="T7" fmla="*/ 1 h 228"/>
                <a:gd name="T8" fmla="*/ 1 w 112"/>
                <a:gd name="T9" fmla="*/ 1 h 228"/>
                <a:gd name="T10" fmla="*/ 1 w 112"/>
                <a:gd name="T11" fmla="*/ 1 h 228"/>
                <a:gd name="T12" fmla="*/ 1 w 112"/>
                <a:gd name="T13" fmla="*/ 1 h 228"/>
                <a:gd name="T14" fmla="*/ 1 w 112"/>
                <a:gd name="T15" fmla="*/ 1 h 228"/>
                <a:gd name="T16" fmla="*/ 1 w 112"/>
                <a:gd name="T17" fmla="*/ 1 h 228"/>
                <a:gd name="T18" fmla="*/ 1 w 112"/>
                <a:gd name="T19" fmla="*/ 1 h 228"/>
                <a:gd name="T20" fmla="*/ 1 w 112"/>
                <a:gd name="T21" fmla="*/ 1 h 228"/>
                <a:gd name="T22" fmla="*/ 1 w 112"/>
                <a:gd name="T23" fmla="*/ 1 h 228"/>
                <a:gd name="T24" fmla="*/ 0 w 112"/>
                <a:gd name="T25" fmla="*/ 1 h 228"/>
                <a:gd name="T26" fmla="*/ 0 w 112"/>
                <a:gd name="T27" fmla="*/ 1 h 228"/>
                <a:gd name="T28" fmla="*/ 1 w 112"/>
                <a:gd name="T29" fmla="*/ 1 h 228"/>
                <a:gd name="T30" fmla="*/ 1 w 112"/>
                <a:gd name="T31" fmla="*/ 1 h 228"/>
                <a:gd name="T32" fmla="*/ 1 w 112"/>
                <a:gd name="T33" fmla="*/ 1 h 228"/>
                <a:gd name="T34" fmla="*/ 1 w 112"/>
                <a:gd name="T35" fmla="*/ 1 h 228"/>
                <a:gd name="T36" fmla="*/ 1 w 112"/>
                <a:gd name="T37" fmla="*/ 1 h 228"/>
                <a:gd name="T38" fmla="*/ 1 w 112"/>
                <a:gd name="T39" fmla="*/ 1 h 228"/>
                <a:gd name="T40" fmla="*/ 1 w 112"/>
                <a:gd name="T41" fmla="*/ 1 h 228"/>
                <a:gd name="T42" fmla="*/ 1 w 112"/>
                <a:gd name="T43" fmla="*/ 1 h 228"/>
                <a:gd name="T44" fmla="*/ 1 w 112"/>
                <a:gd name="T45" fmla="*/ 1 h 228"/>
                <a:gd name="T46" fmla="*/ 1 w 112"/>
                <a:gd name="T47" fmla="*/ 1 h 228"/>
                <a:gd name="T48" fmla="*/ 1 w 112"/>
                <a:gd name="T49" fmla="*/ 1 h 228"/>
                <a:gd name="T50" fmla="*/ 1 w 112"/>
                <a:gd name="T51" fmla="*/ 1 h 228"/>
                <a:gd name="T52" fmla="*/ 1 w 112"/>
                <a:gd name="T53" fmla="*/ 1 h 228"/>
                <a:gd name="T54" fmla="*/ 1 w 112"/>
                <a:gd name="T55" fmla="*/ 1 h 228"/>
                <a:gd name="T56" fmla="*/ 1 w 112"/>
                <a:gd name="T57" fmla="*/ 1 h 228"/>
                <a:gd name="T58" fmla="*/ 1 w 112"/>
                <a:gd name="T59" fmla="*/ 1 h 228"/>
                <a:gd name="T60" fmla="*/ 1 w 112"/>
                <a:gd name="T61" fmla="*/ 1 h 228"/>
                <a:gd name="T62" fmla="*/ 1 w 112"/>
                <a:gd name="T63" fmla="*/ 1 h 228"/>
                <a:gd name="T64" fmla="*/ 1 w 112"/>
                <a:gd name="T65" fmla="*/ 1 h 228"/>
                <a:gd name="T66" fmla="*/ 1 w 112"/>
                <a:gd name="T67" fmla="*/ 1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2"/>
                <a:gd name="T103" fmla="*/ 0 h 228"/>
                <a:gd name="T104" fmla="*/ 112 w 112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2" h="228">
                  <a:moveTo>
                    <a:pt x="58" y="228"/>
                  </a:moveTo>
                  <a:lnTo>
                    <a:pt x="58" y="227"/>
                  </a:lnTo>
                  <a:lnTo>
                    <a:pt x="58" y="225"/>
                  </a:lnTo>
                  <a:lnTo>
                    <a:pt x="58" y="223"/>
                  </a:lnTo>
                  <a:lnTo>
                    <a:pt x="58" y="222"/>
                  </a:lnTo>
                  <a:lnTo>
                    <a:pt x="57" y="222"/>
                  </a:lnTo>
                  <a:lnTo>
                    <a:pt x="56" y="222"/>
                  </a:lnTo>
                  <a:lnTo>
                    <a:pt x="53" y="222"/>
                  </a:lnTo>
                  <a:lnTo>
                    <a:pt x="52" y="222"/>
                  </a:lnTo>
                  <a:lnTo>
                    <a:pt x="51" y="215"/>
                  </a:lnTo>
                  <a:lnTo>
                    <a:pt x="51" y="207"/>
                  </a:lnTo>
                  <a:lnTo>
                    <a:pt x="50" y="200"/>
                  </a:lnTo>
                  <a:lnTo>
                    <a:pt x="49" y="192"/>
                  </a:lnTo>
                  <a:lnTo>
                    <a:pt x="44" y="179"/>
                  </a:lnTo>
                  <a:lnTo>
                    <a:pt x="42" y="170"/>
                  </a:lnTo>
                  <a:lnTo>
                    <a:pt x="40" y="163"/>
                  </a:lnTo>
                  <a:lnTo>
                    <a:pt x="36" y="152"/>
                  </a:lnTo>
                  <a:lnTo>
                    <a:pt x="35" y="136"/>
                  </a:lnTo>
                  <a:lnTo>
                    <a:pt x="35" y="118"/>
                  </a:lnTo>
                  <a:lnTo>
                    <a:pt x="34" y="102"/>
                  </a:lnTo>
                  <a:lnTo>
                    <a:pt x="33" y="85"/>
                  </a:lnTo>
                  <a:lnTo>
                    <a:pt x="23" y="57"/>
                  </a:lnTo>
                  <a:lnTo>
                    <a:pt x="17" y="40"/>
                  </a:lnTo>
                  <a:lnTo>
                    <a:pt x="10" y="2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5" y="16"/>
                  </a:lnTo>
                  <a:lnTo>
                    <a:pt x="32" y="27"/>
                  </a:lnTo>
                  <a:lnTo>
                    <a:pt x="37" y="40"/>
                  </a:lnTo>
                  <a:lnTo>
                    <a:pt x="46" y="57"/>
                  </a:lnTo>
                  <a:lnTo>
                    <a:pt x="57" y="88"/>
                  </a:lnTo>
                  <a:lnTo>
                    <a:pt x="64" y="112"/>
                  </a:lnTo>
                  <a:lnTo>
                    <a:pt x="68" y="127"/>
                  </a:lnTo>
                  <a:lnTo>
                    <a:pt x="72" y="133"/>
                  </a:lnTo>
                  <a:lnTo>
                    <a:pt x="78" y="124"/>
                  </a:lnTo>
                  <a:lnTo>
                    <a:pt x="85" y="116"/>
                  </a:lnTo>
                  <a:lnTo>
                    <a:pt x="90" y="107"/>
                  </a:lnTo>
                  <a:lnTo>
                    <a:pt x="97" y="99"/>
                  </a:lnTo>
                  <a:lnTo>
                    <a:pt x="99" y="99"/>
                  </a:lnTo>
                  <a:lnTo>
                    <a:pt x="103" y="99"/>
                  </a:lnTo>
                  <a:lnTo>
                    <a:pt x="106" y="99"/>
                  </a:lnTo>
                  <a:lnTo>
                    <a:pt x="110" y="97"/>
                  </a:lnTo>
                  <a:lnTo>
                    <a:pt x="111" y="101"/>
                  </a:lnTo>
                  <a:lnTo>
                    <a:pt x="112" y="104"/>
                  </a:lnTo>
                  <a:lnTo>
                    <a:pt x="112" y="111"/>
                  </a:lnTo>
                  <a:lnTo>
                    <a:pt x="111" y="122"/>
                  </a:lnTo>
                  <a:lnTo>
                    <a:pt x="106" y="136"/>
                  </a:lnTo>
                  <a:lnTo>
                    <a:pt x="103" y="145"/>
                  </a:lnTo>
                  <a:lnTo>
                    <a:pt x="99" y="153"/>
                  </a:lnTo>
                  <a:lnTo>
                    <a:pt x="95" y="162"/>
                  </a:lnTo>
                  <a:lnTo>
                    <a:pt x="86" y="198"/>
                  </a:lnTo>
                  <a:lnTo>
                    <a:pt x="80" y="216"/>
                  </a:lnTo>
                  <a:lnTo>
                    <a:pt x="78" y="224"/>
                  </a:lnTo>
                  <a:lnTo>
                    <a:pt x="75" y="225"/>
                  </a:lnTo>
                  <a:lnTo>
                    <a:pt x="73" y="225"/>
                  </a:lnTo>
                  <a:lnTo>
                    <a:pt x="71" y="225"/>
                  </a:lnTo>
                  <a:lnTo>
                    <a:pt x="68" y="225"/>
                  </a:lnTo>
                  <a:lnTo>
                    <a:pt x="66" y="224"/>
                  </a:lnTo>
                  <a:lnTo>
                    <a:pt x="64" y="225"/>
                  </a:lnTo>
                  <a:lnTo>
                    <a:pt x="61" y="225"/>
                  </a:lnTo>
                  <a:lnTo>
                    <a:pt x="60" y="227"/>
                  </a:lnTo>
                  <a:lnTo>
                    <a:pt x="58" y="2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2" name="Freeform 44"/>
            <p:cNvSpPr>
              <a:spLocks/>
            </p:cNvSpPr>
            <p:nvPr/>
          </p:nvSpPr>
          <p:spPr bwMode="auto">
            <a:xfrm>
              <a:off x="3350" y="3151"/>
              <a:ext cx="29" cy="90"/>
            </a:xfrm>
            <a:custGeom>
              <a:avLst/>
              <a:gdLst>
                <a:gd name="T0" fmla="*/ 0 w 59"/>
                <a:gd name="T1" fmla="*/ 0 h 181"/>
                <a:gd name="T2" fmla="*/ 0 w 59"/>
                <a:gd name="T3" fmla="*/ 0 h 181"/>
                <a:gd name="T4" fmla="*/ 0 w 59"/>
                <a:gd name="T5" fmla="*/ 0 h 181"/>
                <a:gd name="T6" fmla="*/ 0 w 59"/>
                <a:gd name="T7" fmla="*/ 0 h 181"/>
                <a:gd name="T8" fmla="*/ 0 w 59"/>
                <a:gd name="T9" fmla="*/ 0 h 181"/>
                <a:gd name="T10" fmla="*/ 0 w 59"/>
                <a:gd name="T11" fmla="*/ 0 h 181"/>
                <a:gd name="T12" fmla="*/ 0 w 59"/>
                <a:gd name="T13" fmla="*/ 0 h 181"/>
                <a:gd name="T14" fmla="*/ 0 w 59"/>
                <a:gd name="T15" fmla="*/ 0 h 181"/>
                <a:gd name="T16" fmla="*/ 0 w 59"/>
                <a:gd name="T17" fmla="*/ 0 h 181"/>
                <a:gd name="T18" fmla="*/ 0 w 59"/>
                <a:gd name="T19" fmla="*/ 0 h 181"/>
                <a:gd name="T20" fmla="*/ 0 w 59"/>
                <a:gd name="T21" fmla="*/ 0 h 181"/>
                <a:gd name="T22" fmla="*/ 0 w 59"/>
                <a:gd name="T23" fmla="*/ 0 h 181"/>
                <a:gd name="T24" fmla="*/ 0 w 59"/>
                <a:gd name="T25" fmla="*/ 0 h 181"/>
                <a:gd name="T26" fmla="*/ 0 w 59"/>
                <a:gd name="T27" fmla="*/ 0 h 181"/>
                <a:gd name="T28" fmla="*/ 0 w 59"/>
                <a:gd name="T29" fmla="*/ 0 h 181"/>
                <a:gd name="T30" fmla="*/ 0 w 59"/>
                <a:gd name="T31" fmla="*/ 0 h 181"/>
                <a:gd name="T32" fmla="*/ 0 w 59"/>
                <a:gd name="T33" fmla="*/ 0 h 181"/>
                <a:gd name="T34" fmla="*/ 0 w 59"/>
                <a:gd name="T35" fmla="*/ 0 h 181"/>
                <a:gd name="T36" fmla="*/ 0 w 59"/>
                <a:gd name="T37" fmla="*/ 0 h 181"/>
                <a:gd name="T38" fmla="*/ 0 w 59"/>
                <a:gd name="T39" fmla="*/ 0 h 181"/>
                <a:gd name="T40" fmla="*/ 0 w 59"/>
                <a:gd name="T41" fmla="*/ 0 h 1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181"/>
                <a:gd name="T65" fmla="*/ 59 w 59"/>
                <a:gd name="T66" fmla="*/ 181 h 1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181">
                  <a:moveTo>
                    <a:pt x="26" y="181"/>
                  </a:moveTo>
                  <a:lnTo>
                    <a:pt x="14" y="169"/>
                  </a:lnTo>
                  <a:lnTo>
                    <a:pt x="9" y="152"/>
                  </a:lnTo>
                  <a:lnTo>
                    <a:pt x="7" y="134"/>
                  </a:lnTo>
                  <a:lnTo>
                    <a:pt x="8" y="113"/>
                  </a:lnTo>
                  <a:lnTo>
                    <a:pt x="9" y="93"/>
                  </a:lnTo>
                  <a:lnTo>
                    <a:pt x="11" y="72"/>
                  </a:lnTo>
                  <a:lnTo>
                    <a:pt x="8" y="55"/>
                  </a:lnTo>
                  <a:lnTo>
                    <a:pt x="1" y="40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5" y="5"/>
                  </a:lnTo>
                  <a:lnTo>
                    <a:pt x="15" y="0"/>
                  </a:lnTo>
                  <a:lnTo>
                    <a:pt x="24" y="19"/>
                  </a:lnTo>
                  <a:lnTo>
                    <a:pt x="35" y="43"/>
                  </a:lnTo>
                  <a:lnTo>
                    <a:pt x="46" y="72"/>
                  </a:lnTo>
                  <a:lnTo>
                    <a:pt x="56" y="101"/>
                  </a:lnTo>
                  <a:lnTo>
                    <a:pt x="59" y="129"/>
                  </a:lnTo>
                  <a:lnTo>
                    <a:pt x="58" y="154"/>
                  </a:lnTo>
                  <a:lnTo>
                    <a:pt x="46" y="172"/>
                  </a:lnTo>
                  <a:lnTo>
                    <a:pt x="26" y="1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3" name="Freeform 45"/>
            <p:cNvSpPr>
              <a:spLocks/>
            </p:cNvSpPr>
            <p:nvPr/>
          </p:nvSpPr>
          <p:spPr bwMode="auto">
            <a:xfrm>
              <a:off x="3201" y="3152"/>
              <a:ext cx="12" cy="85"/>
            </a:xfrm>
            <a:custGeom>
              <a:avLst/>
              <a:gdLst>
                <a:gd name="T0" fmla="*/ 1 w 24"/>
                <a:gd name="T1" fmla="*/ 0 h 168"/>
                <a:gd name="T2" fmla="*/ 1 w 24"/>
                <a:gd name="T3" fmla="*/ 1 h 168"/>
                <a:gd name="T4" fmla="*/ 1 w 24"/>
                <a:gd name="T5" fmla="*/ 1 h 168"/>
                <a:gd name="T6" fmla="*/ 1 w 24"/>
                <a:gd name="T7" fmla="*/ 1 h 168"/>
                <a:gd name="T8" fmla="*/ 1 w 24"/>
                <a:gd name="T9" fmla="*/ 1 h 168"/>
                <a:gd name="T10" fmla="*/ 1 w 24"/>
                <a:gd name="T11" fmla="*/ 1 h 168"/>
                <a:gd name="T12" fmla="*/ 1 w 24"/>
                <a:gd name="T13" fmla="*/ 1 h 168"/>
                <a:gd name="T14" fmla="*/ 1 w 24"/>
                <a:gd name="T15" fmla="*/ 1 h 168"/>
                <a:gd name="T16" fmla="*/ 1 w 24"/>
                <a:gd name="T17" fmla="*/ 1 h 168"/>
                <a:gd name="T18" fmla="*/ 1 w 24"/>
                <a:gd name="T19" fmla="*/ 1 h 168"/>
                <a:gd name="T20" fmla="*/ 0 w 24"/>
                <a:gd name="T21" fmla="*/ 1 h 168"/>
                <a:gd name="T22" fmla="*/ 1 w 24"/>
                <a:gd name="T23" fmla="*/ 1 h 168"/>
                <a:gd name="T24" fmla="*/ 1 w 24"/>
                <a:gd name="T25" fmla="*/ 0 h 1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68"/>
                <a:gd name="T41" fmla="*/ 24 w 24"/>
                <a:gd name="T42" fmla="*/ 168 h 1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68">
                  <a:moveTo>
                    <a:pt x="15" y="0"/>
                  </a:moveTo>
                  <a:lnTo>
                    <a:pt x="16" y="3"/>
                  </a:lnTo>
                  <a:lnTo>
                    <a:pt x="17" y="8"/>
                  </a:lnTo>
                  <a:lnTo>
                    <a:pt x="18" y="11"/>
                  </a:lnTo>
                  <a:lnTo>
                    <a:pt x="20" y="16"/>
                  </a:lnTo>
                  <a:lnTo>
                    <a:pt x="22" y="52"/>
                  </a:lnTo>
                  <a:lnTo>
                    <a:pt x="24" y="93"/>
                  </a:lnTo>
                  <a:lnTo>
                    <a:pt x="23" y="135"/>
                  </a:lnTo>
                  <a:lnTo>
                    <a:pt x="13" y="168"/>
                  </a:lnTo>
                  <a:lnTo>
                    <a:pt x="3" y="144"/>
                  </a:lnTo>
                  <a:lnTo>
                    <a:pt x="0" y="91"/>
                  </a:lnTo>
                  <a:lnTo>
                    <a:pt x="3" y="3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4" name="Freeform 46"/>
            <p:cNvSpPr>
              <a:spLocks/>
            </p:cNvSpPr>
            <p:nvPr/>
          </p:nvSpPr>
          <p:spPr bwMode="auto">
            <a:xfrm>
              <a:off x="3219" y="3158"/>
              <a:ext cx="54" cy="71"/>
            </a:xfrm>
            <a:custGeom>
              <a:avLst/>
              <a:gdLst>
                <a:gd name="T0" fmla="*/ 1 w 107"/>
                <a:gd name="T1" fmla="*/ 0 h 143"/>
                <a:gd name="T2" fmla="*/ 1 w 107"/>
                <a:gd name="T3" fmla="*/ 0 h 143"/>
                <a:gd name="T4" fmla="*/ 1 w 107"/>
                <a:gd name="T5" fmla="*/ 0 h 143"/>
                <a:gd name="T6" fmla="*/ 1 w 107"/>
                <a:gd name="T7" fmla="*/ 0 h 143"/>
                <a:gd name="T8" fmla="*/ 1 w 107"/>
                <a:gd name="T9" fmla="*/ 0 h 143"/>
                <a:gd name="T10" fmla="*/ 1 w 107"/>
                <a:gd name="T11" fmla="*/ 0 h 143"/>
                <a:gd name="T12" fmla="*/ 1 w 107"/>
                <a:gd name="T13" fmla="*/ 0 h 143"/>
                <a:gd name="T14" fmla="*/ 1 w 107"/>
                <a:gd name="T15" fmla="*/ 0 h 143"/>
                <a:gd name="T16" fmla="*/ 1 w 107"/>
                <a:gd name="T17" fmla="*/ 0 h 143"/>
                <a:gd name="T18" fmla="*/ 1 w 107"/>
                <a:gd name="T19" fmla="*/ 0 h 143"/>
                <a:gd name="T20" fmla="*/ 0 w 107"/>
                <a:gd name="T21" fmla="*/ 0 h 143"/>
                <a:gd name="T22" fmla="*/ 1 w 107"/>
                <a:gd name="T23" fmla="*/ 0 h 143"/>
                <a:gd name="T24" fmla="*/ 1 w 107"/>
                <a:gd name="T25" fmla="*/ 0 h 143"/>
                <a:gd name="T26" fmla="*/ 1 w 107"/>
                <a:gd name="T27" fmla="*/ 0 h 143"/>
                <a:gd name="T28" fmla="*/ 1 w 107"/>
                <a:gd name="T29" fmla="*/ 0 h 143"/>
                <a:gd name="T30" fmla="*/ 1 w 107"/>
                <a:gd name="T31" fmla="*/ 0 h 143"/>
                <a:gd name="T32" fmla="*/ 1 w 107"/>
                <a:gd name="T33" fmla="*/ 0 h 143"/>
                <a:gd name="T34" fmla="*/ 1 w 107"/>
                <a:gd name="T35" fmla="*/ 0 h 143"/>
                <a:gd name="T36" fmla="*/ 1 w 107"/>
                <a:gd name="T37" fmla="*/ 0 h 143"/>
                <a:gd name="T38" fmla="*/ 1 w 107"/>
                <a:gd name="T39" fmla="*/ 0 h 143"/>
                <a:gd name="T40" fmla="*/ 1 w 107"/>
                <a:gd name="T41" fmla="*/ 0 h 143"/>
                <a:gd name="T42" fmla="*/ 1 w 107"/>
                <a:gd name="T43" fmla="*/ 0 h 143"/>
                <a:gd name="T44" fmla="*/ 1 w 107"/>
                <a:gd name="T45" fmla="*/ 0 h 143"/>
                <a:gd name="T46" fmla="*/ 1 w 107"/>
                <a:gd name="T47" fmla="*/ 0 h 143"/>
                <a:gd name="T48" fmla="*/ 1 w 107"/>
                <a:gd name="T49" fmla="*/ 0 h 143"/>
                <a:gd name="T50" fmla="*/ 1 w 107"/>
                <a:gd name="T51" fmla="*/ 0 h 143"/>
                <a:gd name="T52" fmla="*/ 1 w 107"/>
                <a:gd name="T53" fmla="*/ 0 h 143"/>
                <a:gd name="T54" fmla="*/ 1 w 107"/>
                <a:gd name="T55" fmla="*/ 0 h 143"/>
                <a:gd name="T56" fmla="*/ 1 w 107"/>
                <a:gd name="T57" fmla="*/ 0 h 143"/>
                <a:gd name="T58" fmla="*/ 1 w 107"/>
                <a:gd name="T59" fmla="*/ 0 h 143"/>
                <a:gd name="T60" fmla="*/ 1 w 107"/>
                <a:gd name="T61" fmla="*/ 0 h 143"/>
                <a:gd name="T62" fmla="*/ 1 w 107"/>
                <a:gd name="T63" fmla="*/ 0 h 143"/>
                <a:gd name="T64" fmla="*/ 1 w 107"/>
                <a:gd name="T65" fmla="*/ 0 h 143"/>
                <a:gd name="T66" fmla="*/ 1 w 107"/>
                <a:gd name="T67" fmla="*/ 0 h 143"/>
                <a:gd name="T68" fmla="*/ 1 w 107"/>
                <a:gd name="T69" fmla="*/ 0 h 143"/>
                <a:gd name="T70" fmla="*/ 1 w 107"/>
                <a:gd name="T71" fmla="*/ 0 h 143"/>
                <a:gd name="T72" fmla="*/ 1 w 107"/>
                <a:gd name="T73" fmla="*/ 0 h 1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143"/>
                <a:gd name="T113" fmla="*/ 107 w 107"/>
                <a:gd name="T114" fmla="*/ 143 h 14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143">
                  <a:moveTo>
                    <a:pt x="56" y="143"/>
                  </a:moveTo>
                  <a:lnTo>
                    <a:pt x="45" y="132"/>
                  </a:lnTo>
                  <a:lnTo>
                    <a:pt x="37" y="119"/>
                  </a:lnTo>
                  <a:lnTo>
                    <a:pt x="30" y="105"/>
                  </a:lnTo>
                  <a:lnTo>
                    <a:pt x="25" y="90"/>
                  </a:lnTo>
                  <a:lnTo>
                    <a:pt x="21" y="75"/>
                  </a:lnTo>
                  <a:lnTo>
                    <a:pt x="16" y="60"/>
                  </a:lnTo>
                  <a:lnTo>
                    <a:pt x="11" y="45"/>
                  </a:lnTo>
                  <a:lnTo>
                    <a:pt x="4" y="30"/>
                  </a:lnTo>
                  <a:lnTo>
                    <a:pt x="2" y="19"/>
                  </a:lnTo>
                  <a:lnTo>
                    <a:pt x="0" y="8"/>
                  </a:lnTo>
                  <a:lnTo>
                    <a:pt x="2" y="0"/>
                  </a:lnTo>
                  <a:lnTo>
                    <a:pt x="11" y="0"/>
                  </a:lnTo>
                  <a:lnTo>
                    <a:pt x="19" y="13"/>
                  </a:lnTo>
                  <a:lnTo>
                    <a:pt x="29" y="24"/>
                  </a:lnTo>
                  <a:lnTo>
                    <a:pt x="37" y="37"/>
                  </a:lnTo>
                  <a:lnTo>
                    <a:pt x="45" y="50"/>
                  </a:lnTo>
                  <a:lnTo>
                    <a:pt x="51" y="71"/>
                  </a:lnTo>
                  <a:lnTo>
                    <a:pt x="54" y="90"/>
                  </a:lnTo>
                  <a:lnTo>
                    <a:pt x="61" y="105"/>
                  </a:lnTo>
                  <a:lnTo>
                    <a:pt x="76" y="113"/>
                  </a:lnTo>
                  <a:lnTo>
                    <a:pt x="79" y="97"/>
                  </a:lnTo>
                  <a:lnTo>
                    <a:pt x="84" y="82"/>
                  </a:lnTo>
                  <a:lnTo>
                    <a:pt x="89" y="67"/>
                  </a:lnTo>
                  <a:lnTo>
                    <a:pt x="94" y="52"/>
                  </a:lnTo>
                  <a:lnTo>
                    <a:pt x="101" y="53"/>
                  </a:lnTo>
                  <a:lnTo>
                    <a:pt x="104" y="54"/>
                  </a:lnTo>
                  <a:lnTo>
                    <a:pt x="105" y="57"/>
                  </a:lnTo>
                  <a:lnTo>
                    <a:pt x="107" y="61"/>
                  </a:lnTo>
                  <a:lnTo>
                    <a:pt x="106" y="74"/>
                  </a:lnTo>
                  <a:lnTo>
                    <a:pt x="105" y="88"/>
                  </a:lnTo>
                  <a:lnTo>
                    <a:pt x="101" y="102"/>
                  </a:lnTo>
                  <a:lnTo>
                    <a:pt x="98" y="114"/>
                  </a:lnTo>
                  <a:lnTo>
                    <a:pt x="92" y="126"/>
                  </a:lnTo>
                  <a:lnTo>
                    <a:pt x="83" y="135"/>
                  </a:lnTo>
                  <a:lnTo>
                    <a:pt x="71" y="141"/>
                  </a:lnTo>
                  <a:lnTo>
                    <a:pt x="56" y="1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5" name="Freeform 53"/>
            <p:cNvSpPr>
              <a:spLocks/>
            </p:cNvSpPr>
            <p:nvPr/>
          </p:nvSpPr>
          <p:spPr bwMode="auto">
            <a:xfrm>
              <a:off x="3579" y="2902"/>
              <a:ext cx="98" cy="207"/>
            </a:xfrm>
            <a:custGeom>
              <a:avLst/>
              <a:gdLst>
                <a:gd name="T0" fmla="*/ 0 w 197"/>
                <a:gd name="T1" fmla="*/ 1 h 413"/>
                <a:gd name="T2" fmla="*/ 0 w 197"/>
                <a:gd name="T3" fmla="*/ 1 h 413"/>
                <a:gd name="T4" fmla="*/ 0 w 197"/>
                <a:gd name="T5" fmla="*/ 1 h 413"/>
                <a:gd name="T6" fmla="*/ 0 w 197"/>
                <a:gd name="T7" fmla="*/ 1 h 413"/>
                <a:gd name="T8" fmla="*/ 0 w 197"/>
                <a:gd name="T9" fmla="*/ 1 h 413"/>
                <a:gd name="T10" fmla="*/ 0 w 197"/>
                <a:gd name="T11" fmla="*/ 1 h 413"/>
                <a:gd name="T12" fmla="*/ 0 w 197"/>
                <a:gd name="T13" fmla="*/ 1 h 413"/>
                <a:gd name="T14" fmla="*/ 0 w 197"/>
                <a:gd name="T15" fmla="*/ 1 h 413"/>
                <a:gd name="T16" fmla="*/ 0 w 197"/>
                <a:gd name="T17" fmla="*/ 1 h 413"/>
                <a:gd name="T18" fmla="*/ 0 w 197"/>
                <a:gd name="T19" fmla="*/ 1 h 413"/>
                <a:gd name="T20" fmla="*/ 0 w 197"/>
                <a:gd name="T21" fmla="*/ 1 h 413"/>
                <a:gd name="T22" fmla="*/ 0 w 197"/>
                <a:gd name="T23" fmla="*/ 1 h 413"/>
                <a:gd name="T24" fmla="*/ 0 w 197"/>
                <a:gd name="T25" fmla="*/ 1 h 413"/>
                <a:gd name="T26" fmla="*/ 0 w 197"/>
                <a:gd name="T27" fmla="*/ 1 h 413"/>
                <a:gd name="T28" fmla="*/ 0 w 197"/>
                <a:gd name="T29" fmla="*/ 1 h 413"/>
                <a:gd name="T30" fmla="*/ 0 w 197"/>
                <a:gd name="T31" fmla="*/ 1 h 413"/>
                <a:gd name="T32" fmla="*/ 0 w 197"/>
                <a:gd name="T33" fmla="*/ 1 h 413"/>
                <a:gd name="T34" fmla="*/ 0 w 197"/>
                <a:gd name="T35" fmla="*/ 1 h 413"/>
                <a:gd name="T36" fmla="*/ 0 w 197"/>
                <a:gd name="T37" fmla="*/ 1 h 413"/>
                <a:gd name="T38" fmla="*/ 0 w 197"/>
                <a:gd name="T39" fmla="*/ 1 h 413"/>
                <a:gd name="T40" fmla="*/ 0 w 197"/>
                <a:gd name="T41" fmla="*/ 1 h 413"/>
                <a:gd name="T42" fmla="*/ 0 w 197"/>
                <a:gd name="T43" fmla="*/ 1 h 413"/>
                <a:gd name="T44" fmla="*/ 0 w 197"/>
                <a:gd name="T45" fmla="*/ 1 h 413"/>
                <a:gd name="T46" fmla="*/ 0 w 197"/>
                <a:gd name="T47" fmla="*/ 1 h 413"/>
                <a:gd name="T48" fmla="*/ 0 w 197"/>
                <a:gd name="T49" fmla="*/ 0 h 413"/>
                <a:gd name="T50" fmla="*/ 0 w 197"/>
                <a:gd name="T51" fmla="*/ 0 h 413"/>
                <a:gd name="T52" fmla="*/ 0 w 197"/>
                <a:gd name="T53" fmla="*/ 1 h 413"/>
                <a:gd name="T54" fmla="*/ 0 w 197"/>
                <a:gd name="T55" fmla="*/ 1 h 413"/>
                <a:gd name="T56" fmla="*/ 0 w 197"/>
                <a:gd name="T57" fmla="*/ 1 h 413"/>
                <a:gd name="T58" fmla="*/ 0 w 197"/>
                <a:gd name="T59" fmla="*/ 1 h 413"/>
                <a:gd name="T60" fmla="*/ 0 w 197"/>
                <a:gd name="T61" fmla="*/ 1 h 413"/>
                <a:gd name="T62" fmla="*/ 0 w 197"/>
                <a:gd name="T63" fmla="*/ 1 h 413"/>
                <a:gd name="T64" fmla="*/ 0 w 197"/>
                <a:gd name="T65" fmla="*/ 1 h 413"/>
                <a:gd name="T66" fmla="*/ 0 w 197"/>
                <a:gd name="T67" fmla="*/ 1 h 413"/>
                <a:gd name="T68" fmla="*/ 0 w 197"/>
                <a:gd name="T69" fmla="*/ 1 h 413"/>
                <a:gd name="T70" fmla="*/ 0 w 197"/>
                <a:gd name="T71" fmla="*/ 1 h 413"/>
                <a:gd name="T72" fmla="*/ 0 w 197"/>
                <a:gd name="T73" fmla="*/ 1 h 413"/>
                <a:gd name="T74" fmla="*/ 0 w 197"/>
                <a:gd name="T75" fmla="*/ 1 h 413"/>
                <a:gd name="T76" fmla="*/ 0 w 197"/>
                <a:gd name="T77" fmla="*/ 1 h 413"/>
                <a:gd name="T78" fmla="*/ 0 w 197"/>
                <a:gd name="T79" fmla="*/ 1 h 413"/>
                <a:gd name="T80" fmla="*/ 0 w 197"/>
                <a:gd name="T81" fmla="*/ 1 h 413"/>
                <a:gd name="T82" fmla="*/ 0 w 197"/>
                <a:gd name="T83" fmla="*/ 1 h 413"/>
                <a:gd name="T84" fmla="*/ 0 w 197"/>
                <a:gd name="T85" fmla="*/ 1 h 413"/>
                <a:gd name="T86" fmla="*/ 0 w 197"/>
                <a:gd name="T87" fmla="*/ 1 h 413"/>
                <a:gd name="T88" fmla="*/ 0 w 197"/>
                <a:gd name="T89" fmla="*/ 1 h 413"/>
                <a:gd name="T90" fmla="*/ 0 w 197"/>
                <a:gd name="T91" fmla="*/ 1 h 413"/>
                <a:gd name="T92" fmla="*/ 0 w 197"/>
                <a:gd name="T93" fmla="*/ 1 h 413"/>
                <a:gd name="T94" fmla="*/ 0 w 197"/>
                <a:gd name="T95" fmla="*/ 1 h 413"/>
                <a:gd name="T96" fmla="*/ 0 w 197"/>
                <a:gd name="T97" fmla="*/ 1 h 413"/>
                <a:gd name="T98" fmla="*/ 0 w 197"/>
                <a:gd name="T99" fmla="*/ 1 h 4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7"/>
                <a:gd name="T151" fmla="*/ 0 h 413"/>
                <a:gd name="T152" fmla="*/ 197 w 197"/>
                <a:gd name="T153" fmla="*/ 413 h 4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7" h="413">
                  <a:moveTo>
                    <a:pt x="10" y="412"/>
                  </a:moveTo>
                  <a:lnTo>
                    <a:pt x="8" y="410"/>
                  </a:lnTo>
                  <a:lnTo>
                    <a:pt x="6" y="409"/>
                  </a:lnTo>
                  <a:lnTo>
                    <a:pt x="3" y="407"/>
                  </a:lnTo>
                  <a:lnTo>
                    <a:pt x="1" y="404"/>
                  </a:lnTo>
                  <a:lnTo>
                    <a:pt x="1" y="401"/>
                  </a:lnTo>
                  <a:lnTo>
                    <a:pt x="1" y="399"/>
                  </a:lnTo>
                  <a:lnTo>
                    <a:pt x="0" y="396"/>
                  </a:lnTo>
                  <a:lnTo>
                    <a:pt x="0" y="394"/>
                  </a:lnTo>
                  <a:lnTo>
                    <a:pt x="3" y="384"/>
                  </a:lnTo>
                  <a:lnTo>
                    <a:pt x="8" y="373"/>
                  </a:lnTo>
                  <a:lnTo>
                    <a:pt x="11" y="363"/>
                  </a:lnTo>
                  <a:lnTo>
                    <a:pt x="15" y="352"/>
                  </a:lnTo>
                  <a:lnTo>
                    <a:pt x="21" y="328"/>
                  </a:lnTo>
                  <a:lnTo>
                    <a:pt x="27" y="304"/>
                  </a:lnTo>
                  <a:lnTo>
                    <a:pt x="33" y="280"/>
                  </a:lnTo>
                  <a:lnTo>
                    <a:pt x="39" y="255"/>
                  </a:lnTo>
                  <a:lnTo>
                    <a:pt x="40" y="253"/>
                  </a:lnTo>
                  <a:lnTo>
                    <a:pt x="42" y="252"/>
                  </a:lnTo>
                  <a:lnTo>
                    <a:pt x="44" y="252"/>
                  </a:lnTo>
                  <a:lnTo>
                    <a:pt x="45" y="251"/>
                  </a:lnTo>
                  <a:lnTo>
                    <a:pt x="49" y="242"/>
                  </a:lnTo>
                  <a:lnTo>
                    <a:pt x="53" y="233"/>
                  </a:lnTo>
                  <a:lnTo>
                    <a:pt x="57" y="223"/>
                  </a:lnTo>
                  <a:lnTo>
                    <a:pt x="61" y="214"/>
                  </a:lnTo>
                  <a:lnTo>
                    <a:pt x="62" y="210"/>
                  </a:lnTo>
                  <a:lnTo>
                    <a:pt x="63" y="204"/>
                  </a:lnTo>
                  <a:lnTo>
                    <a:pt x="64" y="199"/>
                  </a:lnTo>
                  <a:lnTo>
                    <a:pt x="66" y="195"/>
                  </a:lnTo>
                  <a:lnTo>
                    <a:pt x="71" y="180"/>
                  </a:lnTo>
                  <a:lnTo>
                    <a:pt x="78" y="165"/>
                  </a:lnTo>
                  <a:lnTo>
                    <a:pt x="84" y="150"/>
                  </a:lnTo>
                  <a:lnTo>
                    <a:pt x="90" y="135"/>
                  </a:lnTo>
                  <a:lnTo>
                    <a:pt x="92" y="125"/>
                  </a:lnTo>
                  <a:lnTo>
                    <a:pt x="93" y="117"/>
                  </a:lnTo>
                  <a:lnTo>
                    <a:pt x="95" y="108"/>
                  </a:lnTo>
                  <a:lnTo>
                    <a:pt x="98" y="99"/>
                  </a:lnTo>
                  <a:lnTo>
                    <a:pt x="105" y="78"/>
                  </a:lnTo>
                  <a:lnTo>
                    <a:pt x="113" y="58"/>
                  </a:lnTo>
                  <a:lnTo>
                    <a:pt x="120" y="37"/>
                  </a:lnTo>
                  <a:lnTo>
                    <a:pt x="127" y="15"/>
                  </a:lnTo>
                  <a:lnTo>
                    <a:pt x="134" y="13"/>
                  </a:lnTo>
                  <a:lnTo>
                    <a:pt x="140" y="10"/>
                  </a:lnTo>
                  <a:lnTo>
                    <a:pt x="145" y="9"/>
                  </a:lnTo>
                  <a:lnTo>
                    <a:pt x="151" y="8"/>
                  </a:lnTo>
                  <a:lnTo>
                    <a:pt x="158" y="7"/>
                  </a:lnTo>
                  <a:lnTo>
                    <a:pt x="165" y="5"/>
                  </a:lnTo>
                  <a:lnTo>
                    <a:pt x="175" y="2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1" y="9"/>
                  </a:lnTo>
                  <a:lnTo>
                    <a:pt x="185" y="18"/>
                  </a:lnTo>
                  <a:lnTo>
                    <a:pt x="180" y="28"/>
                  </a:lnTo>
                  <a:lnTo>
                    <a:pt x="173" y="37"/>
                  </a:lnTo>
                  <a:lnTo>
                    <a:pt x="167" y="46"/>
                  </a:lnTo>
                  <a:lnTo>
                    <a:pt x="161" y="55"/>
                  </a:lnTo>
                  <a:lnTo>
                    <a:pt x="154" y="64"/>
                  </a:lnTo>
                  <a:lnTo>
                    <a:pt x="148" y="74"/>
                  </a:lnTo>
                  <a:lnTo>
                    <a:pt x="140" y="90"/>
                  </a:lnTo>
                  <a:lnTo>
                    <a:pt x="134" y="107"/>
                  </a:lnTo>
                  <a:lnTo>
                    <a:pt x="125" y="123"/>
                  </a:lnTo>
                  <a:lnTo>
                    <a:pt x="117" y="140"/>
                  </a:lnTo>
                  <a:lnTo>
                    <a:pt x="116" y="145"/>
                  </a:lnTo>
                  <a:lnTo>
                    <a:pt x="116" y="150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08" y="174"/>
                  </a:lnTo>
                  <a:lnTo>
                    <a:pt x="102" y="188"/>
                  </a:lnTo>
                  <a:lnTo>
                    <a:pt x="97" y="202"/>
                  </a:lnTo>
                  <a:lnTo>
                    <a:pt x="92" y="216"/>
                  </a:lnTo>
                  <a:lnTo>
                    <a:pt x="86" y="230"/>
                  </a:lnTo>
                  <a:lnTo>
                    <a:pt x="81" y="244"/>
                  </a:lnTo>
                  <a:lnTo>
                    <a:pt x="75" y="259"/>
                  </a:lnTo>
                  <a:lnTo>
                    <a:pt x="69" y="273"/>
                  </a:lnTo>
                  <a:lnTo>
                    <a:pt x="69" y="279"/>
                  </a:lnTo>
                  <a:lnTo>
                    <a:pt x="69" y="284"/>
                  </a:lnTo>
                  <a:lnTo>
                    <a:pt x="69" y="290"/>
                  </a:lnTo>
                  <a:lnTo>
                    <a:pt x="69" y="297"/>
                  </a:lnTo>
                  <a:lnTo>
                    <a:pt x="66" y="309"/>
                  </a:lnTo>
                  <a:lnTo>
                    <a:pt x="62" y="319"/>
                  </a:lnTo>
                  <a:lnTo>
                    <a:pt x="57" y="331"/>
                  </a:lnTo>
                  <a:lnTo>
                    <a:pt x="54" y="343"/>
                  </a:lnTo>
                  <a:lnTo>
                    <a:pt x="53" y="349"/>
                  </a:lnTo>
                  <a:lnTo>
                    <a:pt x="53" y="354"/>
                  </a:lnTo>
                  <a:lnTo>
                    <a:pt x="53" y="359"/>
                  </a:lnTo>
                  <a:lnTo>
                    <a:pt x="52" y="365"/>
                  </a:lnTo>
                  <a:lnTo>
                    <a:pt x="41" y="379"/>
                  </a:lnTo>
                  <a:lnTo>
                    <a:pt x="33" y="389"/>
                  </a:lnTo>
                  <a:lnTo>
                    <a:pt x="27" y="397"/>
                  </a:lnTo>
                  <a:lnTo>
                    <a:pt x="23" y="403"/>
                  </a:lnTo>
                  <a:lnTo>
                    <a:pt x="19" y="407"/>
                  </a:lnTo>
                  <a:lnTo>
                    <a:pt x="17" y="410"/>
                  </a:lnTo>
                  <a:lnTo>
                    <a:pt x="15" y="411"/>
                  </a:lnTo>
                  <a:lnTo>
                    <a:pt x="13" y="413"/>
                  </a:lnTo>
                  <a:lnTo>
                    <a:pt x="11" y="413"/>
                  </a:lnTo>
                  <a:lnTo>
                    <a:pt x="11" y="412"/>
                  </a:lnTo>
                  <a:lnTo>
                    <a:pt x="10" y="412"/>
                  </a:lnTo>
                  <a:close/>
                </a:path>
              </a:pathLst>
            </a:custGeom>
            <a:solidFill>
              <a:srgbClr val="9942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  <p:sp>
          <p:nvSpPr>
            <p:cNvPr id="19506" name="Freeform 58"/>
            <p:cNvSpPr>
              <a:spLocks/>
            </p:cNvSpPr>
            <p:nvPr/>
          </p:nvSpPr>
          <p:spPr bwMode="auto">
            <a:xfrm>
              <a:off x="3689" y="3018"/>
              <a:ext cx="37" cy="18"/>
            </a:xfrm>
            <a:custGeom>
              <a:avLst/>
              <a:gdLst>
                <a:gd name="T0" fmla="*/ 0 w 75"/>
                <a:gd name="T1" fmla="*/ 1 h 35"/>
                <a:gd name="T2" fmla="*/ 0 w 75"/>
                <a:gd name="T3" fmla="*/ 1 h 35"/>
                <a:gd name="T4" fmla="*/ 0 w 75"/>
                <a:gd name="T5" fmla="*/ 1 h 35"/>
                <a:gd name="T6" fmla="*/ 0 w 75"/>
                <a:gd name="T7" fmla="*/ 1 h 35"/>
                <a:gd name="T8" fmla="*/ 0 w 75"/>
                <a:gd name="T9" fmla="*/ 1 h 35"/>
                <a:gd name="T10" fmla="*/ 0 w 75"/>
                <a:gd name="T11" fmla="*/ 1 h 35"/>
                <a:gd name="T12" fmla="*/ 0 w 75"/>
                <a:gd name="T13" fmla="*/ 1 h 35"/>
                <a:gd name="T14" fmla="*/ 0 w 75"/>
                <a:gd name="T15" fmla="*/ 1 h 35"/>
                <a:gd name="T16" fmla="*/ 0 w 75"/>
                <a:gd name="T17" fmla="*/ 1 h 35"/>
                <a:gd name="T18" fmla="*/ 0 w 75"/>
                <a:gd name="T19" fmla="*/ 1 h 35"/>
                <a:gd name="T20" fmla="*/ 0 w 75"/>
                <a:gd name="T21" fmla="*/ 1 h 35"/>
                <a:gd name="T22" fmla="*/ 0 w 75"/>
                <a:gd name="T23" fmla="*/ 1 h 35"/>
                <a:gd name="T24" fmla="*/ 0 w 75"/>
                <a:gd name="T25" fmla="*/ 0 h 35"/>
                <a:gd name="T26" fmla="*/ 0 w 75"/>
                <a:gd name="T27" fmla="*/ 1 h 35"/>
                <a:gd name="T28" fmla="*/ 0 w 75"/>
                <a:gd name="T29" fmla="*/ 1 h 35"/>
                <a:gd name="T30" fmla="*/ 0 w 75"/>
                <a:gd name="T31" fmla="*/ 1 h 35"/>
                <a:gd name="T32" fmla="*/ 0 w 75"/>
                <a:gd name="T33" fmla="*/ 1 h 35"/>
                <a:gd name="T34" fmla="*/ 0 w 75"/>
                <a:gd name="T35" fmla="*/ 1 h 35"/>
                <a:gd name="T36" fmla="*/ 0 w 75"/>
                <a:gd name="T37" fmla="*/ 1 h 35"/>
                <a:gd name="T38" fmla="*/ 0 w 75"/>
                <a:gd name="T39" fmla="*/ 1 h 35"/>
                <a:gd name="T40" fmla="*/ 0 w 75"/>
                <a:gd name="T41" fmla="*/ 1 h 35"/>
                <a:gd name="T42" fmla="*/ 0 w 75"/>
                <a:gd name="T43" fmla="*/ 1 h 35"/>
                <a:gd name="T44" fmla="*/ 0 w 75"/>
                <a:gd name="T45" fmla="*/ 1 h 35"/>
                <a:gd name="T46" fmla="*/ 0 w 75"/>
                <a:gd name="T47" fmla="*/ 1 h 35"/>
                <a:gd name="T48" fmla="*/ 0 w 75"/>
                <a:gd name="T49" fmla="*/ 1 h 35"/>
                <a:gd name="T50" fmla="*/ 0 w 75"/>
                <a:gd name="T51" fmla="*/ 1 h 35"/>
                <a:gd name="T52" fmla="*/ 0 w 75"/>
                <a:gd name="T53" fmla="*/ 1 h 35"/>
                <a:gd name="T54" fmla="*/ 0 w 75"/>
                <a:gd name="T55" fmla="*/ 1 h 35"/>
                <a:gd name="T56" fmla="*/ 0 w 75"/>
                <a:gd name="T57" fmla="*/ 1 h 35"/>
                <a:gd name="T58" fmla="*/ 0 w 75"/>
                <a:gd name="T59" fmla="*/ 1 h 35"/>
                <a:gd name="T60" fmla="*/ 0 w 75"/>
                <a:gd name="T61" fmla="*/ 1 h 35"/>
                <a:gd name="T62" fmla="*/ 0 w 75"/>
                <a:gd name="T63" fmla="*/ 1 h 35"/>
                <a:gd name="T64" fmla="*/ 0 w 75"/>
                <a:gd name="T65" fmla="*/ 1 h 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35"/>
                <a:gd name="T101" fmla="*/ 75 w 75"/>
                <a:gd name="T102" fmla="*/ 35 h 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35">
                  <a:moveTo>
                    <a:pt x="40" y="35"/>
                  </a:moveTo>
                  <a:lnTo>
                    <a:pt x="36" y="32"/>
                  </a:lnTo>
                  <a:lnTo>
                    <a:pt x="30" y="27"/>
                  </a:lnTo>
                  <a:lnTo>
                    <a:pt x="25" y="24"/>
                  </a:lnTo>
                  <a:lnTo>
                    <a:pt x="21" y="19"/>
                  </a:lnTo>
                  <a:lnTo>
                    <a:pt x="15" y="15"/>
                  </a:lnTo>
                  <a:lnTo>
                    <a:pt x="10" y="11"/>
                  </a:lnTo>
                  <a:lnTo>
                    <a:pt x="5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10" y="2"/>
                  </a:lnTo>
                  <a:lnTo>
                    <a:pt x="20" y="3"/>
                  </a:lnTo>
                  <a:lnTo>
                    <a:pt x="28" y="4"/>
                  </a:lnTo>
                  <a:lnTo>
                    <a:pt x="37" y="5"/>
                  </a:lnTo>
                  <a:lnTo>
                    <a:pt x="45" y="6"/>
                  </a:lnTo>
                  <a:lnTo>
                    <a:pt x="54" y="9"/>
                  </a:lnTo>
                  <a:lnTo>
                    <a:pt x="62" y="10"/>
                  </a:lnTo>
                  <a:lnTo>
                    <a:pt x="71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4" y="18"/>
                  </a:lnTo>
                  <a:lnTo>
                    <a:pt x="75" y="20"/>
                  </a:lnTo>
                  <a:lnTo>
                    <a:pt x="73" y="24"/>
                  </a:lnTo>
                  <a:lnTo>
                    <a:pt x="70" y="27"/>
                  </a:lnTo>
                  <a:lnTo>
                    <a:pt x="67" y="30"/>
                  </a:lnTo>
                  <a:lnTo>
                    <a:pt x="64" y="35"/>
                  </a:lnTo>
                  <a:lnTo>
                    <a:pt x="59" y="35"/>
                  </a:lnTo>
                  <a:lnTo>
                    <a:pt x="53" y="35"/>
                  </a:lnTo>
                  <a:lnTo>
                    <a:pt x="46" y="35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>
                <a:latin typeface="Corbel" pitchFamily="34" charset="0"/>
              </a:endParaRPr>
            </a:p>
          </p:txBody>
        </p:sp>
      </p:grpSp>
      <p:sp>
        <p:nvSpPr>
          <p:cNvPr id="19476" name="Rectangle 63"/>
          <p:cNvSpPr>
            <a:spLocks noChangeArrowheads="1"/>
          </p:cNvSpPr>
          <p:nvPr/>
        </p:nvSpPr>
        <p:spPr bwMode="auto">
          <a:xfrm>
            <a:off x="152400" y="3581400"/>
            <a:ext cx="2133600" cy="2819400"/>
          </a:xfrm>
          <a:prstGeom prst="rect">
            <a:avLst/>
          </a:prstGeom>
          <a:solidFill>
            <a:srgbClr val="CC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77" name="Rectangle 64"/>
          <p:cNvSpPr>
            <a:spLocks noChangeArrowheads="1"/>
          </p:cNvSpPr>
          <p:nvPr/>
        </p:nvSpPr>
        <p:spPr bwMode="auto">
          <a:xfrm>
            <a:off x="2362200" y="3581400"/>
            <a:ext cx="2133600" cy="2819400"/>
          </a:xfrm>
          <a:prstGeom prst="rect">
            <a:avLst/>
          </a:prstGeom>
          <a:solidFill>
            <a:srgbClr val="CC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78" name="Rectangle 65"/>
          <p:cNvSpPr>
            <a:spLocks noChangeArrowheads="1"/>
          </p:cNvSpPr>
          <p:nvPr/>
        </p:nvSpPr>
        <p:spPr bwMode="auto">
          <a:xfrm>
            <a:off x="4572000" y="3581400"/>
            <a:ext cx="2133600" cy="2819400"/>
          </a:xfrm>
          <a:prstGeom prst="rect">
            <a:avLst/>
          </a:prstGeom>
          <a:solidFill>
            <a:srgbClr val="CC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9479" name="Rectangle 66"/>
          <p:cNvSpPr>
            <a:spLocks noChangeArrowheads="1"/>
          </p:cNvSpPr>
          <p:nvPr/>
        </p:nvSpPr>
        <p:spPr bwMode="auto">
          <a:xfrm>
            <a:off x="6781800" y="3581400"/>
            <a:ext cx="2133600" cy="2819400"/>
          </a:xfrm>
          <a:prstGeom prst="rect">
            <a:avLst/>
          </a:prstGeom>
          <a:solidFill>
            <a:srgbClr val="CC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152400" y="3581400"/>
            <a:ext cx="2133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Правильна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експлуатація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машин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і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транспорту,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приміщень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видання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наказів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що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забезпечують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пожежну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безпеку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8" name="Text Box 68"/>
          <p:cNvSpPr txBox="1">
            <a:spLocks noChangeArrowheads="1"/>
          </p:cNvSpPr>
          <p:nvPr/>
        </p:nvSpPr>
        <p:spPr bwMode="auto">
          <a:xfrm>
            <a:off x="2362200" y="3803650"/>
            <a:ext cx="21336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Дотримання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норм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і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правил при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проектуванні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приміщень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правильне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розміщення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обладнання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.</a:t>
            </a:r>
          </a:p>
        </p:txBody>
      </p:sp>
      <p:sp>
        <p:nvSpPr>
          <p:cNvPr id="49" name="Text Box 69"/>
          <p:cNvSpPr txBox="1">
            <a:spLocks noChangeArrowheads="1"/>
          </p:cNvSpPr>
          <p:nvPr/>
        </p:nvSpPr>
        <p:spPr bwMode="auto">
          <a:xfrm>
            <a:off x="4648200" y="3635375"/>
            <a:ext cx="20574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Заборона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куріння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у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невідповідних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місцях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заборона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здійснення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робіт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з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вогнем у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пожежнонебез-печних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приміщеннях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. </a:t>
            </a:r>
          </a:p>
        </p:txBody>
      </p:sp>
      <p:sp>
        <p:nvSpPr>
          <p:cNvPr id="50" name="Text Box 70"/>
          <p:cNvSpPr txBox="1">
            <a:spLocks noChangeArrowheads="1"/>
          </p:cNvSpPr>
          <p:nvPr/>
        </p:nvSpPr>
        <p:spPr bwMode="auto">
          <a:xfrm>
            <a:off x="6858000" y="3895725"/>
            <a:ext cx="2057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Своєчасні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профілактичні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огляди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обладнання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та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приміщень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.</a:t>
            </a:r>
          </a:p>
        </p:txBody>
      </p:sp>
      <p:pic>
        <p:nvPicPr>
          <p:cNvPr id="19484" name="Picture 52" descr="D:\Трудове\13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13573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673100" y="171450"/>
            <a:ext cx="77533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>
                <a:solidFill>
                  <a:srgbClr val="C1EEFF"/>
                </a:solidFill>
                <a:latin typeface="Consolas" pitchFamily="49" charset="0"/>
              </a:rPr>
              <a:t>Первинні засоби </a:t>
            </a:r>
            <a:r>
              <a:rPr lang="uk-UA" sz="3200">
                <a:solidFill>
                  <a:srgbClr val="C1EEFF"/>
                </a:solidFill>
                <a:latin typeface="Consolas" pitchFamily="49" charset="0"/>
              </a:rPr>
              <a:t>гасіння</a:t>
            </a:r>
            <a:r>
              <a:rPr lang="ru-RU" sz="3200">
                <a:solidFill>
                  <a:srgbClr val="C1EEFF"/>
                </a:solidFill>
                <a:latin typeface="Consolas" pitchFamily="49" charset="0"/>
              </a:rPr>
              <a:t> пожеж:</a:t>
            </a:r>
          </a:p>
        </p:txBody>
      </p:sp>
      <p:pic>
        <p:nvPicPr>
          <p:cNvPr id="19459" name="Picture 4" descr="sht_otk_m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365625"/>
            <a:ext cx="25209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uglekis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89138"/>
            <a:ext cx="25209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3143250" y="1916113"/>
            <a:ext cx="5643563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7030A0"/>
                </a:solidFill>
              </a:rPr>
              <a:t>Первинні засоби </a:t>
            </a:r>
            <a:r>
              <a:rPr lang="uk-UA" sz="2400">
                <a:solidFill>
                  <a:srgbClr val="7030A0"/>
                </a:solidFill>
              </a:rPr>
              <a:t>гасіння</a:t>
            </a:r>
            <a:r>
              <a:rPr lang="ru-RU" sz="2400">
                <a:solidFill>
                  <a:srgbClr val="7030A0"/>
                </a:solidFill>
              </a:rPr>
              <a:t> пожеж –  призначенні для </a:t>
            </a:r>
            <a:r>
              <a:rPr lang="uk-UA" sz="2400">
                <a:solidFill>
                  <a:srgbClr val="7030A0"/>
                </a:solidFill>
              </a:rPr>
              <a:t>припинення</a:t>
            </a:r>
            <a:r>
              <a:rPr lang="ru-RU" sz="2400">
                <a:solidFill>
                  <a:srgbClr val="7030A0"/>
                </a:solidFill>
              </a:rPr>
              <a:t> пожежі в початковій стадії і включають: пожежні крани, ручні вогнегасники, сухий пісок, щільна тканина та інше.</a:t>
            </a:r>
          </a:p>
          <a:p>
            <a:r>
              <a:rPr lang="ru-RU" sz="2400">
                <a:solidFill>
                  <a:srgbClr val="FF0000"/>
                </a:solidFill>
              </a:rPr>
              <a:t>Немеханізований ручний пожежний інструмент - це пожежні багри, ломи, сокири, гаки, лопати .</a:t>
            </a:r>
            <a:endParaRPr lang="ru-RU" sz="2400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ru-RU" sz="2800" b="1">
              <a:latin typeface="Tahoma" pitchFamily="34" charset="0"/>
            </a:endParaRPr>
          </a:p>
        </p:txBody>
      </p:sp>
      <p:pic>
        <p:nvPicPr>
          <p:cNvPr id="19462" name="Picture 7" descr="p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5157788"/>
            <a:ext cx="20161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satMod val="200000"/>
                  </a:schemeClr>
                </a:solidFill>
              </a:rPr>
              <a:t>Типи вогнегасників:</a:t>
            </a:r>
            <a:endParaRPr lang="uk-UA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0483" name="Picture 4" descr="ОУ-1-ВСЕ &quot;ИНЕЙ&quot;...ОУ-5-ВСЕ &quot;ИНЕЙ&quot; &#10;ЗАО &quot;Пожтехника&quot; (г. Витебск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143375"/>
            <a:ext cx="185896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ОП-2(з)-АВСЕ &quot;МИГ&quot;...ОП-9(з)-АВСЕ &quot;МИГ&quot;&#10;ЗАО &quot;Пожтехника&quot; (г. Витебск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4071938"/>
            <a:ext cx="25352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ОВП-4(б)-АВ &#10;ТПКУП &quot;Металлис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25" y="3916363"/>
            <a:ext cx="19542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625" y="1643063"/>
            <a:ext cx="2857500" cy="714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487" name="Прямоугольник 8"/>
          <p:cNvSpPr>
            <a:spLocks noChangeArrowheads="1"/>
          </p:cNvSpPr>
          <p:nvPr/>
        </p:nvSpPr>
        <p:spPr bwMode="auto">
          <a:xfrm>
            <a:off x="500063" y="1785938"/>
            <a:ext cx="2509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Corbel" pitchFamily="34" charset="0"/>
              </a:rPr>
              <a:t>Вуглекислотні (В)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00750" y="1643063"/>
            <a:ext cx="3000375" cy="714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489" name="Прямоугольник 7"/>
          <p:cNvSpPr>
            <a:spLocks noChangeArrowheads="1"/>
          </p:cNvSpPr>
          <p:nvPr/>
        </p:nvSpPr>
        <p:spPr bwMode="auto">
          <a:xfrm>
            <a:off x="6000750" y="1785938"/>
            <a:ext cx="2705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Corbel" pitchFamily="34" charset="0"/>
              </a:rPr>
              <a:t>Пінні (ПХП або ПП)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7563" y="1643063"/>
            <a:ext cx="2500312" cy="714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491" name="Прямоугольник 5"/>
          <p:cNvSpPr>
            <a:spLocks noChangeArrowheads="1"/>
          </p:cNvSpPr>
          <p:nvPr/>
        </p:nvSpPr>
        <p:spPr bwMode="auto">
          <a:xfrm>
            <a:off x="3429000" y="1785938"/>
            <a:ext cx="2074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Corbel" pitchFamily="34" charset="0"/>
              </a:rPr>
              <a:t>Порошкові (П)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143375" y="2357438"/>
            <a:ext cx="285750" cy="17145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8" name="Стрелка вниз 17"/>
          <p:cNvSpPr/>
          <p:nvPr/>
        </p:nvSpPr>
        <p:spPr>
          <a:xfrm>
            <a:off x="1500188" y="2357438"/>
            <a:ext cx="285750" cy="178593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Стрелка вниз 18"/>
          <p:cNvSpPr/>
          <p:nvPr/>
        </p:nvSpPr>
        <p:spPr>
          <a:xfrm>
            <a:off x="7286625" y="2357438"/>
            <a:ext cx="285750" cy="157162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0487" grpId="0"/>
      <p:bldP spid="11" grpId="0" animBg="1"/>
      <p:bldP spid="20489" grpId="0"/>
      <p:bldP spid="12" grpId="0" animBg="1"/>
      <p:bldP spid="20491" grpId="0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3100" y="171450"/>
            <a:ext cx="7753350" cy="112395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spc="-10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Знаки </a:t>
            </a:r>
            <a:r>
              <a:rPr lang="ru-RU" sz="3200" b="1" spc="-100" dirty="0" err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пожежної</a:t>
            </a:r>
            <a:r>
              <a:rPr lang="ru-RU" sz="3200" b="1" spc="-10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spc="-100" dirty="0" err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безпеки</a:t>
            </a:r>
            <a:endParaRPr lang="ru-RU" sz="3200" b="1" spc="-10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1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</a:pPr>
            <a:endParaRPr lang="uk-UA">
              <a:latin typeface="Corbel" pitchFamily="34" charset="0"/>
            </a:endParaRPr>
          </a:p>
        </p:txBody>
      </p:sp>
      <p:pic>
        <p:nvPicPr>
          <p:cNvPr id="4" name="Picture 4" descr="Image3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285875"/>
            <a:ext cx="792163" cy="792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00250" y="1500188"/>
            <a:ext cx="173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 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вогнегасник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6" name="Picture 6" descr="Image3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357438"/>
            <a:ext cx="792162" cy="792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28813" y="2571750"/>
            <a:ext cx="2173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Пожежний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кран</a:t>
            </a:r>
            <a:r>
              <a:rPr lang="ru-RU" sz="2000" dirty="0">
                <a:latin typeface="+mn-lt"/>
                <a:cs typeface="+mn-cs"/>
              </a:rPr>
              <a:t> </a:t>
            </a:r>
          </a:p>
        </p:txBody>
      </p:sp>
      <p:pic>
        <p:nvPicPr>
          <p:cNvPr id="8" name="Picture 8" descr="Image3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5643563"/>
            <a:ext cx="863600" cy="863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57375" y="5857875"/>
            <a:ext cx="6215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   </a:t>
            </a:r>
            <a:r>
              <a:rPr lang="ru-RU" sz="2000" dirty="0" err="1">
                <a:latin typeface="+mn-lt"/>
                <a:cs typeface="+mn-cs"/>
              </a:rPr>
              <a:t>Місце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розміщення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пожежного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обладнання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10" name="Picture 4" descr="Image3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3429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28813" y="3714750"/>
            <a:ext cx="23653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  </a:t>
            </a:r>
            <a:r>
              <a:rPr lang="ru-RU" sz="2000" dirty="0" err="1">
                <a:latin typeface="+mn-lt"/>
                <a:cs typeface="+mn-cs"/>
              </a:rPr>
              <a:t>Заборона</a:t>
            </a:r>
            <a:r>
              <a:rPr lang="ru-RU" sz="2000" dirty="0">
                <a:latin typeface="+mn-lt"/>
                <a:cs typeface="+mn-cs"/>
              </a:rPr>
              <a:t>  </a:t>
            </a:r>
            <a:r>
              <a:rPr lang="ru-RU" sz="2000" dirty="0" err="1">
                <a:latin typeface="+mn-lt"/>
                <a:cs typeface="+mn-cs"/>
              </a:rPr>
              <a:t>куріння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13" name="Picture 10" descr="Image3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4500563"/>
            <a:ext cx="952500" cy="952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2541" name="Прямоугольник 13"/>
          <p:cNvSpPr>
            <a:spLocks noChangeArrowheads="1"/>
          </p:cNvSpPr>
          <p:nvPr/>
        </p:nvSpPr>
        <p:spPr bwMode="auto">
          <a:xfrm>
            <a:off x="1928813" y="4643438"/>
            <a:ext cx="3500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orbel" pitchFamily="34" charset="0"/>
              </a:rPr>
              <a:t>-   Легкозаймисті  речовини</a:t>
            </a:r>
          </a:p>
        </p:txBody>
      </p:sp>
      <p:pic>
        <p:nvPicPr>
          <p:cNvPr id="15" name="Picture 8" descr="Image37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88" y="1357313"/>
            <a:ext cx="647700" cy="6477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2543" name="Прямоугольник 15"/>
          <p:cNvSpPr>
            <a:spLocks noChangeArrowheads="1"/>
          </p:cNvSpPr>
          <p:nvPr/>
        </p:nvSpPr>
        <p:spPr bwMode="auto">
          <a:xfrm>
            <a:off x="5643563" y="1357313"/>
            <a:ext cx="2535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>
                <a:latin typeface="Corbel" pitchFamily="34" charset="0"/>
              </a:rPr>
              <a:t>Телефон для вик</a:t>
            </a:r>
            <a:r>
              <a:rPr lang="uk-UA">
                <a:latin typeface="Corbel" pitchFamily="34" charset="0"/>
              </a:rPr>
              <a:t>лику</a:t>
            </a:r>
          </a:p>
          <a:p>
            <a:r>
              <a:rPr lang="ru-RU">
                <a:latin typeface="Corbel" pitchFamily="34" charset="0"/>
              </a:rPr>
              <a:t> пожежників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spc="-1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Знаки </a:t>
            </a:r>
            <a:r>
              <a:rPr lang="ru-RU" sz="3200" b="1" spc="-1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пожежної</a:t>
            </a:r>
            <a:r>
              <a:rPr lang="ru-RU" sz="3200" b="1" spc="-1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b="1" spc="-1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безпеки</a:t>
            </a:r>
            <a:endParaRPr lang="ru-RU" sz="3200" b="1" spc="-1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6" descr="wewew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219200"/>
            <a:ext cx="67960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Лесные пожары в Калифорнии (35 фото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1428750" y="500063"/>
            <a:ext cx="71437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B0F0"/>
                </a:solidFill>
                <a:latin typeface="Corbel" pitchFamily="34" charset="0"/>
              </a:rPr>
              <a:t>Бережіть себе та оточуючих!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8143932" cy="214314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dirty="0" smtClean="0">
                <a:solidFill>
                  <a:schemeClr val="bg1"/>
                </a:solidFill>
              </a:rPr>
              <a:t>Тема: Пожежна безпека на виробництві. Причини виникнення пожежі. </a:t>
            </a:r>
            <a:endParaRPr lang="uk-UA" sz="4400" dirty="0">
              <a:solidFill>
                <a:schemeClr val="bg1"/>
              </a:solidFill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3071813"/>
            <a:ext cx="8001000" cy="30718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uk-UA" sz="2800" b="1" smtClean="0">
                <a:solidFill>
                  <a:srgbClr val="7030A0"/>
                </a:solidFill>
              </a:rPr>
              <a:t>Мета: ознайомити учнів із пожежною безпекою на виробництві, хто за неї відповідає та причиною виникнення пожеж а також засобами гасіння; корегувати поведінку учнів у колективі; розвивати логічне мислення; виховувати дисциплінованість та акуратність в роботі; формувати культуру праці.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357166"/>
            <a:ext cx="57150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Наслідки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пожеж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243" name="Picture 2" descr="C:\Users\Samsung\Pictures\Картинки\Пожары\image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643063"/>
            <a:ext cx="2225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Samsung\Pictures\Картинки\Пожары\images[5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4286250"/>
            <a:ext cx="2686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Samsung\Pictures\Картинки\Пожары\images[13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286250"/>
            <a:ext cx="313848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C:\Users\Samsung\Pictures\Картинки\Пожары\images[9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13" y="4214813"/>
            <a:ext cx="2573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C:\Users\Samsung\Pictures\Картинки\Пожары\images[8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1285875"/>
            <a:ext cx="28321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C:\Users\Samsung\Pictures\Картинки\Пожары\images[23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1179513"/>
            <a:ext cx="1857375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Файл:FirePhotograp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14375"/>
            <a:ext cx="7620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I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143248"/>
            <a:ext cx="7772400" cy="3175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smtClean="0">
                <a:solidFill>
                  <a:srgbClr val="FFFF00"/>
                </a:solidFill>
              </a:rPr>
              <a:t>Це  неконтрольований процес горіння поза спеціальним вогнищем, який призводить до знищення  матеріальних цінностей, а також створює загрозу для життя та здоров'я  людей </a:t>
            </a:r>
            <a:r>
              <a:rPr lang="ru-RU" sz="3200" dirty="0" smtClean="0">
                <a:solidFill>
                  <a:srgbClr val="FFFF00"/>
                </a:solidFill>
              </a:rPr>
              <a:t>.</a:t>
            </a: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endParaRPr lang="uk-UA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714375"/>
            <a:ext cx="7772400" cy="17145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ru-RU" sz="7200" smtClean="0">
                <a:solidFill>
                  <a:srgbClr val="FF3300"/>
                </a:solidFill>
                <a:latin typeface="Lucida Sans" pitchFamily="34" charset="0"/>
              </a:rPr>
              <a:t>П О Ж Е Ж А-</a:t>
            </a:r>
          </a:p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457200" y="244475"/>
            <a:ext cx="8385175" cy="143192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4000" spc="-100" dirty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rPr>
              <a:t>Стадії пожежі:</a:t>
            </a:r>
            <a:endParaRPr lang="ru-RU" sz="4000" spc="-100" dirty="0">
              <a:solidFill>
                <a:schemeClr val="tx2">
                  <a:satMod val="20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39" name="Rectangle 3"/>
          <p:cNvSpPr txBox="1">
            <a:spLocks noRot="1" noChangeArrowheads="1"/>
          </p:cNvSpPr>
          <p:nvPr/>
        </p:nvSpPr>
        <p:spPr bwMode="auto">
          <a:xfrm>
            <a:off x="838200" y="1714500"/>
            <a:ext cx="80073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uk-UA" sz="2800" i="1">
                <a:solidFill>
                  <a:srgbClr val="FF3300"/>
                </a:solidFill>
              </a:rPr>
              <a:t>Початкова.</a:t>
            </a:r>
            <a:r>
              <a:rPr lang="uk-UA" sz="2400" i="1"/>
              <a:t> </a:t>
            </a:r>
            <a:r>
              <a:rPr lang="uk-UA" sz="2400"/>
              <a:t>Триває переважно від 15 до 30 хвилин. Для неї характерна невисока температура полум'я і незначна швидкість поширення вогню. Якщо пожежу встигнуть загасити на цій стадії, вона заподіє найменші збитки.</a:t>
            </a:r>
            <a:endParaRPr lang="uk-UA" sz="2400" i="1"/>
          </a:p>
          <a:p>
            <a:pPr marL="411163" indent="-34290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uk-UA" sz="2800" i="1">
                <a:solidFill>
                  <a:srgbClr val="FF3300"/>
                </a:solidFill>
              </a:rPr>
              <a:t>Основна стадія.</a:t>
            </a:r>
            <a:r>
              <a:rPr lang="uk-UA" sz="2800" i="1"/>
              <a:t> </a:t>
            </a:r>
            <a:r>
              <a:rPr lang="uk-UA" sz="2400"/>
              <a:t>Триває переважно наступні 30 хвилин, температура полум'я може перевищувати 1000° С. Пожежа швидко поширюється, загасити її дуже важко.</a:t>
            </a:r>
            <a:endParaRPr lang="uk-UA" sz="2400" i="1"/>
          </a:p>
          <a:p>
            <a:pPr marL="411163" indent="-34290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uk-UA" sz="2800" i="1">
                <a:solidFill>
                  <a:srgbClr val="FF3300"/>
                </a:solidFill>
              </a:rPr>
              <a:t>Стадія закінчення</a:t>
            </a:r>
            <a:r>
              <a:rPr lang="uk-UA" sz="2400" i="1">
                <a:solidFill>
                  <a:srgbClr val="FF3300"/>
                </a:solidFill>
              </a:rPr>
              <a:t>.</a:t>
            </a:r>
            <a:r>
              <a:rPr lang="uk-UA" sz="2400" i="1"/>
              <a:t>  </a:t>
            </a:r>
            <a:r>
              <a:rPr lang="uk-UA" sz="2400"/>
              <a:t>Вогонь згасає у міру догоряння матеріалів. Рятувати вже нічого.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3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15363" name="Содержимое 3" descr="fludilkaru-wallpapers_vista-0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Picture 3" descr="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7313" y="0"/>
            <a:ext cx="27066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</p:pic>
      <p:pic>
        <p:nvPicPr>
          <p:cNvPr id="6" name="Picture 3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4290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8850" y="3505200"/>
            <a:ext cx="31051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karavay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50" y="1928813"/>
            <a:ext cx="3849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Расслабляющая_музыка_-_Релакс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5"/>
          <p:cNvSpPr>
            <a:spLocks noChangeShapeType="1"/>
          </p:cNvSpPr>
          <p:nvPr/>
        </p:nvSpPr>
        <p:spPr bwMode="auto">
          <a:xfrm flipH="1">
            <a:off x="1066800" y="2362200"/>
            <a:ext cx="1600200" cy="1676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uk-UA"/>
          </a:p>
        </p:txBody>
      </p:sp>
      <p:sp>
        <p:nvSpPr>
          <p:cNvPr id="16387" name="Line 16"/>
          <p:cNvSpPr>
            <a:spLocks noChangeShapeType="1"/>
          </p:cNvSpPr>
          <p:nvPr/>
        </p:nvSpPr>
        <p:spPr bwMode="auto">
          <a:xfrm flipH="1">
            <a:off x="2819400" y="2362200"/>
            <a:ext cx="990600" cy="22860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uk-UA"/>
          </a:p>
        </p:txBody>
      </p:sp>
      <p:sp>
        <p:nvSpPr>
          <p:cNvPr id="16388" name="Line 17"/>
          <p:cNvSpPr>
            <a:spLocks noChangeShapeType="1"/>
          </p:cNvSpPr>
          <p:nvPr/>
        </p:nvSpPr>
        <p:spPr bwMode="auto">
          <a:xfrm flipH="1">
            <a:off x="4572000" y="2362200"/>
            <a:ext cx="457200" cy="1676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uk-UA"/>
          </a:p>
        </p:txBody>
      </p:sp>
      <p:sp>
        <p:nvSpPr>
          <p:cNvPr id="16389" name="Line 18"/>
          <p:cNvSpPr>
            <a:spLocks noChangeShapeType="1"/>
          </p:cNvSpPr>
          <p:nvPr/>
        </p:nvSpPr>
        <p:spPr bwMode="auto">
          <a:xfrm flipH="1">
            <a:off x="6324600" y="2362200"/>
            <a:ext cx="76200" cy="22860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uk-UA"/>
          </a:p>
        </p:txBody>
      </p:sp>
      <p:sp>
        <p:nvSpPr>
          <p:cNvPr id="16390" name="Line 19"/>
          <p:cNvSpPr>
            <a:spLocks noChangeShapeType="1"/>
          </p:cNvSpPr>
          <p:nvPr/>
        </p:nvSpPr>
        <p:spPr bwMode="auto">
          <a:xfrm>
            <a:off x="7772400" y="2362200"/>
            <a:ext cx="228600" cy="1676400"/>
          </a:xfrm>
          <a:prstGeom prst="line">
            <a:avLst/>
          </a:prstGeom>
          <a:noFill/>
          <a:ln w="76200">
            <a:solidFill>
              <a:srgbClr val="80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uk-UA"/>
          </a:p>
        </p:txBody>
      </p:sp>
      <p:pic>
        <p:nvPicPr>
          <p:cNvPr id="16391" name="Picture 3" descr="C:\WINDOWS\Application Data\Microsoft\Media Catalog\Downloaded Clips\cl0\BS00796_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27432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0" descr="C:\WINDOWS\Application Data\Microsoft\Media Catalog\Downloaded Clips\cl0\HH00861_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228600"/>
            <a:ext cx="80803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3"/>
          <p:cNvSpPr>
            <a:spLocks noChangeArrowheads="1"/>
          </p:cNvSpPr>
          <p:nvPr/>
        </p:nvSpPr>
        <p:spPr bwMode="auto">
          <a:xfrm>
            <a:off x="2428875" y="1143000"/>
            <a:ext cx="5572125" cy="1219200"/>
          </a:xfrm>
          <a:prstGeom prst="rect">
            <a:avLst/>
          </a:prstGeom>
          <a:gradFill rotWithShape="0">
            <a:gsLst>
              <a:gs pos="0">
                <a:srgbClr val="7E0000"/>
              </a:gs>
              <a:gs pos="50000">
                <a:srgbClr val="FF0000"/>
              </a:gs>
              <a:gs pos="100000">
                <a:srgbClr val="7E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714625" y="1285875"/>
            <a:ext cx="495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Основні</a:t>
            </a:r>
            <a:r>
              <a:rPr lang="ru-RU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причини </a:t>
            </a:r>
            <a:r>
              <a:rPr lang="ru-RU" sz="2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пожеж</a:t>
            </a:r>
            <a:r>
              <a:rPr lang="ru-RU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:</a:t>
            </a:r>
          </a:p>
        </p:txBody>
      </p:sp>
      <p:sp>
        <p:nvSpPr>
          <p:cNvPr id="16395" name="Rectangle 20"/>
          <p:cNvSpPr>
            <a:spLocks noChangeArrowheads="1"/>
          </p:cNvSpPr>
          <p:nvPr/>
        </p:nvSpPr>
        <p:spPr bwMode="auto">
          <a:xfrm>
            <a:off x="228600" y="4038600"/>
            <a:ext cx="1676400" cy="1752600"/>
          </a:xfrm>
          <a:prstGeom prst="rect">
            <a:avLst/>
          </a:prstGeom>
          <a:gradFill rotWithShape="0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6396" name="Rectangle 21"/>
          <p:cNvSpPr>
            <a:spLocks noChangeArrowheads="1"/>
          </p:cNvSpPr>
          <p:nvPr/>
        </p:nvSpPr>
        <p:spPr bwMode="auto">
          <a:xfrm>
            <a:off x="1981200" y="4648200"/>
            <a:ext cx="1676400" cy="1752600"/>
          </a:xfrm>
          <a:prstGeom prst="rect">
            <a:avLst/>
          </a:prstGeom>
          <a:gradFill rotWithShape="0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6397" name="Rectangle 22"/>
          <p:cNvSpPr>
            <a:spLocks noChangeArrowheads="1"/>
          </p:cNvSpPr>
          <p:nvPr/>
        </p:nvSpPr>
        <p:spPr bwMode="auto">
          <a:xfrm>
            <a:off x="3733800" y="4038600"/>
            <a:ext cx="1676400" cy="1752600"/>
          </a:xfrm>
          <a:prstGeom prst="rect">
            <a:avLst/>
          </a:prstGeom>
          <a:gradFill rotWithShape="0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6398" name="Rectangle 23"/>
          <p:cNvSpPr>
            <a:spLocks noChangeArrowheads="1"/>
          </p:cNvSpPr>
          <p:nvPr/>
        </p:nvSpPr>
        <p:spPr bwMode="auto">
          <a:xfrm>
            <a:off x="5500688" y="4643438"/>
            <a:ext cx="1676400" cy="1752600"/>
          </a:xfrm>
          <a:prstGeom prst="rect">
            <a:avLst/>
          </a:prstGeom>
          <a:gradFill rotWithShape="0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6399" name="Rectangle 24"/>
          <p:cNvSpPr>
            <a:spLocks noChangeArrowheads="1"/>
          </p:cNvSpPr>
          <p:nvPr/>
        </p:nvSpPr>
        <p:spPr bwMode="auto">
          <a:xfrm>
            <a:off x="7239000" y="4038600"/>
            <a:ext cx="1676400" cy="1752600"/>
          </a:xfrm>
          <a:prstGeom prst="rect">
            <a:avLst/>
          </a:prstGeom>
          <a:gradFill rotWithShape="0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>
              <a:latin typeface="Corbel" pitchFamily="34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52400" y="4495800"/>
            <a:ext cx="18288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Порушення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технологічного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процесу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33%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981200" y="5029200"/>
            <a:ext cx="1676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Коротке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замикання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в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электро-обладнанні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16%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3810000" y="4343400"/>
            <a:ext cx="152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Погана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підготовка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обладнання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до ремонту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13%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5562600" y="5135563"/>
            <a:ext cx="152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Самозаго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-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ряння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10%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7308850" y="4581525"/>
            <a:ext cx="152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Необережне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поводження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з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вогнем</a:t>
            </a: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7939088" y="527843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uk-UA" sz="140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 animBg="1"/>
      <p:bldP spid="16389" grpId="0" animBg="1"/>
      <p:bldP spid="16390" grpId="0" animBg="1"/>
      <p:bldP spid="16393" grpId="0" animBg="1"/>
      <p:bldP spid="11" grpId="0"/>
      <p:bldP spid="16395" grpId="0" animBg="1"/>
      <p:bldP spid="16396" grpId="0" animBg="1"/>
      <p:bldP spid="16397" grpId="0" animBg="1"/>
      <p:bldP spid="16398" grpId="0" animBg="1"/>
      <p:bldP spid="16399" grpId="0" animBg="1"/>
      <p:bldP spid="17" grpId="0"/>
      <p:bldP spid="18" grpId="0"/>
      <p:bldP spid="19" grpId="0"/>
      <p:bldP spid="20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594</TotalTime>
  <Words>547</Words>
  <PresentationFormat>Экран (4:3)</PresentationFormat>
  <Paragraphs>68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Consolas</vt:lpstr>
      <vt:lpstr>Corbel</vt:lpstr>
      <vt:lpstr>Wingdings</vt:lpstr>
      <vt:lpstr>Wingdings 2</vt:lpstr>
      <vt:lpstr>Wingdings 3</vt:lpstr>
      <vt:lpstr>Calibri</vt:lpstr>
      <vt:lpstr>Times New Roman</vt:lpstr>
      <vt:lpstr>Lucida Sans</vt:lpstr>
      <vt:lpstr>Arial Black</vt:lpstr>
      <vt:lpstr>Tahoma</vt:lpstr>
      <vt:lpstr>Метро</vt:lpstr>
      <vt:lpstr>Слайд 1</vt:lpstr>
      <vt:lpstr>Тема: Пожежна безпека на виробництві. Причини виникнення пожежі. </vt:lpstr>
      <vt:lpstr>Слайд 3</vt:lpstr>
      <vt:lpstr>Слайд 4</vt:lpstr>
      <vt:lpstr>Слайд 5</vt:lpstr>
      <vt:lpstr>Це  неконтрольований процес горіння поза спеціальним вогнищем, який призводить до знищення  матеріальних цінностей, а також створює загрозу для життя та здоров'я  людей 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Типи вогнегасників: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64</cp:revision>
  <dcterms:created xsi:type="dcterms:W3CDTF">2012-02-09T13:06:11Z</dcterms:created>
  <dcterms:modified xsi:type="dcterms:W3CDTF">2016-12-05T20:08:17Z</dcterms:modified>
</cp:coreProperties>
</file>