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70" r:id="rId4"/>
    <p:sldId id="258" r:id="rId5"/>
    <p:sldId id="259" r:id="rId6"/>
    <p:sldId id="260" r:id="rId7"/>
    <p:sldId id="272" r:id="rId8"/>
    <p:sldId id="261" r:id="rId9"/>
    <p:sldId id="262" r:id="rId10"/>
    <p:sldId id="263" r:id="rId11"/>
    <p:sldId id="268" r:id="rId12"/>
    <p:sldId id="264" r:id="rId13"/>
    <p:sldId id="265" r:id="rId14"/>
    <p:sldId id="266" r:id="rId15"/>
    <p:sldId id="269" r:id="rId16"/>
    <p:sldId id="267" r:id="rId17"/>
    <p:sldId id="271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E178A-55A5-49D8-92AA-C0E0247BB98D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0E77E5-7E33-4350-9E87-C22FE1C259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090732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FF0D2-081E-4B35-9401-ECC026A72592}" type="datetimeFigureOut">
              <a:rPr lang="uk-UA" smtClean="0"/>
              <a:pPr/>
              <a:t>12.02.2017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C5814-8F6D-4237-AB74-7CE10043E53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53" y="-459432"/>
            <a:ext cx="9143999" cy="741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3800658"/>
            <a:ext cx="81369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</a:rPr>
              <a:t>      </a:t>
            </a:r>
            <a:r>
              <a:rPr lang="uk-UA" sz="6600" b="1" dirty="0" smtClean="0">
                <a:solidFill>
                  <a:srgbClr val="FFFF00"/>
                </a:solidFill>
              </a:rPr>
              <a:t>Українські </a:t>
            </a:r>
            <a:r>
              <a:rPr lang="uk-UA" sz="6600" b="1" dirty="0">
                <a:solidFill>
                  <a:srgbClr val="FFFF00"/>
                </a:solidFill>
              </a:rPr>
              <a:t>козаки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215074" y="428604"/>
            <a:ext cx="2928926" cy="5697559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Козацьке військо мало свої атрибути та відзнаки.</a:t>
            </a:r>
          </a:p>
          <a:p>
            <a:r>
              <a:rPr lang="uk-UA" sz="29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Литаври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– мідні , або срібні півкулі з натягнутою на них шкірою, з дерев’яними паличками для ударів по шкірі та одержання звуків.</a:t>
            </a:r>
          </a:p>
          <a:p>
            <a:r>
              <a:rPr lang="uk-UA" sz="29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Корогви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 – </a:t>
            </a:r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різнокольорові прапори із зображенням святих, хрестів, зброї.</a:t>
            </a:r>
          </a:p>
          <a:p>
            <a:r>
              <a:rPr lang="uk-UA" sz="29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Булава</a:t>
            </a:r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 – вид зброї, що являє собою металевий стрижень з кулею на кінці.</a:t>
            </a:r>
          </a:p>
          <a:p>
            <a:r>
              <a:rPr lang="uk-UA" sz="29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Бунчук</a:t>
            </a:r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 – мідна або золочена куля на дерев’яному держаку із прикріпленим до нього пучком кінського волосся.</a:t>
            </a:r>
          </a:p>
          <a:p>
            <a:endParaRPr lang="uk-UA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5" descr="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1"/>
              </a:clrFrom>
              <a:clrTo>
                <a:srgbClr val="FFFFC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0326" y="0"/>
            <a:ext cx="2020301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C1"/>
              </a:clrFrom>
              <a:clrTo>
                <a:srgbClr val="FFFFC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1388545"/>
            <a:ext cx="2004736" cy="200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AF7C2"/>
              </a:clrFrom>
              <a:clrTo>
                <a:srgbClr val="FAF7C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4099" y="4406172"/>
            <a:ext cx="1998678" cy="219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1640" y="3929065"/>
            <a:ext cx="2313252" cy="20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4786314" y="1357298"/>
            <a:ext cx="150019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>
            <a:off x="2928926" y="2428868"/>
            <a:ext cx="3429024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644892" y="3500438"/>
            <a:ext cx="2784496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5536413" y="4429132"/>
            <a:ext cx="750099" cy="6560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857232"/>
            <a:ext cx="3500462" cy="5500726"/>
          </a:xfrm>
        </p:spPr>
        <p:txBody>
          <a:bodyPr>
            <a:noAutofit/>
          </a:bodyPr>
          <a:lstStyle/>
          <a:p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Козацький збір ранком починався так:</a:t>
            </a:r>
            <a:b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 Лунав постріл з гармати, а довбиш, що стояв на майдані починав бити в   литаври і з усіх кінців фортеці на майдан до церкви ішли козаки.</a:t>
            </a:r>
            <a:b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 Під звуки литавр виходила військова старшина на чолі з кошовим отаманом. </a:t>
            </a:r>
            <a:r>
              <a:rPr lang="uk-UA" sz="2000" b="1" dirty="0">
                <a:solidFill>
                  <a:schemeClr val="accent2">
                    <a:lumMod val="50000"/>
                  </a:schemeClr>
                </a:solidFill>
              </a:rPr>
              <a:t>К</a:t>
            </a: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ошовий ставав  під корогвою, а військова старшина під бунчук. Отаман піднімав булаву вгору і всі замовкали.</a:t>
            </a:r>
            <a:endParaRPr lang="uk-UA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2" descr="C:\Users\Sasha\Desktop\презентация\400px-Військова_рад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72000" y="344056"/>
            <a:ext cx="4382120" cy="6169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шаблони\images (48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500694" y="770407"/>
            <a:ext cx="3286148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Козаки по суші  </a:t>
            </a: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ї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верхи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конях, а по воді плавали на човнах, які називались чайками. 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Чайка -  це  човен, основа якого видовбана з верби або липи, борта обшиті дошками. На борту підв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язаний пояс з очерету, який захищав чайку при обстрілі і навіть якщо, чайка набрала води, то завдяки в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язанок з очерету вона не потоне. На цьому човну було два стерна, спереду і ззаду, це  для того, щоб не гаяти час на розвертання чайки. Встановлювали щоглу для вітрил, але козаки більш покладались на весла.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719294557" descr="7192945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592" y="115496"/>
            <a:ext cx="4458225" cy="6456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552032"/>
            <a:ext cx="5148064" cy="1143000"/>
          </a:xfrm>
        </p:spPr>
        <p:txBody>
          <a:bodyPr>
            <a:normAutofit fontScale="90000"/>
          </a:bodyPr>
          <a:lstStyle/>
          <a:p>
            <a:r>
              <a:rPr lang="uk-UA" sz="53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3100" b="1" dirty="0" smtClean="0">
                <a:solidFill>
                  <a:schemeClr val="tx2">
                    <a:lumMod val="50000"/>
                  </a:schemeClr>
                </a:solidFill>
              </a:rPr>
              <a:t>Козаки мали гарний одяг. Особливу зачіску, яка називалась – </a:t>
            </a:r>
            <a:r>
              <a:rPr lang="uk-UA" sz="3100" b="1" dirty="0" err="1" smtClean="0">
                <a:solidFill>
                  <a:schemeClr val="tx2">
                    <a:lumMod val="50000"/>
                  </a:schemeClr>
                </a:solidFill>
              </a:rPr>
              <a:t>оселедиць</a:t>
            </a:r>
            <a:r>
              <a:rPr lang="uk-UA" sz="3100" b="1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uk-UA" sz="22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22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uk-UA" sz="2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265" name="Picture 1" descr="K:\Презентації\презентація про козаків\-9-63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55821" t="65658" r="12783" b="7724"/>
          <a:stretch>
            <a:fillRect/>
          </a:stretch>
        </p:blipFill>
        <p:spPr bwMode="auto">
          <a:xfrm>
            <a:off x="6429388" y="2000240"/>
            <a:ext cx="2143140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K:\Презентації\презентація про козаків\-9-638.jpg"/>
          <p:cNvPicPr>
            <a:picLocks noChangeAspect="1" noChangeArrowheads="1"/>
          </p:cNvPicPr>
          <p:nvPr/>
        </p:nvPicPr>
        <p:blipFill>
          <a:blip r:embed="rId3"/>
          <a:srcRect l="8855" t="21816" r="66458" b="35908"/>
          <a:stretch>
            <a:fillRect/>
          </a:stretch>
        </p:blipFill>
        <p:spPr bwMode="auto">
          <a:xfrm>
            <a:off x="3571868" y="1697244"/>
            <a:ext cx="2286016" cy="3231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Sasha\Desktop\презентация\апо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85728"/>
            <a:ext cx="2643206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Sasha\Desktop\презентация\о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000760" y="3214686"/>
            <a:ext cx="2741608" cy="3357555"/>
          </a:xfrm>
          <a:prstGeom prst="rect">
            <a:avLst/>
          </a:prstGeom>
        </p:spPr>
      </p:pic>
      <p:pic>
        <p:nvPicPr>
          <p:cNvPr id="11" name="Picture 1026" descr="d0695ffa45b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4071942"/>
            <a:ext cx="257176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071538" y="357166"/>
            <a:ext cx="8072462" cy="285752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Козацьке військо по іншому називали  кіш  . </a:t>
            </a:r>
          </a:p>
          <a:p>
            <a:pPr>
              <a:buNone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Безкорисливість, щедрість, щирість,дружелюбність козаків допомагала у виборі  отамана. гетьмана.</a:t>
            </a:r>
          </a:p>
          <a:p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Отаман – ватажок козацького загону.</a:t>
            </a:r>
          </a:p>
          <a:p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Гетьман – головний, старший, « кошовий отаман».</a:t>
            </a:r>
          </a:p>
          <a:p>
            <a:pPr algn="ctr">
              <a:buNone/>
            </a:pP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</a:rPr>
              <a:t>                 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Українські гетьмани</a:t>
            </a:r>
            <a:r>
              <a:rPr lang="uk-UA" sz="1900" b="1" i="1" dirty="0" smtClean="0">
                <a:solidFill>
                  <a:schemeClr val="tx2">
                    <a:lumMod val="50000"/>
                  </a:schemeClr>
                </a:solidFill>
              </a:rPr>
              <a:t>              </a:t>
            </a:r>
          </a:p>
          <a:p>
            <a:pPr>
              <a:buNone/>
            </a:pPr>
            <a:r>
              <a:rPr lang="uk-UA" sz="1900" b="1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1900" b="1" i="1" dirty="0" smtClean="0">
                <a:solidFill>
                  <a:schemeClr val="tx2">
                    <a:lumMod val="50000"/>
                  </a:schemeClr>
                </a:solidFill>
              </a:rPr>
              <a:t>                          ГЕТЬМАН </a:t>
            </a:r>
          </a:p>
          <a:p>
            <a:pPr>
              <a:buNone/>
            </a:pPr>
            <a:r>
              <a:rPr lang="uk-UA" sz="1900" b="1" i="1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</a:rPr>
              <a:t>ПЕТРО КОНАШЕВИЧ </a:t>
            </a: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- </a:t>
            </a: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</a:rPr>
              <a:t>САГАЙДАЧНИЙ                         </a:t>
            </a:r>
            <a:r>
              <a:rPr lang="uk-UA" sz="1900" b="1" i="1" dirty="0" smtClean="0">
                <a:solidFill>
                  <a:schemeClr val="tx2">
                    <a:lumMod val="50000"/>
                  </a:schemeClr>
                </a:solidFill>
              </a:rPr>
              <a:t>ГЕТЬМАН </a:t>
            </a:r>
          </a:p>
          <a:p>
            <a:pPr>
              <a:buNone/>
            </a:pP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                                </a:t>
            </a:r>
            <a:r>
              <a:rPr lang="uk-UA" sz="2100" b="1" i="1" dirty="0" smtClean="0">
                <a:solidFill>
                  <a:schemeClr val="accent2">
                    <a:lumMod val="50000"/>
                  </a:schemeClr>
                </a:solidFill>
              </a:rPr>
              <a:t>БОГДАН ХМЕЛЬНИЦЬКИЙ </a:t>
            </a:r>
            <a:endParaRPr lang="uk-UA" sz="21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uk-UA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Picture 2" descr="C:\Users\Sasha\Desktop\презентация\Sagaidacny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57290" y="3068960"/>
            <a:ext cx="2928958" cy="3482652"/>
          </a:xfrm>
          <a:prstGeom prst="rect">
            <a:avLst/>
          </a:prstGeom>
        </p:spPr>
      </p:pic>
      <p:pic>
        <p:nvPicPr>
          <p:cNvPr id="11" name="Picture 2" descr="C:\Users\Sasha\Desktop\презентация\б.х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286124"/>
            <a:ext cx="2533638" cy="32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Sasha\Desktop\презентация\гетьмани\петро дорошенк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142976" y="257664"/>
            <a:ext cx="2071702" cy="2885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Sasha\Desktop\презентация\250px-Portret_Mazep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29068" y="257664"/>
            <a:ext cx="2657746" cy="2885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2976" y="3214687"/>
            <a:ext cx="250033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i="1" dirty="0" smtClean="0">
                <a:solidFill>
                  <a:schemeClr val="tx2">
                    <a:lumMod val="50000"/>
                  </a:schemeClr>
                </a:solidFill>
              </a:rPr>
              <a:t>ГЕТЬМАН</a:t>
            </a:r>
          </a:p>
          <a:p>
            <a:pPr algn="ctr"/>
            <a:r>
              <a:rPr lang="uk-UA" sz="1400" b="1" i="1" dirty="0" smtClean="0">
                <a:solidFill>
                  <a:schemeClr val="accent2">
                    <a:lumMod val="50000"/>
                  </a:schemeClr>
                </a:solidFill>
              </a:rPr>
              <a:t> ПЕТРО ДОРОШЕНКО 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06332" y="3125182"/>
            <a:ext cx="2571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</a:rPr>
              <a:t>     ГЕТЬМАН </a:t>
            </a:r>
          </a:p>
          <a:p>
            <a:pPr algn="ctr"/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</a:rPr>
              <a:t>          IВАН МАЗЕПА</a:t>
            </a:r>
            <a:endParaRPr lang="uk-UA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Picture 2" descr="C:\Users\Sasha\Desktop\презентация\гетьмани\pilip_orli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3306" y="241387"/>
            <a:ext cx="2214578" cy="2901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714744" y="3143248"/>
            <a:ext cx="24288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</a:rPr>
              <a:t>ГЕТЬМАН</a:t>
            </a:r>
          </a:p>
          <a:p>
            <a:pPr algn="ctr"/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</a:rPr>
              <a:t>ПИЛИП  ОРЛИК </a:t>
            </a:r>
            <a:endParaRPr lang="uk-UA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" name="Picture 2" descr="C:\Users\Sasha\Desktop\презентация\гетьмани\Nash_poluboto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43608" y="3923451"/>
            <a:ext cx="2000264" cy="2528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071802" y="4603119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</a:rPr>
              <a:t>ГЕТЬМАН</a:t>
            </a:r>
          </a:p>
          <a:p>
            <a:pPr algn="ctr"/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</a:rPr>
              <a:t>ПАВЛО ПОЛУБОТОК </a:t>
            </a:r>
            <a:endParaRPr lang="uk-UA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3" name="Picture 2" descr="C:\Users\Sasha\Desktop\презентация\гетьмани\Kirill_Razumovsky_Tokk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952426" y="4000504"/>
            <a:ext cx="2214578" cy="2500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7162261" y="4765611"/>
            <a:ext cx="17859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</a:rPr>
              <a:t>ГЕТЬМАН</a:t>
            </a:r>
          </a:p>
          <a:p>
            <a:pPr algn="ctr"/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</a:rPr>
              <a:t> КИРИЛО РОЗУМОВСЬКИЙ-</a:t>
            </a:r>
          </a:p>
          <a:p>
            <a:pPr algn="ctr"/>
            <a:r>
              <a:rPr lang="ru-RU" sz="1600" b="1" i="1" dirty="0" err="1" smtClean="0">
                <a:solidFill>
                  <a:schemeClr val="accent2">
                    <a:lumMod val="50000"/>
                  </a:schemeClr>
                </a:solidFill>
              </a:rPr>
              <a:t>Останній</a:t>
            </a: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600" b="1" i="1" dirty="0" err="1" smtClean="0">
                <a:solidFill>
                  <a:schemeClr val="accent2">
                    <a:lumMod val="50000"/>
                  </a:schemeClr>
                </a:solidFill>
              </a:rPr>
              <a:t>гетьман</a:t>
            </a: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600" b="1" i="1" dirty="0" err="1" smtClean="0">
                <a:solidFill>
                  <a:schemeClr val="accent2">
                    <a:lumMod val="50000"/>
                  </a:schemeClr>
                </a:solidFill>
              </a:rPr>
              <a:t>України</a:t>
            </a: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uk-UA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5" name="Picture 2" descr="K:\Презентації\презентація про козаків\-13-63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57166"/>
            <a:ext cx="8143900" cy="65008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96" y="0"/>
            <a:ext cx="915265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908721"/>
            <a:ext cx="74888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Шелест </a:t>
            </a:r>
            <a:r>
              <a:rPr lang="ru-RU" sz="4400" b="1" dirty="0" err="1">
                <a:solidFill>
                  <a:schemeClr val="accent2">
                    <a:lumMod val="50000"/>
                  </a:schemeClr>
                </a:solidFill>
              </a:rPr>
              <a:t>козацьких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 знамен, </a:t>
            </a:r>
            <a:r>
              <a:rPr lang="ru-RU" sz="4400" b="1" dirty="0" err="1">
                <a:solidFill>
                  <a:schemeClr val="accent2">
                    <a:lumMod val="50000"/>
                  </a:schemeClr>
                </a:solidFill>
              </a:rPr>
              <a:t>тупіт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400" b="1" dirty="0" err="1">
                <a:solidFill>
                  <a:schemeClr val="accent2">
                    <a:lumMod val="50000"/>
                  </a:schemeClr>
                </a:solidFill>
              </a:rPr>
              <a:t>козацьких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 коней, </a:t>
            </a:r>
            <a:r>
              <a:rPr lang="ru-RU" sz="4400" b="1" dirty="0" err="1">
                <a:solidFill>
                  <a:schemeClr val="accent2">
                    <a:lumMod val="50000"/>
                  </a:schemeClr>
                </a:solidFill>
              </a:rPr>
              <a:t>брязкіт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400" b="1" dirty="0" err="1">
                <a:solidFill>
                  <a:schemeClr val="accent2">
                    <a:lumMod val="50000"/>
                  </a:schemeClr>
                </a:solidFill>
              </a:rPr>
              <a:t>козацької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400" b="1" dirty="0" err="1">
                <a:solidFill>
                  <a:schemeClr val="accent2">
                    <a:lumMod val="50000"/>
                  </a:schemeClr>
                </a:solidFill>
              </a:rPr>
              <a:t>зброї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 – ось наше </a:t>
            </a:r>
            <a:r>
              <a:rPr lang="ru-RU" sz="4400" b="1" dirty="0" err="1">
                <a:solidFill>
                  <a:schemeClr val="accent2">
                    <a:lumMod val="50000"/>
                  </a:schemeClr>
                </a:solidFill>
              </a:rPr>
              <a:t>минуле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, про яке ми </a:t>
            </a:r>
            <a:r>
              <a:rPr lang="ru-RU" sz="4400" b="1" dirty="0" err="1">
                <a:solidFill>
                  <a:schemeClr val="accent2">
                    <a:lumMod val="50000"/>
                  </a:schemeClr>
                </a:solidFill>
              </a:rPr>
              <a:t>ніколи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 не </a:t>
            </a:r>
            <a:r>
              <a:rPr lang="ru-RU" sz="4400" b="1" dirty="0" err="1" smtClean="0">
                <a:solidFill>
                  <a:schemeClr val="accent2">
                    <a:lumMod val="50000"/>
                  </a:schemeClr>
                </a:solidFill>
              </a:rPr>
              <a:t>забудемо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uk-UA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993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K:\Презентації\презентація про козаків\-8-638.jpg"/>
          <p:cNvPicPr>
            <a:picLocks noChangeAspect="1" noChangeArrowheads="1"/>
          </p:cNvPicPr>
          <p:nvPr/>
        </p:nvPicPr>
        <p:blipFill>
          <a:blip r:embed="rId3"/>
          <a:srcRect l="10937" t="40292" r="22656" b="27083"/>
          <a:stretch>
            <a:fillRect/>
          </a:stretch>
        </p:blipFill>
        <p:spPr bwMode="auto">
          <a:xfrm>
            <a:off x="775203" y="3321843"/>
            <a:ext cx="396044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195_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5643" y="3250405"/>
            <a:ext cx="4429124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571604" y="357166"/>
            <a:ext cx="70723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Перше відоме козацьке укріплення на о. Мала хортиця</a:t>
            </a:r>
          </a:p>
          <a:p>
            <a:pPr algn="ctr"/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 на річці Дніпро і називалося Запорізька Січ </a:t>
            </a:r>
            <a:endParaRPr lang="uk-UA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260" y="-25963"/>
            <a:ext cx="91792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6" y="317713"/>
            <a:ext cx="2932113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4314" y="2492896"/>
            <a:ext cx="2998787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77" y="4320612"/>
            <a:ext cx="2773363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16016" y="317714"/>
            <a:ext cx="33123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/>
          </a:p>
          <a:p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У </a:t>
            </a:r>
            <a:r>
              <a:rPr lang="uk-UA" sz="2400" b="1" dirty="0">
                <a:solidFill>
                  <a:schemeClr val="accent2">
                    <a:lumMod val="50000"/>
                  </a:schemeClr>
                </a:solidFill>
              </a:rPr>
              <a:t>літописі українських земель є славний період  козаччина. Із давніх часів дійшов до нас світлий образ вільної людини — запорізького козака, нескореного і сміливого.  У боротьбі проти турецько-татарської навали український народ створив свої збройні сили — козацтво</a:t>
            </a:r>
            <a:r>
              <a:rPr lang="uk-UA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44324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35504" y="-5132"/>
            <a:ext cx="9144000" cy="68631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3929090" cy="6429396"/>
          </a:xfrm>
        </p:spPr>
        <p:txBody>
          <a:bodyPr>
            <a:normAutofit/>
          </a:bodyPr>
          <a:lstStyle/>
          <a:p>
            <a:r>
              <a:rPr lang="uk-UA" sz="2400" dirty="0" smtClean="0"/>
              <a:t>         </a:t>
            </a:r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br>
              <a:rPr lang="uk-UA" sz="2400" b="1" dirty="0" smtClean="0">
                <a:solidFill>
                  <a:srgbClr val="C00000"/>
                </a:solidFill>
              </a:rPr>
            </a:br>
            <a:r>
              <a:rPr lang="uk-UA" sz="2400" b="1" dirty="0" smtClean="0">
                <a:solidFill>
                  <a:srgbClr val="C00000"/>
                </a:solidFill>
              </a:rPr>
              <a:t/>
            </a:r>
            <a:br>
              <a:rPr lang="uk-UA" sz="2400" b="1" dirty="0" smtClean="0">
                <a:solidFill>
                  <a:srgbClr val="C00000"/>
                </a:solidFill>
              </a:rPr>
            </a:b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Січ.</a:t>
            </a:r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Це було розчищене серед лісу або степу укріплене частоколом місце, на якому козаки зводили селище.</a:t>
            </a:r>
            <a:b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Глибокий рів і височезний вал оточував її з суші,  високий берег зі сторони Дніпра, дозорні башти з бійницями для гармат, дерев’яний частокіл – все це говорило про те, що тут живуть не прості люди, а лицарі</a:t>
            </a:r>
            <a:r>
              <a:rPr lang="uk-UA" sz="2400" b="1" dirty="0" smtClean="0">
                <a:solidFill>
                  <a:srgbClr val="C00000"/>
                </a:solidFill>
              </a:rPr>
              <a:t>.</a:t>
            </a:r>
            <a:br>
              <a:rPr lang="uk-UA" sz="2400" b="1" dirty="0" smtClean="0">
                <a:solidFill>
                  <a:srgbClr val="C00000"/>
                </a:solidFill>
              </a:rPr>
            </a:br>
            <a:endParaRPr lang="uk-UA" sz="2400" b="1" dirty="0">
              <a:solidFill>
                <a:srgbClr val="C00000"/>
              </a:solidFill>
            </a:endParaRPr>
          </a:p>
        </p:txBody>
      </p:sp>
      <p:pic>
        <p:nvPicPr>
          <p:cNvPr id="4" name="p648276517" descr="6482765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0"/>
            <a:ext cx="3857620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K:\Презентації\інша презентація про козаків\-4-638.jpg"/>
          <p:cNvPicPr>
            <a:picLocks noChangeAspect="1" noChangeArrowheads="1"/>
          </p:cNvPicPr>
          <p:nvPr/>
        </p:nvPicPr>
        <p:blipFill>
          <a:blip r:embed="rId4"/>
          <a:srcRect t="13809"/>
          <a:stretch>
            <a:fillRect/>
          </a:stretch>
        </p:blipFill>
        <p:spPr bwMode="auto">
          <a:xfrm>
            <a:off x="5214942" y="3286124"/>
            <a:ext cx="3929058" cy="3209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35504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6" descr="260px-%D0%9A%D0%BE%D0%BF%D0%B8%D1%8F_P10102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0724" y="142864"/>
            <a:ext cx="5169203" cy="657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714357"/>
            <a:ext cx="2928958" cy="4857783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 </a:t>
            </a:r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Жили козаки в куренях.</a:t>
            </a:r>
            <a:b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 У кожного куреня був свій отаман — найсильніший, найрозумніший і найхоробріший козак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uk-UA" b="1" dirty="0" smtClean="0">
                <a:solidFill>
                  <a:srgbClr val="C00000"/>
                </a:solidFill>
              </a:rPr>
              <a:t>              </a:t>
            </a:r>
            <a:endParaRPr lang="uk-UA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-1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4" descr="260px-3P10101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72000" y="1"/>
            <a:ext cx="4572000" cy="6681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Іржавська ікона Пресвятої Богородиці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42976" y="214290"/>
            <a:ext cx="2428892" cy="3126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116030" y="3645024"/>
            <a:ext cx="292895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майдані  посередині стояла  церква Покрови Пресвятої Богородиці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заступниці усього козацтва.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J:\Презентації\інша презентація про козаків\-9-6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019" r="52488"/>
          <a:stretch/>
        </p:blipFill>
        <p:spPr bwMode="auto">
          <a:xfrm>
            <a:off x="971600" y="836712"/>
            <a:ext cx="3941291" cy="570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66928" y="836712"/>
            <a:ext cx="36095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Герб </a:t>
            </a:r>
            <a:r>
              <a:rPr lang="ru-RU" b="1" dirty="0" err="1"/>
              <a:t>війська</a:t>
            </a:r>
            <a:r>
              <a:rPr lang="ru-RU" b="1" dirty="0"/>
              <a:t> </a:t>
            </a:r>
            <a:r>
              <a:rPr lang="ru-RU" b="1" dirty="0" err="1"/>
              <a:t>Запорізького</a:t>
            </a:r>
            <a:r>
              <a:rPr lang="ru-RU" b="1" dirty="0"/>
              <a:t> </a:t>
            </a:r>
            <a:r>
              <a:rPr lang="ru-RU" dirty="0"/>
              <a:t>–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постать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козака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озброєного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мушкетом і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шаблею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-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виник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у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другій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половині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ХVІ ст..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Законної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сили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він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набрав за короля Стефана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Баторія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1578р.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Згаданий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герб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уперше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зображено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було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на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печатці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війська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Запорізького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1595р., за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гетьманування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Григорія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Лободи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Упродовж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усього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існування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козацтва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цей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головний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символ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залишився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незмінним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Його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зображення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було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  на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головних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печатках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війська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Запорізького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та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Гетьманщини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на прапорах, портретах,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іконах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, у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рукописах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і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друкованих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виданнях</a:t>
            </a:r>
            <a:r>
              <a:rPr lang="ru-RU" dirty="0"/>
              <a:t>. 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179946"/>
            <a:ext cx="54726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/>
              <a:t> </a:t>
            </a:r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Козацька </a:t>
            </a:r>
            <a:r>
              <a:rPr lang="uk-UA" sz="4000" b="1" dirty="0">
                <a:solidFill>
                  <a:schemeClr val="accent2">
                    <a:lumMod val="50000"/>
                  </a:schemeClr>
                </a:solidFill>
              </a:rPr>
              <a:t>символіка</a:t>
            </a:r>
          </a:p>
        </p:txBody>
      </p:sp>
    </p:spTree>
    <p:extLst>
      <p:ext uri="{BB962C8B-B14F-4D97-AF65-F5344CB8AC3E}">
        <p14:creationId xmlns:p14="http://schemas.microsoft.com/office/powerpoint/2010/main" xmlns="" val="2581138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0" y="-1143003"/>
            <a:ext cx="6858002" cy="9144002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285984" y="1"/>
            <a:ext cx="6215106" cy="6429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dirty="0" smtClean="0"/>
              <a:t> </a:t>
            </a:r>
            <a:r>
              <a:rPr lang="uk-UA" sz="3600" b="1" dirty="0" smtClean="0">
                <a:solidFill>
                  <a:srgbClr val="C00000"/>
                </a:solidFill>
              </a:rPr>
              <a:t>Козаки мали свою зброю</a:t>
            </a:r>
            <a:endParaRPr lang="uk-UA" sz="9800" b="1" dirty="0">
              <a:solidFill>
                <a:srgbClr val="C00000"/>
              </a:solidFill>
            </a:endParaRPr>
          </a:p>
        </p:txBody>
      </p:sp>
      <p:pic>
        <p:nvPicPr>
          <p:cNvPr id="12" name="Picture 2" descr="K:\Презентації\інша презентація про козаків\-15-6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728686"/>
            <a:ext cx="8715436" cy="61436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шаблони\image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-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4143404" cy="6011882"/>
          </a:xfrm>
        </p:spPr>
        <p:txBody>
          <a:bodyPr>
            <a:normAutofit/>
          </a:bodyPr>
          <a:lstStyle/>
          <a:p>
            <a:r>
              <a:rPr lang="uk-UA" sz="2200" b="1" dirty="0" smtClean="0">
                <a:solidFill>
                  <a:schemeClr val="accent2">
                    <a:lumMod val="50000"/>
                  </a:schemeClr>
                </a:solidFill>
              </a:rPr>
              <a:t>Козаки несли  свою варту на  сторожових  вежах  ,які називались козацькі «фігури» . Побачивши ворога, вони підпалювали  фігуру, дим від палаючої фігури бачили з іншої вишки . Так доволі швидко димове сповіщення доходило до самої Січі і попереджувало  про наступ ворога</a:t>
            </a:r>
            <a:endParaRPr lang="uk-UA" sz="2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7" name="Picture 3" descr="K:\Презентації\інша презентація про козаків\-16-6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9641" y="928670"/>
            <a:ext cx="4324359" cy="51435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506</Words>
  <Application>Microsoft Office PowerPoint</Application>
  <PresentationFormat>Экран (4:3)</PresentationFormat>
  <Paragraphs>43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            Січ. Це було розчищене серед лісу або степу укріплене частоколом місце, на якому козаки зводили селище. Глибокий рів і височезний вал оточував її з суші,  високий берег зі сторони Дніпра, дозорні башти з бійницями для гармат, дерев’яний частокіл – все це говорило про те, що тут живуть не прості люди, а лицарі. </vt:lpstr>
      <vt:lpstr>  Жили козаки в куренях.  У кожного куреня був свій отаман — найсильніший, найрозумніший і найхоробріший козак.              </vt:lpstr>
      <vt:lpstr>Слайд 6</vt:lpstr>
      <vt:lpstr>Слайд 7</vt:lpstr>
      <vt:lpstr>Слайд 8</vt:lpstr>
      <vt:lpstr>Козаки несли  свою варту на  сторожових  вежах  ,які називались козацькі «фігури» . Побачивши ворога, вони підпалювали  фігуру, дим від палаючої фігури бачили з іншої вишки . Так доволі швидко димове сповіщення доходило до самої Січі і попереджувало  про наступ ворога</vt:lpstr>
      <vt:lpstr>Слайд 10</vt:lpstr>
      <vt:lpstr>Козацький збір ранком починався так:  Лунав постріл з гармати, а довбиш, що стояв на майдані починав бити в   литаври і з усіх кінців фортеці на майдан до церкви ішли козаки.  Під звуки литавр виходила військова старшина на чолі з кошовим отаманом. Кошовий ставав  під корогвою, а військова старшина під бунчук. Отаман піднімав булаву вгору і всі замовкали.</vt:lpstr>
      <vt:lpstr>Слайд 12</vt:lpstr>
      <vt:lpstr> Козаки мали гарний одяг. Особливу зачіску, яка називалась – оселедиць.  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</dc:creator>
  <cp:lastModifiedBy>діма</cp:lastModifiedBy>
  <cp:revision>49</cp:revision>
  <dcterms:created xsi:type="dcterms:W3CDTF">2015-11-30T15:21:24Z</dcterms:created>
  <dcterms:modified xsi:type="dcterms:W3CDTF">2017-02-12T11:38:29Z</dcterms:modified>
</cp:coreProperties>
</file>