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handoutMasterIdLst>
    <p:handoutMasterId r:id="rId28"/>
  </p:handoutMasterIdLst>
  <p:sldIdLst>
    <p:sldId id="364" r:id="rId2"/>
    <p:sldId id="257" r:id="rId3"/>
    <p:sldId id="270" r:id="rId4"/>
    <p:sldId id="366" r:id="rId5"/>
    <p:sldId id="365" r:id="rId6"/>
    <p:sldId id="258" r:id="rId7"/>
    <p:sldId id="367" r:id="rId8"/>
    <p:sldId id="369" r:id="rId9"/>
    <p:sldId id="368" r:id="rId10"/>
    <p:sldId id="370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261" r:id="rId23"/>
    <p:sldId id="358" r:id="rId24"/>
    <p:sldId id="383" r:id="rId25"/>
    <p:sldId id="26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5"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00"/>
    <a:srgbClr val="6666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25" autoAdjust="0"/>
    <p:restoredTop sz="94578" autoAdjust="0"/>
  </p:normalViewPr>
  <p:slideViewPr>
    <p:cSldViewPr>
      <p:cViewPr>
        <p:scale>
          <a:sx n="100" d="100"/>
          <a:sy n="100" d="100"/>
        </p:scale>
        <p:origin x="-1008" y="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CA07B8-B2BC-4539-8417-52846C1837D9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EC0EF58-A6D1-4BFC-9A03-9ECA2B3E9FDE}">
      <dgm:prSet phldrT="[Текст]"/>
      <dgm:spPr/>
      <dgm:t>
        <a:bodyPr/>
        <a:lstStyle/>
        <a:p>
          <a:r>
            <a:rPr lang="uk-UA" b="1" dirty="0" smtClean="0"/>
            <a:t>Реформи</a:t>
          </a:r>
          <a:endParaRPr lang="ru-RU" b="1" dirty="0"/>
        </a:p>
      </dgm:t>
    </dgm:pt>
    <dgm:pt modelId="{CA86F37E-7291-43AE-8FCF-E43B1D16767C}" type="parTrans" cxnId="{1AE6F99C-B527-4EEC-98A2-7CF704F71C0F}">
      <dgm:prSet/>
      <dgm:spPr/>
      <dgm:t>
        <a:bodyPr/>
        <a:lstStyle/>
        <a:p>
          <a:endParaRPr lang="ru-RU"/>
        </a:p>
      </dgm:t>
    </dgm:pt>
    <dgm:pt modelId="{EF50F707-63B7-4245-AC92-73D2800EA0D7}" type="sibTrans" cxnId="{1AE6F99C-B527-4EEC-98A2-7CF704F71C0F}">
      <dgm:prSet/>
      <dgm:spPr/>
      <dgm:t>
        <a:bodyPr/>
        <a:lstStyle/>
        <a:p>
          <a:endParaRPr lang="ru-RU"/>
        </a:p>
      </dgm:t>
    </dgm:pt>
    <dgm:pt modelId="{E4FFDD02-19FF-4BD0-92C2-F57F84B09095}">
      <dgm:prSet phldrT="[Текст]" custT="1"/>
      <dgm:spPr/>
      <dgm:t>
        <a:bodyPr/>
        <a:lstStyle/>
        <a:p>
          <a:r>
            <a:rPr lang="uk-UA" sz="1400" b="1" dirty="0" smtClean="0"/>
            <a:t>Оборонна </a:t>
          </a:r>
          <a:endParaRPr lang="ru-RU" sz="1400" b="1" dirty="0"/>
        </a:p>
      </dgm:t>
    </dgm:pt>
    <dgm:pt modelId="{DD9E1A03-31DB-48EF-AE17-25B411407A8B}" type="parTrans" cxnId="{C2D440DF-62D6-49A2-AD22-97DD0AA8C5F6}">
      <dgm:prSet/>
      <dgm:spPr/>
      <dgm:t>
        <a:bodyPr/>
        <a:lstStyle/>
        <a:p>
          <a:endParaRPr lang="ru-RU"/>
        </a:p>
      </dgm:t>
    </dgm:pt>
    <dgm:pt modelId="{BC57D763-FFD7-45A2-92AA-C4FBC75E0899}" type="sibTrans" cxnId="{C2D440DF-62D6-49A2-AD22-97DD0AA8C5F6}">
      <dgm:prSet/>
      <dgm:spPr/>
      <dgm:t>
        <a:bodyPr/>
        <a:lstStyle/>
        <a:p>
          <a:endParaRPr lang="ru-RU"/>
        </a:p>
      </dgm:t>
    </dgm:pt>
    <dgm:pt modelId="{E508465D-6A38-4A2E-8CA5-CBCEC0B127E5}">
      <dgm:prSet phldrT="[Текст]"/>
      <dgm:spPr/>
      <dgm:t>
        <a:bodyPr/>
        <a:lstStyle/>
        <a:p>
          <a:r>
            <a:rPr lang="uk-UA" b="1" dirty="0" smtClean="0"/>
            <a:t>Адміністративна</a:t>
          </a:r>
          <a:endParaRPr lang="ru-RU" b="1" dirty="0"/>
        </a:p>
      </dgm:t>
    </dgm:pt>
    <dgm:pt modelId="{416B1534-D37D-489E-AFC5-12DF2284C43D}" type="parTrans" cxnId="{338B21BE-5182-4B7C-88EA-D09FDFFEA9A1}">
      <dgm:prSet/>
      <dgm:spPr/>
      <dgm:t>
        <a:bodyPr/>
        <a:lstStyle/>
        <a:p>
          <a:endParaRPr lang="ru-RU"/>
        </a:p>
      </dgm:t>
    </dgm:pt>
    <dgm:pt modelId="{027BA1F6-C155-4EC3-8593-F64D84E1E38D}" type="sibTrans" cxnId="{338B21BE-5182-4B7C-88EA-D09FDFFEA9A1}">
      <dgm:prSet/>
      <dgm:spPr/>
      <dgm:t>
        <a:bodyPr/>
        <a:lstStyle/>
        <a:p>
          <a:endParaRPr lang="ru-RU"/>
        </a:p>
      </dgm:t>
    </dgm:pt>
    <dgm:pt modelId="{C876D531-7663-48D0-961E-C85AACA663BD}">
      <dgm:prSet phldrT="[Текст]" custT="1"/>
      <dgm:spPr/>
      <dgm:t>
        <a:bodyPr/>
        <a:lstStyle/>
        <a:p>
          <a:r>
            <a:rPr lang="uk-UA" sz="1400" b="1" dirty="0" smtClean="0"/>
            <a:t>Релігійна</a:t>
          </a:r>
          <a:endParaRPr lang="ru-RU" sz="1400" b="1" dirty="0"/>
        </a:p>
      </dgm:t>
    </dgm:pt>
    <dgm:pt modelId="{CB96C198-DB6F-495D-BABD-811240355789}" type="parTrans" cxnId="{40BEB4A9-FF68-4551-B3AB-69B4DB005EAE}">
      <dgm:prSet/>
      <dgm:spPr/>
      <dgm:t>
        <a:bodyPr/>
        <a:lstStyle/>
        <a:p>
          <a:endParaRPr lang="ru-RU"/>
        </a:p>
      </dgm:t>
    </dgm:pt>
    <dgm:pt modelId="{D5C00370-35D7-4284-B101-07A3BA251D2C}" type="sibTrans" cxnId="{40BEB4A9-FF68-4551-B3AB-69B4DB005EAE}">
      <dgm:prSet/>
      <dgm:spPr/>
      <dgm:t>
        <a:bodyPr/>
        <a:lstStyle/>
        <a:p>
          <a:endParaRPr lang="ru-RU"/>
        </a:p>
      </dgm:t>
    </dgm:pt>
    <dgm:pt modelId="{80F383FB-78C6-4665-93BE-192ED1750DE8}">
      <dgm:prSet phldrT="[Текст]" custT="1"/>
      <dgm:spPr/>
      <dgm:t>
        <a:bodyPr/>
        <a:lstStyle/>
        <a:p>
          <a:r>
            <a:rPr lang="uk-UA" sz="1200" b="1" dirty="0" smtClean="0"/>
            <a:t>Фінансова</a:t>
          </a:r>
          <a:endParaRPr lang="ru-RU" sz="1200" b="1" dirty="0"/>
        </a:p>
      </dgm:t>
    </dgm:pt>
    <dgm:pt modelId="{02B279FD-A8A2-4916-9363-88DA2BB4921C}" type="parTrans" cxnId="{1A1528F5-F765-45F7-B9A8-3229AA6FA943}">
      <dgm:prSet/>
      <dgm:spPr/>
      <dgm:t>
        <a:bodyPr/>
        <a:lstStyle/>
        <a:p>
          <a:endParaRPr lang="ru-RU"/>
        </a:p>
      </dgm:t>
    </dgm:pt>
    <dgm:pt modelId="{1FB9FB03-AE46-4976-B4AA-4E1FB7D49F4C}" type="sibTrans" cxnId="{1A1528F5-F765-45F7-B9A8-3229AA6FA943}">
      <dgm:prSet/>
      <dgm:spPr/>
      <dgm:t>
        <a:bodyPr/>
        <a:lstStyle/>
        <a:p>
          <a:endParaRPr lang="ru-RU"/>
        </a:p>
      </dgm:t>
    </dgm:pt>
    <dgm:pt modelId="{43E6559E-3F1F-4036-88C8-FDB0FB059DDC}" type="pres">
      <dgm:prSet presAssocID="{98CA07B8-B2BC-4539-8417-52846C1837D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14E82A2-8021-41B5-ACBE-E9BAEB741EEB}" type="pres">
      <dgm:prSet presAssocID="{7EC0EF58-A6D1-4BFC-9A03-9ECA2B3E9FDE}" presName="centerShape" presStyleLbl="node0" presStyleIdx="0" presStyleCnt="1"/>
      <dgm:spPr/>
    </dgm:pt>
    <dgm:pt modelId="{008E3B5C-2902-4D90-90CB-181D6392F6A5}" type="pres">
      <dgm:prSet presAssocID="{DD9E1A03-31DB-48EF-AE17-25B411407A8B}" presName="parTrans" presStyleLbl="sibTrans2D1" presStyleIdx="0" presStyleCnt="4"/>
      <dgm:spPr/>
    </dgm:pt>
    <dgm:pt modelId="{A95D0D0F-8DDE-4B67-9F85-BA64C035E865}" type="pres">
      <dgm:prSet presAssocID="{DD9E1A03-31DB-48EF-AE17-25B411407A8B}" presName="connectorText" presStyleLbl="sibTrans2D1" presStyleIdx="0" presStyleCnt="4"/>
      <dgm:spPr/>
    </dgm:pt>
    <dgm:pt modelId="{E78B3CB4-6BE0-4D45-B1B1-C41BB8F3A098}" type="pres">
      <dgm:prSet presAssocID="{E4FFDD02-19FF-4BD0-92C2-F57F84B09095}" presName="node" presStyleLbl="node1" presStyleIdx="0" presStyleCnt="4">
        <dgm:presLayoutVars>
          <dgm:bulletEnabled val="1"/>
        </dgm:presLayoutVars>
      </dgm:prSet>
      <dgm:spPr/>
    </dgm:pt>
    <dgm:pt modelId="{29A23E76-ED7A-481B-8AEF-FE0FBFC338F7}" type="pres">
      <dgm:prSet presAssocID="{416B1534-D37D-489E-AFC5-12DF2284C43D}" presName="parTrans" presStyleLbl="sibTrans2D1" presStyleIdx="1" presStyleCnt="4"/>
      <dgm:spPr/>
    </dgm:pt>
    <dgm:pt modelId="{2E3C2184-5D46-4EDB-BD35-3AD795C08519}" type="pres">
      <dgm:prSet presAssocID="{416B1534-D37D-489E-AFC5-12DF2284C43D}" presName="connectorText" presStyleLbl="sibTrans2D1" presStyleIdx="1" presStyleCnt="4"/>
      <dgm:spPr/>
    </dgm:pt>
    <dgm:pt modelId="{AEF7D1F7-C09C-4742-AF95-92E784DA2A17}" type="pres">
      <dgm:prSet presAssocID="{E508465D-6A38-4A2E-8CA5-CBCEC0B127E5}" presName="node" presStyleLbl="node1" presStyleIdx="1" presStyleCnt="4">
        <dgm:presLayoutVars>
          <dgm:bulletEnabled val="1"/>
        </dgm:presLayoutVars>
      </dgm:prSet>
      <dgm:spPr/>
    </dgm:pt>
    <dgm:pt modelId="{D00A2168-91A8-4B08-82D6-AD0C057B649B}" type="pres">
      <dgm:prSet presAssocID="{CB96C198-DB6F-495D-BABD-811240355789}" presName="parTrans" presStyleLbl="sibTrans2D1" presStyleIdx="2" presStyleCnt="4"/>
      <dgm:spPr/>
    </dgm:pt>
    <dgm:pt modelId="{EC12E9D5-C325-4594-A6D5-5123432DC807}" type="pres">
      <dgm:prSet presAssocID="{CB96C198-DB6F-495D-BABD-811240355789}" presName="connectorText" presStyleLbl="sibTrans2D1" presStyleIdx="2" presStyleCnt="4"/>
      <dgm:spPr/>
    </dgm:pt>
    <dgm:pt modelId="{5ABBEDD6-2F79-4545-AE8C-32030D528EF2}" type="pres">
      <dgm:prSet presAssocID="{C876D531-7663-48D0-961E-C85AACA663BD}" presName="node" presStyleLbl="node1" presStyleIdx="2" presStyleCnt="4">
        <dgm:presLayoutVars>
          <dgm:bulletEnabled val="1"/>
        </dgm:presLayoutVars>
      </dgm:prSet>
      <dgm:spPr/>
    </dgm:pt>
    <dgm:pt modelId="{EBCF0635-1964-4208-B1CC-416CEB5E302E}" type="pres">
      <dgm:prSet presAssocID="{02B279FD-A8A2-4916-9363-88DA2BB4921C}" presName="parTrans" presStyleLbl="sibTrans2D1" presStyleIdx="3" presStyleCnt="4"/>
      <dgm:spPr/>
    </dgm:pt>
    <dgm:pt modelId="{0331785F-FC12-4BAF-8D67-3953B521D497}" type="pres">
      <dgm:prSet presAssocID="{02B279FD-A8A2-4916-9363-88DA2BB4921C}" presName="connectorText" presStyleLbl="sibTrans2D1" presStyleIdx="3" presStyleCnt="4"/>
      <dgm:spPr/>
    </dgm:pt>
    <dgm:pt modelId="{83A9D3A7-99DD-425B-9B14-466DC9468D3A}" type="pres">
      <dgm:prSet presAssocID="{80F383FB-78C6-4665-93BE-192ED1750DE8}" presName="node" presStyleLbl="node1" presStyleIdx="3" presStyleCnt="4" custRadScaleRad="103826" custRadScaleInc="-1206">
        <dgm:presLayoutVars>
          <dgm:bulletEnabled val="1"/>
        </dgm:presLayoutVars>
      </dgm:prSet>
      <dgm:spPr/>
    </dgm:pt>
  </dgm:ptLst>
  <dgm:cxnLst>
    <dgm:cxn modelId="{6CC6B7E2-0C68-4955-A09C-4DC4AC88D9CE}" type="presOf" srcId="{7EC0EF58-A6D1-4BFC-9A03-9ECA2B3E9FDE}" destId="{514E82A2-8021-41B5-ACBE-E9BAEB741EEB}" srcOrd="0" destOrd="0" presId="urn:microsoft.com/office/officeart/2005/8/layout/radial5"/>
    <dgm:cxn modelId="{69453896-CB05-4503-97B8-53C88DECCE2C}" type="presOf" srcId="{DD9E1A03-31DB-48EF-AE17-25B411407A8B}" destId="{008E3B5C-2902-4D90-90CB-181D6392F6A5}" srcOrd="0" destOrd="0" presId="urn:microsoft.com/office/officeart/2005/8/layout/radial5"/>
    <dgm:cxn modelId="{338B21BE-5182-4B7C-88EA-D09FDFFEA9A1}" srcId="{7EC0EF58-A6D1-4BFC-9A03-9ECA2B3E9FDE}" destId="{E508465D-6A38-4A2E-8CA5-CBCEC0B127E5}" srcOrd="1" destOrd="0" parTransId="{416B1534-D37D-489E-AFC5-12DF2284C43D}" sibTransId="{027BA1F6-C155-4EC3-8593-F64D84E1E38D}"/>
    <dgm:cxn modelId="{1A1528F5-F765-45F7-B9A8-3229AA6FA943}" srcId="{7EC0EF58-A6D1-4BFC-9A03-9ECA2B3E9FDE}" destId="{80F383FB-78C6-4665-93BE-192ED1750DE8}" srcOrd="3" destOrd="0" parTransId="{02B279FD-A8A2-4916-9363-88DA2BB4921C}" sibTransId="{1FB9FB03-AE46-4976-B4AA-4E1FB7D49F4C}"/>
    <dgm:cxn modelId="{DFCE5E5B-4EF8-4088-B5F4-E8D651B0A0E9}" type="presOf" srcId="{CB96C198-DB6F-495D-BABD-811240355789}" destId="{D00A2168-91A8-4B08-82D6-AD0C057B649B}" srcOrd="0" destOrd="0" presId="urn:microsoft.com/office/officeart/2005/8/layout/radial5"/>
    <dgm:cxn modelId="{60D2722A-E142-4778-9B4C-73FCACFD17CF}" type="presOf" srcId="{E4FFDD02-19FF-4BD0-92C2-F57F84B09095}" destId="{E78B3CB4-6BE0-4D45-B1B1-C41BB8F3A098}" srcOrd="0" destOrd="0" presId="urn:microsoft.com/office/officeart/2005/8/layout/radial5"/>
    <dgm:cxn modelId="{91180FCB-A7FA-45B7-A2C5-A20B50311E6C}" type="presOf" srcId="{416B1534-D37D-489E-AFC5-12DF2284C43D}" destId="{29A23E76-ED7A-481B-8AEF-FE0FBFC338F7}" srcOrd="0" destOrd="0" presId="urn:microsoft.com/office/officeart/2005/8/layout/radial5"/>
    <dgm:cxn modelId="{3B4754C3-341D-4FAF-B16D-F15C98B9115C}" type="presOf" srcId="{E508465D-6A38-4A2E-8CA5-CBCEC0B127E5}" destId="{AEF7D1F7-C09C-4742-AF95-92E784DA2A17}" srcOrd="0" destOrd="0" presId="urn:microsoft.com/office/officeart/2005/8/layout/radial5"/>
    <dgm:cxn modelId="{FCA1D26B-6993-4FF1-B321-2A70364CC699}" type="presOf" srcId="{416B1534-D37D-489E-AFC5-12DF2284C43D}" destId="{2E3C2184-5D46-4EDB-BD35-3AD795C08519}" srcOrd="1" destOrd="0" presId="urn:microsoft.com/office/officeart/2005/8/layout/radial5"/>
    <dgm:cxn modelId="{40BEB4A9-FF68-4551-B3AB-69B4DB005EAE}" srcId="{7EC0EF58-A6D1-4BFC-9A03-9ECA2B3E9FDE}" destId="{C876D531-7663-48D0-961E-C85AACA663BD}" srcOrd="2" destOrd="0" parTransId="{CB96C198-DB6F-495D-BABD-811240355789}" sibTransId="{D5C00370-35D7-4284-B101-07A3BA251D2C}"/>
    <dgm:cxn modelId="{5513267F-01C0-4BEB-B805-879E6C26E37A}" type="presOf" srcId="{CB96C198-DB6F-495D-BABD-811240355789}" destId="{EC12E9D5-C325-4594-A6D5-5123432DC807}" srcOrd="1" destOrd="0" presId="urn:microsoft.com/office/officeart/2005/8/layout/radial5"/>
    <dgm:cxn modelId="{6C8A23A5-5D74-49E1-A28E-FFA06BF5C333}" type="presOf" srcId="{02B279FD-A8A2-4916-9363-88DA2BB4921C}" destId="{EBCF0635-1964-4208-B1CC-416CEB5E302E}" srcOrd="0" destOrd="0" presId="urn:microsoft.com/office/officeart/2005/8/layout/radial5"/>
    <dgm:cxn modelId="{A0A0E362-D77C-44D0-AC4C-D210C7755BC6}" type="presOf" srcId="{DD9E1A03-31DB-48EF-AE17-25B411407A8B}" destId="{A95D0D0F-8DDE-4B67-9F85-BA64C035E865}" srcOrd="1" destOrd="0" presId="urn:microsoft.com/office/officeart/2005/8/layout/radial5"/>
    <dgm:cxn modelId="{1AE6F99C-B527-4EEC-98A2-7CF704F71C0F}" srcId="{98CA07B8-B2BC-4539-8417-52846C1837D9}" destId="{7EC0EF58-A6D1-4BFC-9A03-9ECA2B3E9FDE}" srcOrd="0" destOrd="0" parTransId="{CA86F37E-7291-43AE-8FCF-E43B1D16767C}" sibTransId="{EF50F707-63B7-4245-AC92-73D2800EA0D7}"/>
    <dgm:cxn modelId="{C2D440DF-62D6-49A2-AD22-97DD0AA8C5F6}" srcId="{7EC0EF58-A6D1-4BFC-9A03-9ECA2B3E9FDE}" destId="{E4FFDD02-19FF-4BD0-92C2-F57F84B09095}" srcOrd="0" destOrd="0" parTransId="{DD9E1A03-31DB-48EF-AE17-25B411407A8B}" sibTransId="{BC57D763-FFD7-45A2-92AA-C4FBC75E0899}"/>
    <dgm:cxn modelId="{0CC5C557-9CAF-4584-8234-F1FB2026F690}" type="presOf" srcId="{80F383FB-78C6-4665-93BE-192ED1750DE8}" destId="{83A9D3A7-99DD-425B-9B14-466DC9468D3A}" srcOrd="0" destOrd="0" presId="urn:microsoft.com/office/officeart/2005/8/layout/radial5"/>
    <dgm:cxn modelId="{5DFF7327-23A0-4D71-B634-03789B928363}" type="presOf" srcId="{C876D531-7663-48D0-961E-C85AACA663BD}" destId="{5ABBEDD6-2F79-4545-AE8C-32030D528EF2}" srcOrd="0" destOrd="0" presId="urn:microsoft.com/office/officeart/2005/8/layout/radial5"/>
    <dgm:cxn modelId="{90267120-87CA-4DCA-B279-69533754DEA9}" type="presOf" srcId="{98CA07B8-B2BC-4539-8417-52846C1837D9}" destId="{43E6559E-3F1F-4036-88C8-FDB0FB059DDC}" srcOrd="0" destOrd="0" presId="urn:microsoft.com/office/officeart/2005/8/layout/radial5"/>
    <dgm:cxn modelId="{2189857D-2EF0-416B-B4AE-F6F3BF2D6CC1}" type="presOf" srcId="{02B279FD-A8A2-4916-9363-88DA2BB4921C}" destId="{0331785F-FC12-4BAF-8D67-3953B521D497}" srcOrd="1" destOrd="0" presId="urn:microsoft.com/office/officeart/2005/8/layout/radial5"/>
    <dgm:cxn modelId="{1AF92CFB-CE31-409A-9A10-188963E4A90A}" type="presParOf" srcId="{43E6559E-3F1F-4036-88C8-FDB0FB059DDC}" destId="{514E82A2-8021-41B5-ACBE-E9BAEB741EEB}" srcOrd="0" destOrd="0" presId="urn:microsoft.com/office/officeart/2005/8/layout/radial5"/>
    <dgm:cxn modelId="{5E80D3F4-52B5-46B0-81BD-2BC34BF51FF2}" type="presParOf" srcId="{43E6559E-3F1F-4036-88C8-FDB0FB059DDC}" destId="{008E3B5C-2902-4D90-90CB-181D6392F6A5}" srcOrd="1" destOrd="0" presId="urn:microsoft.com/office/officeart/2005/8/layout/radial5"/>
    <dgm:cxn modelId="{B8150B15-CC85-42B3-B922-800C31F99771}" type="presParOf" srcId="{008E3B5C-2902-4D90-90CB-181D6392F6A5}" destId="{A95D0D0F-8DDE-4B67-9F85-BA64C035E865}" srcOrd="0" destOrd="0" presId="urn:microsoft.com/office/officeart/2005/8/layout/radial5"/>
    <dgm:cxn modelId="{257D086E-0221-4E38-BFC8-F679794C73EE}" type="presParOf" srcId="{43E6559E-3F1F-4036-88C8-FDB0FB059DDC}" destId="{E78B3CB4-6BE0-4D45-B1B1-C41BB8F3A098}" srcOrd="2" destOrd="0" presId="urn:microsoft.com/office/officeart/2005/8/layout/radial5"/>
    <dgm:cxn modelId="{2E8412D7-62C7-42F9-8B64-181CEAF0E31C}" type="presParOf" srcId="{43E6559E-3F1F-4036-88C8-FDB0FB059DDC}" destId="{29A23E76-ED7A-481B-8AEF-FE0FBFC338F7}" srcOrd="3" destOrd="0" presId="urn:microsoft.com/office/officeart/2005/8/layout/radial5"/>
    <dgm:cxn modelId="{9AB650A8-1C70-457E-BF6D-FFF75E620CFD}" type="presParOf" srcId="{29A23E76-ED7A-481B-8AEF-FE0FBFC338F7}" destId="{2E3C2184-5D46-4EDB-BD35-3AD795C08519}" srcOrd="0" destOrd="0" presId="urn:microsoft.com/office/officeart/2005/8/layout/radial5"/>
    <dgm:cxn modelId="{65D47D9A-8075-4490-AD79-F848C0C12E02}" type="presParOf" srcId="{43E6559E-3F1F-4036-88C8-FDB0FB059DDC}" destId="{AEF7D1F7-C09C-4742-AF95-92E784DA2A17}" srcOrd="4" destOrd="0" presId="urn:microsoft.com/office/officeart/2005/8/layout/radial5"/>
    <dgm:cxn modelId="{F195B607-EE64-42BB-889B-28E233B9956E}" type="presParOf" srcId="{43E6559E-3F1F-4036-88C8-FDB0FB059DDC}" destId="{D00A2168-91A8-4B08-82D6-AD0C057B649B}" srcOrd="5" destOrd="0" presId="urn:microsoft.com/office/officeart/2005/8/layout/radial5"/>
    <dgm:cxn modelId="{9F70084B-9A63-4589-9293-35E0628D45D5}" type="presParOf" srcId="{D00A2168-91A8-4B08-82D6-AD0C057B649B}" destId="{EC12E9D5-C325-4594-A6D5-5123432DC807}" srcOrd="0" destOrd="0" presId="urn:microsoft.com/office/officeart/2005/8/layout/radial5"/>
    <dgm:cxn modelId="{D46E826F-BCBE-4640-8EFE-4639EA47F199}" type="presParOf" srcId="{43E6559E-3F1F-4036-88C8-FDB0FB059DDC}" destId="{5ABBEDD6-2F79-4545-AE8C-32030D528EF2}" srcOrd="6" destOrd="0" presId="urn:microsoft.com/office/officeart/2005/8/layout/radial5"/>
    <dgm:cxn modelId="{D346114D-5307-4280-8D3D-7A1F53F077C7}" type="presParOf" srcId="{43E6559E-3F1F-4036-88C8-FDB0FB059DDC}" destId="{EBCF0635-1964-4208-B1CC-416CEB5E302E}" srcOrd="7" destOrd="0" presId="urn:microsoft.com/office/officeart/2005/8/layout/radial5"/>
    <dgm:cxn modelId="{EF9A3DE4-0A03-429B-9621-DCC3CA07B850}" type="presParOf" srcId="{EBCF0635-1964-4208-B1CC-416CEB5E302E}" destId="{0331785F-FC12-4BAF-8D67-3953B521D497}" srcOrd="0" destOrd="0" presId="urn:microsoft.com/office/officeart/2005/8/layout/radial5"/>
    <dgm:cxn modelId="{7A21FE51-4640-49C3-93B5-E1CC41D10433}" type="presParOf" srcId="{43E6559E-3F1F-4036-88C8-FDB0FB059DDC}" destId="{83A9D3A7-99DD-425B-9B14-466DC9468D3A}" srcOrd="8" destOrd="0" presId="urn:microsoft.com/office/officeart/2005/8/layout/radial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35EBDE-4223-48FD-B484-8167DF0D66A5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F39354-3CC4-4B52-817B-2571FAB018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28084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A2A18-740B-47A9-AC9B-D1D99EEB7868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0643D-04B0-4BB4-A8B8-207EB86719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8793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643D-04B0-4BB4-A8B8-207EB867196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182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0DD4A-7329-4142-AD3F-F445319DB192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D18F-0763-45DB-93EF-500145A53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0DD4A-7329-4142-AD3F-F445319DB192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D18F-0763-45DB-93EF-500145A53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0DD4A-7329-4142-AD3F-F445319DB192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D18F-0763-45DB-93EF-500145A53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0DD4A-7329-4142-AD3F-F445319DB192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D18F-0763-45DB-93EF-500145A53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0DD4A-7329-4142-AD3F-F445319DB192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D18F-0763-45DB-93EF-500145A53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0DD4A-7329-4142-AD3F-F445319DB192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D18F-0763-45DB-93EF-500145A53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0DD4A-7329-4142-AD3F-F445319DB192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D18F-0763-45DB-93EF-500145A53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0DD4A-7329-4142-AD3F-F445319DB192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D18F-0763-45DB-93EF-500145A53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0DD4A-7329-4142-AD3F-F445319DB192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D18F-0763-45DB-93EF-500145A53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0DD4A-7329-4142-AD3F-F445319DB192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D18F-0763-45DB-93EF-500145A53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0DD4A-7329-4142-AD3F-F445319DB192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D34D18F-0763-45DB-93EF-500145A532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3F0DD4A-7329-4142-AD3F-F445319DB192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D34D18F-0763-45DB-93EF-500145A5329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slide" Target="slide23.xml"/><Relationship Id="rId7" Type="http://schemas.openxmlformats.org/officeDocument/2006/relationships/image" Target="../media/image34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slide" Target="slide2.xml"/><Relationship Id="rId4" Type="http://schemas.openxmlformats.org/officeDocument/2006/relationships/slide" Target="slide14.xml"/><Relationship Id="rId9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2.xml"/><Relationship Id="rId7" Type="http://schemas.openxmlformats.org/officeDocument/2006/relationships/slide" Target="slide2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6.xml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72;&#1076;&#1084;&#1080;&#1085;\Videos\&#1087;&#1086;&#1093;&#1086;&#1076;&#1080;%20&#1042;&#1086;&#1083;&#1086;&#1076;&#1080;&#1084;&#1080;&#1088;&#1072;%20&#1042;&#1077;&#1083;&#1080;&#1082;&#1086;&#1075;&#1086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ree-advanced-blank-scroll-paper-backgrounds-for-powerpoint-border-4207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43042" y="1643050"/>
            <a:ext cx="58579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800" b="1" i="1" dirty="0" smtClean="0">
                <a:solidFill>
                  <a:schemeClr val="bg1"/>
                </a:solidFill>
                <a:latin typeface="Mistral" pitchFamily="66" charset="0"/>
              </a:rPr>
              <a:t>Ки</a:t>
            </a:r>
            <a:r>
              <a:rPr lang="uk-UA" sz="4800" b="1" i="1" dirty="0" err="1" smtClean="0">
                <a:solidFill>
                  <a:schemeClr val="bg1"/>
                </a:solidFill>
                <a:latin typeface="Mistral" pitchFamily="66" charset="0"/>
              </a:rPr>
              <a:t>ївська</a:t>
            </a:r>
            <a:r>
              <a:rPr lang="uk-UA" sz="4800" b="1" i="1" dirty="0" smtClean="0">
                <a:solidFill>
                  <a:schemeClr val="bg1"/>
                </a:solidFill>
                <a:latin typeface="Mistral" pitchFamily="66" charset="0"/>
              </a:rPr>
              <a:t> Русь наприкінці </a:t>
            </a:r>
            <a:r>
              <a:rPr lang="en-US" sz="4800" b="1" i="1" dirty="0" smtClean="0">
                <a:solidFill>
                  <a:schemeClr val="bg1"/>
                </a:solidFill>
                <a:latin typeface="Mistral" pitchFamily="66" charset="0"/>
              </a:rPr>
              <a:t>X </a:t>
            </a:r>
            <a:r>
              <a:rPr lang="uk-UA" sz="4800" b="1" i="1" dirty="0" smtClean="0">
                <a:solidFill>
                  <a:schemeClr val="bg1"/>
                </a:solidFill>
                <a:latin typeface="Mistral" pitchFamily="66" charset="0"/>
              </a:rPr>
              <a:t>ст. – у першій половині ХІ ст.</a:t>
            </a:r>
            <a:endParaRPr lang="ru-RU" sz="4800" b="1" i="1" dirty="0">
              <a:solidFill>
                <a:schemeClr val="bg1"/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 spd="med" advTm="911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19" y="0"/>
            <a:ext cx="9119681" cy="6858000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/>
        </p:nvGraphicFramePr>
        <p:xfrm>
          <a:off x="1500166" y="57148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7158" y="4714884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 група адміністративна – с. 58;</a:t>
            </a:r>
          </a:p>
          <a:p>
            <a:r>
              <a:rPr lang="uk-UA" dirty="0" smtClean="0"/>
              <a:t>ІІ група оборонна  - с. 58;</a:t>
            </a:r>
          </a:p>
          <a:p>
            <a:r>
              <a:rPr lang="uk-UA" dirty="0" smtClean="0"/>
              <a:t>ІІІ група фінансова – с. 61 ;</a:t>
            </a:r>
          </a:p>
          <a:p>
            <a:r>
              <a:rPr lang="uk-UA" dirty="0" smtClean="0"/>
              <a:t>І</a:t>
            </a:r>
            <a:r>
              <a:rPr lang="en-US" dirty="0" smtClean="0"/>
              <a:t>V</a:t>
            </a:r>
            <a:r>
              <a:rPr lang="uk-UA" dirty="0" smtClean="0"/>
              <a:t> група релігійна – с. 63 ;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g0.liveinternet.ru/images/attach/b/3/23/228/23228556_BOKlajtvaSvorozhi4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1"/>
            <a:ext cx="7920880" cy="4524375"/>
          </a:xfrm>
          <a:prstGeom prst="rect">
            <a:avLst/>
          </a:prstGeom>
          <a:noFill/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67544" y="5042118"/>
            <a:ext cx="8388424" cy="18158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У </a:t>
            </a:r>
            <a:r>
              <a:rPr kumimoji="0" lang="uk-UA" sz="28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слов’ян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не було церков, храмів.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Вони вистругували з дерева богів-ідолів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і молилися на них прямо під відкритим небом.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Така віра називалася язичництвом.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4" name="Рисунок 3" descr="14416106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476673"/>
            <a:ext cx="2304256" cy="1050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442988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10344811"/>
          </a:xfrm>
          <a:prstGeom prst="rect">
            <a:avLst/>
          </a:prstGeom>
        </p:spPr>
      </p:pic>
      <p:pic>
        <p:nvPicPr>
          <p:cNvPr id="6146" name="Picture 2" descr="http://stat16.privet.ru/lr/0b118a6ec7514dad47313fd089a054a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9" y="260649"/>
            <a:ext cx="5238751" cy="5029201"/>
          </a:xfrm>
          <a:prstGeom prst="rect">
            <a:avLst/>
          </a:prstGeom>
          <a:noFill/>
        </p:spPr>
      </p:pic>
      <p:sp>
        <p:nvSpPr>
          <p:cNvPr id="3" name="Прямокутник 2"/>
          <p:cNvSpPr/>
          <p:nvPr/>
        </p:nvSpPr>
        <p:spPr>
          <a:xfrm>
            <a:off x="2411760" y="537321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CC0066"/>
                </a:solidFill>
              </a:rPr>
              <a:t>Княгиня Ольга</a:t>
            </a: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CC0066"/>
                </a:solidFill>
              </a:rPr>
              <a:t>X</a:t>
            </a:r>
            <a:r>
              <a:rPr lang="ru-RU" b="1" dirty="0" smtClean="0">
                <a:solidFill>
                  <a:srgbClr val="CC0066"/>
                </a:solidFill>
              </a:rPr>
              <a:t> </a:t>
            </a:r>
            <a:r>
              <a:rPr lang="ru-RU" b="1" dirty="0" err="1" smtClean="0">
                <a:solidFill>
                  <a:srgbClr val="CC0066"/>
                </a:solidFill>
              </a:rPr>
              <a:t>століття</a:t>
            </a:r>
            <a:endParaRPr lang="ru-RU" b="1" dirty="0" smtClean="0">
              <a:solidFill>
                <a:srgbClr val="CC0066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b="1" dirty="0" err="1" smtClean="0">
                <a:solidFill>
                  <a:srgbClr val="CC0066"/>
                </a:solidFill>
              </a:rPr>
              <a:t>Хрестилась</a:t>
            </a:r>
            <a:r>
              <a:rPr lang="ru-RU" b="1" dirty="0" smtClean="0">
                <a:solidFill>
                  <a:srgbClr val="CC0066"/>
                </a:solidFill>
              </a:rPr>
              <a:t> в 955 </a:t>
            </a:r>
            <a:r>
              <a:rPr lang="ru-RU" b="1" dirty="0" err="1" smtClean="0">
                <a:solidFill>
                  <a:srgbClr val="CC0066"/>
                </a:solidFill>
              </a:rPr>
              <a:t>році</a:t>
            </a:r>
            <a:endParaRPr lang="ru-RU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Resize of Копия Ландшафты России"/>
          <p:cNvPicPr>
            <a:picLocks noChangeAspect="1" noChangeArrowheads="1"/>
          </p:cNvPicPr>
          <p:nvPr/>
        </p:nvPicPr>
        <p:blipFill>
          <a:blip r:embed="rId2" cstate="print"/>
          <a:srcRect l="1075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5580063" y="1"/>
            <a:ext cx="14398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rgbClr val="C00000"/>
                </a:solidFill>
              </a:rPr>
              <a:t>Новгород</a:t>
            </a:r>
          </a:p>
        </p:txBody>
      </p:sp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4788025" y="1124744"/>
            <a:ext cx="1439863" cy="863600"/>
          </a:xfrm>
          <a:prstGeom prst="rect">
            <a:avLst/>
          </a:prstGeom>
        </p:spPr>
        <p:txBody>
          <a:bodyPr wrap="none" fromWordArt="1">
            <a:prstTxWarp prst="textFadeDown">
              <a:avLst>
                <a:gd name="adj" fmla="val 25171"/>
              </a:avLst>
            </a:prstTxWarp>
          </a:bodyPr>
          <a:lstStyle/>
          <a:p>
            <a:pPr algn="ctr"/>
            <a:r>
              <a:rPr lang="uk-UA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Impact"/>
              </a:rPr>
              <a:t>РУСЬ</a:t>
            </a: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 flipH="1">
            <a:off x="5652120" y="2483168"/>
            <a:ext cx="144016" cy="153744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5724129" y="2564905"/>
            <a:ext cx="792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b="1" dirty="0" err="1" smtClean="0">
                <a:solidFill>
                  <a:srgbClr val="FFFF00"/>
                </a:solidFill>
              </a:rPr>
              <a:t>Київ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6444210" y="3789041"/>
            <a:ext cx="14398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rgbClr val="C00000"/>
                </a:solidFill>
              </a:rPr>
              <a:t>Херсонес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 flipH="1" flipV="1">
            <a:off x="6372200" y="3861046"/>
            <a:ext cx="72008" cy="72011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5508106" y="4581129"/>
            <a:ext cx="14398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b="1" dirty="0" err="1" smtClean="0">
                <a:solidFill>
                  <a:srgbClr val="C00000"/>
                </a:solidFill>
              </a:rPr>
              <a:t>Царгород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364163" y="4868864"/>
            <a:ext cx="107951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 flipH="1">
            <a:off x="2123728" y="4581129"/>
            <a:ext cx="144016" cy="7200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12" name="WordArt 3"/>
          <p:cNvSpPr>
            <a:spLocks noChangeArrowheads="1" noChangeShapeType="1" noTextEdit="1"/>
          </p:cNvSpPr>
          <p:nvPr/>
        </p:nvSpPr>
        <p:spPr bwMode="auto">
          <a:xfrm>
            <a:off x="1547666" y="4725144"/>
            <a:ext cx="1081087" cy="6492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uk-UA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РИМ</a:t>
            </a:r>
          </a:p>
        </p:txBody>
      </p:sp>
      <p:sp>
        <p:nvSpPr>
          <p:cNvPr id="13" name="WordArt 22"/>
          <p:cNvSpPr>
            <a:spLocks noChangeArrowheads="1" noChangeShapeType="1" noTextEdit="1"/>
          </p:cNvSpPr>
          <p:nvPr/>
        </p:nvSpPr>
        <p:spPr bwMode="auto">
          <a:xfrm>
            <a:off x="827586" y="2852936"/>
            <a:ext cx="1512887" cy="864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930"/>
              </a:avLst>
            </a:prstTxWarp>
          </a:bodyPr>
          <a:lstStyle/>
          <a:p>
            <a:pPr algn="ctr"/>
            <a:r>
              <a:rPr lang="uk-UA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Impact"/>
              </a:rPr>
              <a:t>Західні</a:t>
            </a:r>
            <a:endParaRPr lang="uk-UA" sz="2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7030A0"/>
              </a:solidFill>
              <a:latin typeface="Impact"/>
            </a:endParaRPr>
          </a:p>
          <a:p>
            <a:pPr algn="ctr"/>
            <a:r>
              <a:rPr lang="uk-UA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Impact"/>
              </a:rPr>
              <a:t>християни</a:t>
            </a:r>
            <a:endParaRPr lang="uk-UA" sz="2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7030A0"/>
              </a:solidFill>
              <a:latin typeface="Impact"/>
            </a:endParaRPr>
          </a:p>
        </p:txBody>
      </p:sp>
      <p:sp>
        <p:nvSpPr>
          <p:cNvPr id="15" name="WordArt 15"/>
          <p:cNvSpPr>
            <a:spLocks noChangeArrowheads="1" noChangeShapeType="1" noTextEdit="1"/>
          </p:cNvSpPr>
          <p:nvPr/>
        </p:nvSpPr>
        <p:spPr bwMode="auto">
          <a:xfrm>
            <a:off x="7524328" y="0"/>
            <a:ext cx="1475928" cy="1125538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uk-UA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>
                    <a:lumMod val="25000"/>
                  </a:schemeClr>
                </a:solidFill>
                <a:latin typeface="Impact"/>
              </a:rPr>
              <a:t>ВОЛОЗЬКА</a:t>
            </a:r>
            <a:endParaRPr lang="uk-UA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>
                  <a:lumMod val="25000"/>
                </a:schemeClr>
              </a:solidFill>
              <a:latin typeface="Impact"/>
            </a:endParaRPr>
          </a:p>
          <a:p>
            <a:pPr algn="ctr"/>
            <a:r>
              <a:rPr lang="uk-UA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>
                    <a:lumMod val="25000"/>
                  </a:schemeClr>
                </a:solidFill>
                <a:latin typeface="Impact"/>
              </a:rPr>
              <a:t>БОЛГАРІЯ</a:t>
            </a:r>
            <a:endParaRPr lang="uk-UA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>
                  <a:lumMod val="25000"/>
                </a:schemeClr>
              </a:solidFill>
              <a:latin typeface="Impact"/>
            </a:endParaRPr>
          </a:p>
        </p:txBody>
      </p:sp>
      <p:sp>
        <p:nvSpPr>
          <p:cNvPr id="16" name="WordArt 24"/>
          <p:cNvSpPr>
            <a:spLocks noChangeArrowheads="1" noChangeShapeType="1" noTextEdit="1"/>
          </p:cNvSpPr>
          <p:nvPr/>
        </p:nvSpPr>
        <p:spPr bwMode="auto">
          <a:xfrm>
            <a:off x="7668346" y="1124745"/>
            <a:ext cx="1258887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D9D9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Impact"/>
              </a:rPr>
              <a:t>Мусульмани</a:t>
            </a:r>
            <a:endParaRPr lang="uk-UA" sz="2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D9D9FF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17" name="WordArt 4"/>
          <p:cNvSpPr>
            <a:spLocks noChangeArrowheads="1" noChangeShapeType="1" noTextEdit="1"/>
          </p:cNvSpPr>
          <p:nvPr/>
        </p:nvSpPr>
        <p:spPr bwMode="auto">
          <a:xfrm>
            <a:off x="7812088" y="3284985"/>
            <a:ext cx="1331912" cy="720725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uk-UA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Impact"/>
              </a:rPr>
              <a:t>ХОЗАРІЯ</a:t>
            </a:r>
            <a:endParaRPr lang="uk-UA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>
                  <a:lumMod val="60000"/>
                  <a:lumOff val="40000"/>
                </a:schemeClr>
              </a:solidFill>
              <a:latin typeface="Impact"/>
            </a:endParaRPr>
          </a:p>
        </p:txBody>
      </p:sp>
      <p:sp>
        <p:nvSpPr>
          <p:cNvPr id="18" name="WordArt 23"/>
          <p:cNvSpPr>
            <a:spLocks noChangeArrowheads="1" noChangeShapeType="1" noTextEdit="1"/>
          </p:cNvSpPr>
          <p:nvPr/>
        </p:nvSpPr>
        <p:spPr bwMode="auto">
          <a:xfrm>
            <a:off x="7956376" y="4005064"/>
            <a:ext cx="1187624" cy="4324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Impact"/>
              </a:rPr>
              <a:t>ІудеЇ</a:t>
            </a:r>
            <a:endParaRPr lang="uk-UA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50"/>
              </a:solidFill>
              <a:latin typeface="Impact"/>
            </a:endParaRPr>
          </a:p>
        </p:txBody>
      </p:sp>
      <p:sp>
        <p:nvSpPr>
          <p:cNvPr id="19" name="WordArt 6"/>
          <p:cNvSpPr>
            <a:spLocks noChangeArrowheads="1" noChangeShapeType="1" noTextEdit="1"/>
          </p:cNvSpPr>
          <p:nvPr/>
        </p:nvSpPr>
        <p:spPr bwMode="auto">
          <a:xfrm>
            <a:off x="4283969" y="4941169"/>
            <a:ext cx="2089151" cy="863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uk-UA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2D050"/>
                </a:solidFill>
                <a:latin typeface="Impact"/>
              </a:rPr>
              <a:t>ВІЗАНТІЯ</a:t>
            </a:r>
            <a:endParaRPr lang="uk-UA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2D050"/>
              </a:solidFill>
              <a:latin typeface="Impact"/>
            </a:endParaRPr>
          </a:p>
        </p:txBody>
      </p:sp>
      <p:sp>
        <p:nvSpPr>
          <p:cNvPr id="20" name="WordArt 25"/>
          <p:cNvSpPr>
            <a:spLocks noChangeArrowheads="1" noChangeShapeType="1" noTextEdit="1"/>
          </p:cNvSpPr>
          <p:nvPr/>
        </p:nvSpPr>
        <p:spPr bwMode="auto">
          <a:xfrm>
            <a:off x="4644008" y="5733256"/>
            <a:ext cx="1512317" cy="9087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Impact"/>
              </a:rPr>
              <a:t>східні</a:t>
            </a:r>
            <a:endParaRPr lang="uk-UA" sz="2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66"/>
              </a:solidFill>
              <a:latin typeface="Impact"/>
            </a:endParaRPr>
          </a:p>
          <a:p>
            <a:pPr algn="ctr"/>
            <a:r>
              <a:rPr lang="uk-UA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Impact"/>
              </a:rPr>
              <a:t>християни</a:t>
            </a:r>
            <a:endParaRPr lang="uk-UA" sz="2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66"/>
              </a:solidFill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bg2">
                    <a:lumMod val="75000"/>
                  </a:schemeClr>
                </a:solidFill>
              </a:rPr>
              <a:t>Володимир, який чекав в Херсонесі приїзду нареченої Володимир несподівано осліп. Царівна Анна сказала йому: «Хочеш вилікуватися - охрестися». Тоді князь повелів хрестити себе.</a:t>
            </a:r>
          </a:p>
          <a:p>
            <a:r>
              <a:rPr lang="uk-UA" sz="2400" b="1" dirty="0" smtClean="0">
                <a:solidFill>
                  <a:schemeClr val="bg2">
                    <a:lumMod val="75000"/>
                  </a:schemeClr>
                </a:solidFill>
              </a:rPr>
              <a:t>      Нестор писав у своєму літописі, що, коли єпископ під час хрещення поклав свою руку на голову князя, Володимир зараз прозрів.</a:t>
            </a:r>
            <a:endParaRPr lang="uk-UA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8194" name="Picture 2" descr="http://sevnews.info/____userfiles/9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643182"/>
            <a:ext cx="7620000" cy="3861048"/>
          </a:xfrm>
          <a:prstGeom prst="rect">
            <a:avLst/>
          </a:prstGeom>
          <a:noFill/>
        </p:spPr>
      </p:pic>
      <p:sp>
        <p:nvSpPr>
          <p:cNvPr id="4" name="Прямокутник 3"/>
          <p:cNvSpPr/>
          <p:nvPr/>
        </p:nvSpPr>
        <p:spPr>
          <a:xfrm>
            <a:off x="357158" y="6143644"/>
            <a:ext cx="8604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C00000"/>
                </a:solidFill>
              </a:rPr>
              <a:t>           Хрещення великого князя Володимира. Художник В. </a:t>
            </a:r>
            <a:r>
              <a:rPr lang="uk-UA" sz="2000" b="1" dirty="0" err="1" smtClean="0">
                <a:solidFill>
                  <a:srgbClr val="C00000"/>
                </a:solidFill>
              </a:rPr>
              <a:t>Васнєцов</a:t>
            </a:r>
            <a:endParaRPr lang="uk-UA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zapruddianvo.ucoz.ru/uborka/ru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085184"/>
          </a:xfrm>
          <a:prstGeom prst="rect">
            <a:avLst/>
          </a:prstGeom>
          <a:noFill/>
        </p:spPr>
      </p:pic>
      <p:sp>
        <p:nvSpPr>
          <p:cNvPr id="3" name="Прямокутник 2"/>
          <p:cNvSpPr/>
          <p:nvPr/>
        </p:nvSpPr>
        <p:spPr>
          <a:xfrm>
            <a:off x="179512" y="5157192"/>
            <a:ext cx="8964488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bg2">
                    <a:lumMod val="75000"/>
                  </a:schemeClr>
                </a:solidFill>
              </a:rPr>
              <a:t>І настав ранок хрещення.</a:t>
            </a:r>
          </a:p>
          <a:p>
            <a:r>
              <a:rPr lang="uk-UA" sz="2400" b="1" dirty="0" smtClean="0">
                <a:solidFill>
                  <a:schemeClr val="bg2">
                    <a:lumMod val="75000"/>
                  </a:schemeClr>
                </a:solidFill>
              </a:rPr>
              <a:t>«І увійшли вони у воду. І стояли одні по шию, а інші по груди . Деякі тримали немовлят, а священики молилися.»</a:t>
            </a:r>
          </a:p>
          <a:p>
            <a:r>
              <a:rPr lang="uk-UA" sz="2400" b="1" dirty="0" smtClean="0">
                <a:solidFill>
                  <a:schemeClr val="bg2">
                    <a:lumMod val="75000"/>
                  </a:schemeClr>
                </a:solidFill>
              </a:rPr>
              <a:t>     Був серпень 988 року.</a:t>
            </a:r>
            <a:endParaRPr lang="uk-UA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2" descr="Копия Крещение Новго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-120650"/>
            <a:ext cx="9144000" cy="6978650"/>
          </a:xfrm>
          <a:prstGeom prst="rect">
            <a:avLst/>
          </a:prstGeom>
          <a:noFill/>
          <a:ln/>
        </p:spPr>
      </p:pic>
      <p:sp>
        <p:nvSpPr>
          <p:cNvPr id="2" name="Прямокутник 1"/>
          <p:cNvSpPr/>
          <p:nvPr/>
        </p:nvSpPr>
        <p:spPr>
          <a:xfrm>
            <a:off x="467544" y="0"/>
            <a:ext cx="8136904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chemeClr val="bg2">
                    <a:lumMod val="75000"/>
                  </a:schemeClr>
                </a:solidFill>
              </a:rPr>
              <a:t>У Києві жителі прийняли нову віру покірливо. На півночі язичництво трималося довше і міцніше. Так, наприклад, новгородці зустріли своїх хрестителів як ворогів і чинили їм опір. Новгород хрестили «вогнем і мечем».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Багато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племен, не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бажаючи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хреститися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тікали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в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ліси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.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Язичники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ставали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учасниками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заколотів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.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Прийняття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християнства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у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великій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країні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проходило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по-різному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і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не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завжди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мирно.</a:t>
            </a:r>
          </a:p>
          <a:p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Спочатку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нова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віра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прийшла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в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міста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потім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проникла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і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в село. Але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ще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століття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на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Русі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був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період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«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двовір'ї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», коли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християни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ходили в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церкву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але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справляли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і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язичницькі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свята.</a:t>
            </a:r>
            <a:endParaRPr lang="uk-UA" sz="2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267744" y="188641"/>
            <a:ext cx="4572000" cy="1582436"/>
          </a:xfrm>
          <a:prstGeom prst="rect">
            <a:avLst/>
          </a:prstGeom>
        </p:spPr>
        <p:txBody>
          <a:bodyPr wrap="square">
            <a:prstTxWarp prst="textDeflateInflate">
              <a:avLst/>
            </a:prstTxWarp>
            <a:spAutoFit/>
          </a:bodyPr>
          <a:lstStyle/>
          <a:p>
            <a:pPr algn="ctr"/>
            <a:r>
              <a:rPr lang="uk-UA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значення</a:t>
            </a:r>
          </a:p>
          <a:p>
            <a:pPr algn="ctr"/>
            <a:r>
              <a:rPr lang="uk-UA" kern="10" dirty="0" smtClean="0">
                <a:ln w="9525">
                  <a:round/>
                  <a:headEnd/>
                  <a:tailEnd/>
                </a:ln>
                <a:solidFill>
                  <a:srgbClr val="00B0F0"/>
                </a:solidFill>
                <a:latin typeface="Impact"/>
              </a:rPr>
              <a:t>ХРЕЩЕННЯ  РУСІ</a:t>
            </a:r>
          </a:p>
        </p:txBody>
      </p:sp>
      <p:sp>
        <p:nvSpPr>
          <p:cNvPr id="5" name="Прямокутник 4"/>
          <p:cNvSpPr/>
          <p:nvPr/>
        </p:nvSpPr>
        <p:spPr>
          <a:xfrm>
            <a:off x="755576" y="1916833"/>
            <a:ext cx="7560840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1.Русь згуртувалася і стала єдиною. У різних племен з'явилася спільна віра.</a:t>
            </a:r>
            <a:endParaRPr lang="uk-UA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074" name="Picture 2" descr="http://www.temasaratov.ru/media/news/1186/027493852b3513df3a33efbf587f9f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996952"/>
            <a:ext cx="7560840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51520" y="332656"/>
            <a:ext cx="8496944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2.Сусідні країни визнали Київську Русь. До хрещення більшість країн не хотіло навіть торгувати з язичниками-варварами, а тим більше вступати з ними в союзи , в тому числі й династичні.</a:t>
            </a:r>
            <a:endParaRPr lang="uk-UA" sz="24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http://900igr.net/datai/istorija/Kultura-i-byt-Drevnej-Rusi/0042-081-GORODA-eto-tsent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071678"/>
            <a:ext cx="4490492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кутник 4"/>
          <p:cNvSpPr/>
          <p:nvPr/>
        </p:nvSpPr>
        <p:spPr>
          <a:xfrm>
            <a:off x="2411761" y="6309320"/>
            <a:ext cx="384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Торгівля </a:t>
            </a: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 Київській </a:t>
            </a: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Русі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0" y="0"/>
            <a:ext cx="9144000" cy="20082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>
                <a:ln>
                  <a:solidFill>
                    <a:schemeClr val="bg2"/>
                  </a:solidFill>
                </a:ln>
                <a:solidFill>
                  <a:srgbClr val="007434"/>
                </a:solidFill>
              </a:rPr>
              <a:t>3.</a:t>
            </a:r>
            <a:r>
              <a:rPr lang="uk-UA" sz="2400" b="1" dirty="0" smtClean="0">
                <a:solidFill>
                  <a:srgbClr val="007434"/>
                </a:solidFill>
              </a:rPr>
              <a:t> Збагатилися культура і ремесла. Русь зблизилася з Візантією, найбільш розвиненою державою того часу. Із Візантії разом з грецькими майстрами прийшли живопис, архітектура, ремесла. На Русі почали будувати кам'яні храми. Першим з них була Десятинна церква в Києві.</a:t>
            </a:r>
            <a:endParaRPr lang="uk-UA" sz="2400" b="1" dirty="0">
              <a:solidFill>
                <a:srgbClr val="007434"/>
              </a:solidFill>
            </a:endParaRPr>
          </a:p>
        </p:txBody>
      </p:sp>
      <p:pic>
        <p:nvPicPr>
          <p:cNvPr id="3" name="Picture 21" descr="Закладка церкв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1"/>
            <a:ext cx="5260975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683568" y="206084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1E5A"/>
                </a:solidFill>
              </a:rPr>
              <a:t>Закладка </a:t>
            </a:r>
            <a:r>
              <a:rPr lang="ru-RU" b="1" dirty="0" err="1" smtClean="0">
                <a:solidFill>
                  <a:srgbClr val="001E5A"/>
                </a:solidFill>
              </a:rPr>
              <a:t>Десятинної</a:t>
            </a:r>
            <a:r>
              <a:rPr lang="ru-RU" b="1" dirty="0" smtClean="0">
                <a:solidFill>
                  <a:srgbClr val="001E5A"/>
                </a:solidFill>
              </a:rPr>
              <a:t> церкви в </a:t>
            </a:r>
            <a:r>
              <a:rPr lang="ru-RU" b="1" dirty="0" err="1" smtClean="0">
                <a:solidFill>
                  <a:srgbClr val="001E5A"/>
                </a:solidFill>
              </a:rPr>
              <a:t>Київі</a:t>
            </a:r>
            <a:r>
              <a:rPr lang="ru-RU" b="1" dirty="0" smtClean="0">
                <a:solidFill>
                  <a:srgbClr val="001E5A"/>
                </a:solidFill>
              </a:rPr>
              <a:t> у 989 </a:t>
            </a:r>
            <a:r>
              <a:rPr lang="ru-RU" b="1" dirty="0" err="1" smtClean="0">
                <a:solidFill>
                  <a:srgbClr val="001E5A"/>
                </a:solidFill>
              </a:rPr>
              <a:t>році</a:t>
            </a:r>
            <a:endParaRPr lang="ru-RU" b="1" dirty="0" smtClean="0">
              <a:solidFill>
                <a:srgbClr val="001E5A"/>
              </a:solidFill>
            </a:endParaRPr>
          </a:p>
          <a:p>
            <a:pPr algn="ctr"/>
            <a:r>
              <a:rPr lang="ru-RU" b="1" dirty="0" smtClean="0">
                <a:solidFill>
                  <a:srgbClr val="001E5A"/>
                </a:solidFill>
              </a:rPr>
              <a:t>Художник В. </a:t>
            </a:r>
            <a:r>
              <a:rPr lang="ru-RU" b="1" dirty="0" err="1" smtClean="0">
                <a:solidFill>
                  <a:srgbClr val="001E5A"/>
                </a:solidFill>
              </a:rPr>
              <a:t>Верещагін</a:t>
            </a:r>
            <a:r>
              <a:rPr lang="ru-RU" b="1" dirty="0" smtClean="0">
                <a:solidFill>
                  <a:srgbClr val="001E5A"/>
                </a:solidFill>
              </a:rPr>
              <a:t>, </a:t>
            </a:r>
            <a:endParaRPr lang="ru-RU" b="1" dirty="0">
              <a:solidFill>
                <a:srgbClr val="001E5A"/>
              </a:solidFill>
            </a:endParaRPr>
          </a:p>
        </p:txBody>
      </p:sp>
      <p:pic>
        <p:nvPicPr>
          <p:cNvPr id="1026" name="Picture 2" descr="http://de.ifmo.ru/bk_netra/image.php?img=image/im4_2.jpg&amp;bn=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636913"/>
            <a:ext cx="3810000" cy="3960440"/>
          </a:xfrm>
          <a:prstGeom prst="rect">
            <a:avLst/>
          </a:prstGeom>
          <a:noFill/>
        </p:spPr>
      </p:pic>
      <p:sp>
        <p:nvSpPr>
          <p:cNvPr id="6" name="Прямокутник 5"/>
          <p:cNvSpPr/>
          <p:nvPr/>
        </p:nvSpPr>
        <p:spPr>
          <a:xfrm>
            <a:off x="5340119" y="2564905"/>
            <a:ext cx="38341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1E5A"/>
                </a:solidFill>
              </a:rPr>
              <a:t>Реконструкція</a:t>
            </a:r>
            <a:r>
              <a:rPr lang="ru-RU" b="1" dirty="0" smtClean="0">
                <a:solidFill>
                  <a:srgbClr val="001E5A"/>
                </a:solidFill>
              </a:rPr>
              <a:t> </a:t>
            </a:r>
            <a:r>
              <a:rPr lang="ru-RU" b="1" dirty="0" err="1" smtClean="0">
                <a:solidFill>
                  <a:srgbClr val="001E5A"/>
                </a:solidFill>
              </a:rPr>
              <a:t>Десятинної</a:t>
            </a:r>
            <a:r>
              <a:rPr lang="ru-RU" b="1" dirty="0" smtClean="0">
                <a:solidFill>
                  <a:srgbClr val="001E5A"/>
                </a:solidFill>
              </a:rPr>
              <a:t> церкви </a:t>
            </a:r>
          </a:p>
          <a:p>
            <a:pPr algn="ctr"/>
            <a:r>
              <a:rPr lang="ru-RU" b="1" dirty="0" smtClean="0">
                <a:solidFill>
                  <a:srgbClr val="001E5A"/>
                </a:solidFill>
              </a:rPr>
              <a:t>Художник </a:t>
            </a:r>
            <a:r>
              <a:rPr lang="ru-RU" b="1" dirty="0" err="1" smtClean="0">
                <a:solidFill>
                  <a:srgbClr val="001E5A"/>
                </a:solidFill>
              </a:rPr>
              <a:t>Асєєв</a:t>
            </a:r>
            <a:r>
              <a:rPr lang="ru-RU" b="1" dirty="0" smtClean="0">
                <a:solidFill>
                  <a:srgbClr val="001E5A"/>
                </a:solidFill>
              </a:rPr>
              <a:t>, </a:t>
            </a:r>
            <a:endParaRPr lang="ru-RU" b="1" dirty="0">
              <a:solidFill>
                <a:srgbClr val="001E5A"/>
              </a:solidFill>
            </a:endParaRPr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кутник 16"/>
          <p:cNvSpPr/>
          <p:nvPr/>
        </p:nvSpPr>
        <p:spPr>
          <a:xfrm>
            <a:off x="274616" y="764704"/>
            <a:ext cx="8712968" cy="5112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39680" y="5115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кутник 1"/>
          <p:cNvSpPr/>
          <p:nvPr/>
        </p:nvSpPr>
        <p:spPr>
          <a:xfrm>
            <a:off x="660040" y="1102537"/>
            <a:ext cx="8055016" cy="46085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1071546"/>
            <a:ext cx="6357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u="sng" dirty="0" smtClean="0"/>
              <a:t>І свиток</a:t>
            </a:r>
            <a:r>
              <a:rPr lang="uk-UA" dirty="0" smtClean="0"/>
              <a:t> «І сів …</a:t>
            </a:r>
            <a:r>
              <a:rPr lang="uk-UA" b="1" i="1" dirty="0" smtClean="0"/>
              <a:t>, </a:t>
            </a:r>
            <a:r>
              <a:rPr lang="uk-UA" dirty="0" smtClean="0"/>
              <a:t>князюючи в Києві, і мовив …: «Хай буде се мати городам руським».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1714488"/>
            <a:ext cx="62865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u="sng" dirty="0" smtClean="0"/>
              <a:t>ІІ свиток  </a:t>
            </a:r>
            <a:r>
              <a:rPr lang="uk-UA" dirty="0" smtClean="0"/>
              <a:t>« Коли ж почули деревляни, що він знову іде, порадилися деревляни з князем своїм </a:t>
            </a:r>
            <a:r>
              <a:rPr lang="uk-UA" dirty="0" err="1" smtClean="0"/>
              <a:t>Малом</a:t>
            </a:r>
            <a:r>
              <a:rPr lang="uk-UA" dirty="0" smtClean="0"/>
              <a:t> і сказали: «Якщо внадиться вовк до овець, то виносить по одній все стадо, якщо не уб’ють його. Так і сей: якщо не вб</a:t>
            </a:r>
            <a:r>
              <a:rPr lang="ru-RU" dirty="0" smtClean="0"/>
              <a:t>’</a:t>
            </a:r>
            <a:r>
              <a:rPr lang="uk-UA" dirty="0" err="1" smtClean="0"/>
              <a:t>ємо</a:t>
            </a:r>
            <a:r>
              <a:rPr lang="uk-UA" dirty="0" smtClean="0"/>
              <a:t> його, то він усіх нас погубить».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3214686"/>
            <a:ext cx="62151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u="sng" dirty="0" smtClean="0"/>
              <a:t>ІІІ свиток </a:t>
            </a:r>
            <a:r>
              <a:rPr lang="uk-UA" dirty="0" smtClean="0"/>
              <a:t>«А деревляни зраділи, погодились, і зібрали від двора по три голуби й по три горобці й послали їх до … з поклоном. А вояки за велінням княжим </a:t>
            </a:r>
            <a:r>
              <a:rPr lang="uk-UA" dirty="0" err="1" smtClean="0"/>
              <a:t>пов</a:t>
            </a:r>
            <a:r>
              <a:rPr lang="ru-RU" dirty="0" smtClean="0"/>
              <a:t>’</a:t>
            </a:r>
            <a:r>
              <a:rPr lang="uk-UA" dirty="0" err="1" smtClean="0"/>
              <a:t>язали</a:t>
            </a:r>
            <a:r>
              <a:rPr lang="uk-UA" dirty="0" smtClean="0"/>
              <a:t> сірку кожному голубові й горобцеві…»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4429132"/>
            <a:ext cx="62151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smtClean="0"/>
              <a:t>IV </a:t>
            </a:r>
            <a:r>
              <a:rPr lang="uk-UA" u="sng" dirty="0" smtClean="0"/>
              <a:t>свиток </a:t>
            </a:r>
            <a:r>
              <a:rPr lang="uk-UA" dirty="0" smtClean="0"/>
              <a:t>«Навіть шатра він не мав, а пітник слав і сідло клав у головах. Таким ж і всі інші </a:t>
            </a:r>
            <a:r>
              <a:rPr lang="uk-UA" dirty="0" err="1" smtClean="0"/>
              <a:t>вої</a:t>
            </a:r>
            <a:r>
              <a:rPr lang="uk-UA" dirty="0" smtClean="0"/>
              <a:t> його були. І посилав він до інших земель послів, кажучи: «Хочу на вас іти»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857224" y="214290"/>
            <a:ext cx="7500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Дидактична гра </a:t>
            </a:r>
            <a:r>
              <a:rPr lang="uk-UA" sz="3200" b="1" dirty="0" err="1" smtClean="0"/>
              <a:t>“Про</a:t>
            </a:r>
            <a:r>
              <a:rPr lang="uk-UA" sz="3200" b="1" dirty="0" smtClean="0"/>
              <a:t> кого йде мова?”</a:t>
            </a:r>
            <a:endParaRPr lang="ru-RU" sz="3200" b="1" dirty="0"/>
          </a:p>
        </p:txBody>
      </p:sp>
      <p:pic>
        <p:nvPicPr>
          <p:cNvPr id="29698" name="Picture 2" descr="http://beregina.com/uploads/posts/2013-12/1386960348_ol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3143248"/>
            <a:ext cx="1130277" cy="1045506"/>
          </a:xfrm>
          <a:prstGeom prst="rect">
            <a:avLst/>
          </a:prstGeom>
          <a:noFill/>
        </p:spPr>
      </p:pic>
      <p:pic>
        <p:nvPicPr>
          <p:cNvPr id="20" name="Рисунок 19" descr="54466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642918"/>
            <a:ext cx="923333" cy="1285884"/>
          </a:xfrm>
          <a:prstGeom prst="rect">
            <a:avLst/>
          </a:prstGeom>
        </p:spPr>
      </p:pic>
      <p:pic>
        <p:nvPicPr>
          <p:cNvPr id="23" name="Рисунок 22" descr="114479787_3_iyulya__Den_pamyati_Knyazya_Svyatoslava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86644" y="4357694"/>
            <a:ext cx="1240156" cy="1240156"/>
          </a:xfrm>
          <a:prstGeom prst="rect">
            <a:avLst/>
          </a:prstGeom>
        </p:spPr>
      </p:pic>
      <p:pic>
        <p:nvPicPr>
          <p:cNvPr id="24" name="Рисунок 23" descr="23221_html_m66ef6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86710" y="1500174"/>
            <a:ext cx="1069154" cy="15019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399251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0" y="188641"/>
            <a:ext cx="914400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4 . </a:t>
            </a:r>
            <a:r>
              <a:rPr lang="uk-UA" sz="2400" b="1" dirty="0" smtClean="0">
                <a:solidFill>
                  <a:srgbClr val="FF0000"/>
                </a:solidFill>
              </a:rPr>
              <a:t>На Русі поширилася писемність. По-з'явилися перші рукописні книги, літописи. Ще в князювання Володимира при Десятинній церкві відкрилася перша школа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5058" name="Picture 2" descr="http://www.reid.ru/media/_data/i/galleries/fine/Russian_Arts/Vasnetsov_Viktor_Mikhajlovich__1848_1926_/Nestor_letopisets._1885_1893-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3168352" cy="5373216"/>
          </a:xfrm>
          <a:prstGeom prst="rect">
            <a:avLst/>
          </a:prstGeom>
          <a:noFill/>
        </p:spPr>
      </p:pic>
      <p:pic>
        <p:nvPicPr>
          <p:cNvPr id="45060" name="Picture 4" descr="http://school.xvatit.com/images/d/d2/Hronica_8888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412777"/>
            <a:ext cx="3168352" cy="1224136"/>
          </a:xfrm>
          <a:prstGeom prst="rect">
            <a:avLst/>
          </a:prstGeom>
          <a:noFill/>
        </p:spPr>
      </p:pic>
      <p:pic>
        <p:nvPicPr>
          <p:cNvPr id="45062" name="Picture 6" descr="http://newsaltay.ru/up/photos1/10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2780928"/>
            <a:ext cx="5076056" cy="3810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179512" y="404665"/>
            <a:ext cx="8712968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Змінилися звичаї людей. Церква забороняла </a:t>
            </a:r>
            <a:r>
              <a:rPr lang="uk-UA" sz="2400" b="1" dirty="0" err="1" smtClean="0">
                <a:solidFill>
                  <a:schemeClr val="accent2">
                    <a:lumMod val="75000"/>
                  </a:schemeClr>
                </a:solidFill>
              </a:rPr>
              <a:t>багатожонство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, людські жертвопринесення, вбивство рабів і слуг, рабство, кровну помсту.</a:t>
            </a:r>
            <a:endParaRPr lang="uk-UA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6082" name="Picture 2" descr="http://www.iskusstvu.ru/electronnoe_uchebnoe_posobie/image/7_1/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1" y="1628800"/>
            <a:ext cx="3933825" cy="5229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круглений прямокутник 8">
            <a:hlinkClick r:id="rId2" action="ppaction://hlinksldjump"/>
          </p:cNvPr>
          <p:cNvSpPr/>
          <p:nvPr/>
        </p:nvSpPr>
        <p:spPr>
          <a:xfrm>
            <a:off x="6125082" y="99038"/>
            <a:ext cx="1387906" cy="825045"/>
          </a:xfrm>
          <a:prstGeom prst="roundRect">
            <a:avLst>
              <a:gd name="adj" fmla="val 2128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</a:rPr>
              <a:t>ЗНАЧЕННЯ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7" name="Прямокутник 16"/>
          <p:cNvSpPr/>
          <p:nvPr/>
        </p:nvSpPr>
        <p:spPr>
          <a:xfrm>
            <a:off x="431032" y="1052736"/>
            <a:ext cx="8712968" cy="5112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139680" y="5115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Прямокутник 18"/>
          <p:cNvSpPr/>
          <p:nvPr/>
        </p:nvSpPr>
        <p:spPr>
          <a:xfrm>
            <a:off x="6148273" y="752240"/>
            <a:ext cx="1353600" cy="1718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Шестиугольник 20">
            <a:hlinkClick r:id="rId2" action="ppaction://hlinksldjump"/>
          </p:cNvPr>
          <p:cNvSpPr/>
          <p:nvPr/>
        </p:nvSpPr>
        <p:spPr>
          <a:xfrm>
            <a:off x="1714480" y="5357826"/>
            <a:ext cx="497208" cy="428628"/>
          </a:xfrm>
          <a:prstGeom prst="hexago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естиугольник 21">
            <a:hlinkClick r:id="rId3" action="ppaction://hlinksldjump"/>
          </p:cNvPr>
          <p:cNvSpPr/>
          <p:nvPr/>
        </p:nvSpPr>
        <p:spPr>
          <a:xfrm>
            <a:off x="3224884" y="5357826"/>
            <a:ext cx="497208" cy="428628"/>
          </a:xfrm>
          <a:prstGeom prst="hex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естиугольник 23">
            <a:hlinkClick r:id="rId4" action="ppaction://hlinksldjump"/>
          </p:cNvPr>
          <p:cNvSpPr/>
          <p:nvPr/>
        </p:nvSpPr>
        <p:spPr>
          <a:xfrm>
            <a:off x="2469682" y="5357826"/>
            <a:ext cx="497208" cy="428628"/>
          </a:xfrm>
          <a:prstGeom prst="hex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3" name="Picture 1" descr="C:\Users\Ира\Desktop\ВІДКРИТИЙ УРОК ВОЛОДИМИР ВЕЛИКИЙ\доп материалы\718968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916832"/>
            <a:ext cx="2632894" cy="3333821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851920" y="1340768"/>
            <a:ext cx="4436527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ЗНАЧЕННЯ ДІЯЛЬНОСТІ ВОЛОДИМИРА …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1.Закінчив ... 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2.Підкорив ... 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3.Переміг ... 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4.Побудував ....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5.Заснував ... 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6.Упорядкував ... 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7.Прийняв .....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8.Укріпив ... 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9.Розвивав ... 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10.Карбував ...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340610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круглений прямокутник 8">
            <a:hlinkClick r:id="rId2" action="ppaction://hlinksldjump"/>
          </p:cNvPr>
          <p:cNvSpPr/>
          <p:nvPr/>
        </p:nvSpPr>
        <p:spPr>
          <a:xfrm>
            <a:off x="6125082" y="99038"/>
            <a:ext cx="1387906" cy="825045"/>
          </a:xfrm>
          <a:prstGeom prst="roundRect">
            <a:avLst>
              <a:gd name="adj" fmla="val 2128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</a:rPr>
              <a:t>ЗНАЧЕННЯ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7" name="Прямокутник 16"/>
          <p:cNvSpPr/>
          <p:nvPr/>
        </p:nvSpPr>
        <p:spPr>
          <a:xfrm>
            <a:off x="275584" y="790441"/>
            <a:ext cx="8712968" cy="5112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39680" y="5115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Прямокутник 18"/>
          <p:cNvSpPr/>
          <p:nvPr/>
        </p:nvSpPr>
        <p:spPr>
          <a:xfrm>
            <a:off x="6148273" y="752240"/>
            <a:ext cx="1353600" cy="1718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кутник 19"/>
          <p:cNvSpPr/>
          <p:nvPr/>
        </p:nvSpPr>
        <p:spPr>
          <a:xfrm>
            <a:off x="615311" y="1122061"/>
            <a:ext cx="8055016" cy="46085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Шестиугольник 20">
            <a:hlinkClick r:id="rId2" action="ppaction://hlinksldjump"/>
          </p:cNvPr>
          <p:cNvSpPr/>
          <p:nvPr/>
        </p:nvSpPr>
        <p:spPr>
          <a:xfrm>
            <a:off x="3419872" y="5373216"/>
            <a:ext cx="497208" cy="428628"/>
          </a:xfrm>
          <a:prstGeom prst="hex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естиугольник 21">
            <a:hlinkClick r:id="rId3" action="ppaction://hlinksldjump"/>
          </p:cNvPr>
          <p:cNvSpPr/>
          <p:nvPr/>
        </p:nvSpPr>
        <p:spPr>
          <a:xfrm>
            <a:off x="5796136" y="5373216"/>
            <a:ext cx="497208" cy="428628"/>
          </a:xfrm>
          <a:prstGeom prst="hexago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естиугольник 23">
            <a:hlinkClick r:id="rId4" action="ppaction://hlinksldjump"/>
          </p:cNvPr>
          <p:cNvSpPr/>
          <p:nvPr/>
        </p:nvSpPr>
        <p:spPr>
          <a:xfrm>
            <a:off x="4427984" y="5373216"/>
            <a:ext cx="497208" cy="428628"/>
          </a:xfrm>
          <a:prstGeom prst="hex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ілка вправо 4">
            <a:hlinkClick r:id="rId5" action="ppaction://hlinksldjump"/>
          </p:cNvPr>
          <p:cNvSpPr/>
          <p:nvPr/>
        </p:nvSpPr>
        <p:spPr>
          <a:xfrm>
            <a:off x="7812360" y="5373216"/>
            <a:ext cx="936104" cy="529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return</a:t>
            </a:r>
            <a:endParaRPr lang="ru-RU" dirty="0"/>
          </a:p>
        </p:txBody>
      </p:sp>
      <p:pic>
        <p:nvPicPr>
          <p:cNvPr id="6145" name="Picture 1" descr="C:\Users\Ира\Desktop\ВІДКРИТИЙ УРОК ВОЛОДИМИР ВЕЛИКИЙ\доп материалы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1196752"/>
            <a:ext cx="3181350" cy="1809750"/>
          </a:xfrm>
          <a:prstGeom prst="rect">
            <a:avLst/>
          </a:prstGeom>
          <a:noFill/>
        </p:spPr>
      </p:pic>
      <p:pic>
        <p:nvPicPr>
          <p:cNvPr id="6146" name="Picture 2" descr="C:\Users\Ира\Desktop\ВІДКРИТИЙ УРОК ВОЛОДИМИР ВЕЛИКИЙ\доп материалы\38353247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1196752"/>
            <a:ext cx="2201629" cy="1567937"/>
          </a:xfrm>
          <a:prstGeom prst="rect">
            <a:avLst/>
          </a:prstGeom>
          <a:noFill/>
        </p:spPr>
      </p:pic>
      <p:pic>
        <p:nvPicPr>
          <p:cNvPr id="6147" name="Picture 3" descr="C:\Users\Ира\Desktop\ВІДКРИТИЙ УРОК ВОЛОДИМИР ВЕЛИКИЙ\доп материалы\146563753_3_644x461_prodam-monety-ukrainy-kollektsionirovani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3068245"/>
            <a:ext cx="4611920" cy="2298324"/>
          </a:xfrm>
          <a:prstGeom prst="rect">
            <a:avLst/>
          </a:prstGeom>
          <a:noFill/>
        </p:spPr>
      </p:pic>
      <p:pic>
        <p:nvPicPr>
          <p:cNvPr id="6148" name="Picture 4" descr="C:\Users\Ира\Desktop\ВІДКРИТИЙ УРОК ВОЛОДИМИР ВЕЛИКИЙ\доп материалы\01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2708920"/>
            <a:ext cx="2828732" cy="30083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994604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сувій 1"/>
          <p:cNvSpPr/>
          <p:nvPr/>
        </p:nvSpPr>
        <p:spPr>
          <a:xfrm>
            <a:off x="0" y="1052736"/>
            <a:ext cx="6858000" cy="5192078"/>
          </a:xfrm>
          <a:prstGeom prst="verticalScroll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УКАЗ ПРЕЗИДЕНТА УКРАЇНИ № 668/2008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Про День хрещення Київської Русі – України</a:t>
            </a:r>
          </a:p>
          <a:p>
            <a:r>
              <a:rPr lang="uk-UA" dirty="0" smtClean="0">
                <a:solidFill>
                  <a:schemeClr val="bg1"/>
                </a:solidFill>
              </a:rPr>
              <a:t>Ураховуючи значення православних традицій в історії і розвитку українського суспільства, на підтримку ініціативи Національної ради з питань культури і духовності, Українського фонду культури, Української православної церкви, Української православної церкви Київського патріархату, Української автокефальної православної церкви, громадськості постановляю:</a:t>
            </a:r>
          </a:p>
          <a:p>
            <a:r>
              <a:rPr lang="uk-UA" dirty="0" smtClean="0">
                <a:solidFill>
                  <a:schemeClr val="bg1"/>
                </a:solidFill>
              </a:rPr>
              <a:t>Установити в Україні День хрещення Київської Русі - України, який відзначати щорічно 28 липня, у день пам'яті святого рівноапостольного князя Володимира – хрестителя Київської Русі.</a:t>
            </a:r>
          </a:p>
          <a:p>
            <a:r>
              <a:rPr lang="uk-UA" b="1" i="1" dirty="0" smtClean="0">
                <a:solidFill>
                  <a:schemeClr val="bg1"/>
                </a:solidFill>
              </a:rPr>
              <a:t>Президент України Віктор ЮЩЕНКО</a:t>
            </a:r>
            <a:endParaRPr lang="uk-UA" b="1" i="1" dirty="0">
              <a:solidFill>
                <a:schemeClr val="bg1"/>
              </a:solidFill>
            </a:endParaRPr>
          </a:p>
        </p:txBody>
      </p:sp>
      <p:pic>
        <p:nvPicPr>
          <p:cNvPr id="15362" name="Picture 2" descr="http://im7-tub-ua.yandex.net/i?id=140591797-55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1714488"/>
            <a:ext cx="2232248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круглений прямокутник 9">
            <a:hlinkClick r:id="rId2" action="ppaction://hlinksldjump"/>
          </p:cNvPr>
          <p:cNvSpPr/>
          <p:nvPr/>
        </p:nvSpPr>
        <p:spPr>
          <a:xfrm>
            <a:off x="7563030" y="99038"/>
            <a:ext cx="1425521" cy="825045"/>
          </a:xfrm>
          <a:prstGeom prst="roundRect">
            <a:avLst>
              <a:gd name="adj" fmla="val 2128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</a:rPr>
              <a:t>ДОМАШНЄ ЗАВДАННЯ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7" name="Прямокутник 16"/>
          <p:cNvSpPr/>
          <p:nvPr/>
        </p:nvSpPr>
        <p:spPr>
          <a:xfrm>
            <a:off x="275584" y="790441"/>
            <a:ext cx="8712968" cy="5112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39680" y="5115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Прямокутник 18"/>
          <p:cNvSpPr/>
          <p:nvPr/>
        </p:nvSpPr>
        <p:spPr>
          <a:xfrm>
            <a:off x="7574905" y="720927"/>
            <a:ext cx="1404000" cy="4063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кутник 19"/>
          <p:cNvSpPr/>
          <p:nvPr/>
        </p:nvSpPr>
        <p:spPr>
          <a:xfrm>
            <a:off x="615311" y="1122061"/>
            <a:ext cx="8055016" cy="46085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кругленный прямоугольник 20">
            <a:hlinkClick r:id="rId2" action="ppaction://hlinksldjump"/>
          </p:cNvPr>
          <p:cNvSpPr/>
          <p:nvPr/>
        </p:nvSpPr>
        <p:spPr>
          <a:xfrm>
            <a:off x="1000100" y="5357826"/>
            <a:ext cx="928694" cy="28575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>
            <a:hlinkClick r:id="rId3" action="ppaction://hlinksldjump"/>
          </p:cNvPr>
          <p:cNvSpPr/>
          <p:nvPr/>
        </p:nvSpPr>
        <p:spPr>
          <a:xfrm>
            <a:off x="3543292" y="5357826"/>
            <a:ext cx="928694" cy="28575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1" name="Picture 1" descr="C:\Users\Ира\Desktop\ВІДКРИТИЙ УРОК ВОЛОДИМИР ВЕЛИКИЙ\доп материалы\maxres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124745"/>
            <a:ext cx="3968440" cy="2232248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788024" y="1340768"/>
            <a:ext cx="4107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uk-UA" dirty="0" smtClean="0"/>
              <a:t>Опрацювати текст підручника</a:t>
            </a:r>
          </a:p>
          <a:p>
            <a:pPr marL="342900" indent="-342900"/>
            <a:r>
              <a:rPr lang="uk-UA" dirty="0" err="1" smtClean="0"/>
              <a:t>“Володимир</a:t>
            </a:r>
            <a:r>
              <a:rPr lang="uk-UA" dirty="0" smtClean="0"/>
              <a:t> Великий та його </a:t>
            </a:r>
            <a:r>
              <a:rPr lang="uk-UA" dirty="0" err="1" smtClean="0"/>
              <a:t>реформи”</a:t>
            </a:r>
            <a:endParaRPr lang="uk-UA" dirty="0" smtClean="0"/>
          </a:p>
          <a:p>
            <a:pPr marL="342900" indent="-342900"/>
            <a:endParaRPr lang="uk-UA" dirty="0" smtClean="0"/>
          </a:p>
          <a:p>
            <a:pPr marL="342900" indent="-342900"/>
            <a:r>
              <a:rPr lang="uk-UA" dirty="0" smtClean="0"/>
              <a:t>2. Заповнити контурну карту </a:t>
            </a:r>
            <a:r>
              <a:rPr lang="uk-UA" dirty="0" err="1" smtClean="0"/>
              <a:t>“Київська</a:t>
            </a:r>
            <a:endParaRPr lang="uk-UA" dirty="0" smtClean="0"/>
          </a:p>
          <a:p>
            <a:pPr marL="342900" indent="-342900"/>
            <a:r>
              <a:rPr lang="uk-UA" dirty="0" smtClean="0"/>
              <a:t>Русь за часів князя </a:t>
            </a:r>
            <a:r>
              <a:rPr lang="uk-UA" dirty="0" err="1" smtClean="0"/>
              <a:t>Володимира”</a:t>
            </a:r>
            <a:endParaRPr lang="uk-UA" dirty="0" smtClean="0"/>
          </a:p>
          <a:p>
            <a:pPr marL="342900" indent="-342900"/>
            <a:endParaRPr lang="uk-UA" dirty="0" smtClean="0"/>
          </a:p>
          <a:p>
            <a:pPr marL="342900" indent="-342900"/>
            <a:r>
              <a:rPr lang="uk-UA" dirty="0" smtClean="0"/>
              <a:t>3. Творче есе </a:t>
            </a:r>
            <a:r>
              <a:rPr lang="uk-UA" dirty="0" err="1" smtClean="0"/>
              <a:t>“Якою</a:t>
            </a:r>
            <a:r>
              <a:rPr lang="uk-UA" dirty="0" smtClean="0"/>
              <a:t> була б Русь якби</a:t>
            </a:r>
          </a:p>
          <a:p>
            <a:pPr marL="342900" indent="-342900"/>
            <a:r>
              <a:rPr lang="uk-UA" dirty="0" smtClean="0"/>
              <a:t>Князь обрав не ту віру…”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168766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139680" y="5115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076056" y="260648"/>
            <a:ext cx="32403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dirty="0" smtClean="0"/>
              <a:t>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«Подиву гідно, скільки добра вчинив він на Руській землі…»</a:t>
            </a:r>
          </a:p>
          <a:p>
            <a:pPr algn="ctr"/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Повість минулих літ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6" name="Picture 10" descr="http://100knig.com/wp-content/uploads/2014/02/15-e13922073098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04664"/>
            <a:ext cx="4000500" cy="4829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921705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323528" y="188640"/>
            <a:ext cx="1387906" cy="636405"/>
          </a:xfrm>
          <a:prstGeom prst="roundRect">
            <a:avLst>
              <a:gd name="adj" fmla="val 21285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 anchorCtr="0"/>
          <a:lstStyle/>
          <a:p>
            <a:pPr algn="ctr"/>
            <a:r>
              <a:rPr lang="uk-UA" sz="1300" b="1" dirty="0" smtClean="0">
                <a:solidFill>
                  <a:schemeClr val="tx1"/>
                </a:solidFill>
              </a:rPr>
              <a:t>ВСТУП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4" name="Округлений прямокутник 3">
            <a:hlinkClick r:id="rId4" action="ppaction://hlinksldjump"/>
          </p:cNvPr>
          <p:cNvSpPr/>
          <p:nvPr/>
        </p:nvSpPr>
        <p:spPr>
          <a:xfrm>
            <a:off x="1739049" y="99038"/>
            <a:ext cx="1387906" cy="825045"/>
          </a:xfrm>
          <a:prstGeom prst="roundRect">
            <a:avLst>
              <a:gd name="adj" fmla="val 21285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</a:rPr>
              <a:t>ВНУТРІШНЯ ПОЛІТИКА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" name="Округлений прямокутник 4">
            <a:hlinkClick r:id="rId5" action="ppaction://hlinksldjump"/>
          </p:cNvPr>
          <p:cNvSpPr/>
          <p:nvPr/>
        </p:nvSpPr>
        <p:spPr>
          <a:xfrm>
            <a:off x="3201060" y="99038"/>
            <a:ext cx="1387906" cy="825045"/>
          </a:xfrm>
          <a:prstGeom prst="roundRect">
            <a:avLst>
              <a:gd name="adj" fmla="val 21285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uk-UA" sz="1360" b="1" dirty="0" smtClean="0">
                <a:solidFill>
                  <a:schemeClr val="tx1"/>
                </a:solidFill>
              </a:rPr>
              <a:t>ЗОВНІШНЯ ПОЛІТИКА</a:t>
            </a:r>
            <a:endParaRPr lang="ru-RU" sz="1360" b="1" dirty="0">
              <a:solidFill>
                <a:schemeClr val="tx1"/>
              </a:solidFill>
            </a:endParaRPr>
          </a:p>
        </p:txBody>
      </p:sp>
      <p:sp>
        <p:nvSpPr>
          <p:cNvPr id="6" name="Округлений прямокутник 5">
            <a:hlinkClick r:id="rId6" action="ppaction://hlinksldjump"/>
          </p:cNvPr>
          <p:cNvSpPr/>
          <p:nvPr/>
        </p:nvSpPr>
        <p:spPr>
          <a:xfrm>
            <a:off x="4656132" y="99038"/>
            <a:ext cx="1422694" cy="825045"/>
          </a:xfrm>
          <a:prstGeom prst="roundRect">
            <a:avLst>
              <a:gd name="adj" fmla="val 21285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uk-UA" sz="1300" b="1" spc="-100" dirty="0" smtClean="0">
                <a:solidFill>
                  <a:schemeClr val="tx1"/>
                </a:solidFill>
              </a:rPr>
              <a:t>ВВЕДЕННЯ ХРИСТИЯНСТВА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7" name="Округлений прямокутник 6">
            <a:hlinkClick r:id="rId7" action="ppaction://hlinksldjump"/>
          </p:cNvPr>
          <p:cNvSpPr/>
          <p:nvPr/>
        </p:nvSpPr>
        <p:spPr>
          <a:xfrm>
            <a:off x="6125082" y="99038"/>
            <a:ext cx="1387906" cy="825045"/>
          </a:xfrm>
          <a:prstGeom prst="roundRect">
            <a:avLst>
              <a:gd name="adj" fmla="val 21285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</a:rPr>
              <a:t>ЗНАЧЕННЯ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Округлений прямокутник 7">
            <a:hlinkClick r:id="rId8" action="ppaction://hlinksldjump"/>
          </p:cNvPr>
          <p:cNvSpPr/>
          <p:nvPr/>
        </p:nvSpPr>
        <p:spPr>
          <a:xfrm>
            <a:off x="7563030" y="99038"/>
            <a:ext cx="1425521" cy="825045"/>
          </a:xfrm>
          <a:prstGeom prst="roundRect">
            <a:avLst>
              <a:gd name="adj" fmla="val 21285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 anchorCtr="0"/>
          <a:lstStyle/>
          <a:p>
            <a:pPr algn="ctr"/>
            <a:r>
              <a:rPr lang="uk-UA" sz="1320" b="1" dirty="0" smtClean="0">
                <a:solidFill>
                  <a:schemeClr val="tx1"/>
                </a:solidFill>
              </a:rPr>
              <a:t>ДОМАШНЄ ЗАВДАННЯ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5" name="Прямокутник 14"/>
          <p:cNvSpPr/>
          <p:nvPr/>
        </p:nvSpPr>
        <p:spPr>
          <a:xfrm>
            <a:off x="274276" y="790441"/>
            <a:ext cx="8712968" cy="511256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139680" y="5115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4" name="TextBox 33"/>
          <p:cNvSpPr txBox="1">
            <a:spLocks noChangeAspect="1"/>
          </p:cNvSpPr>
          <p:nvPr/>
        </p:nvSpPr>
        <p:spPr>
          <a:xfrm>
            <a:off x="4211960" y="1052736"/>
            <a:ext cx="352839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3300"/>
                </a:solidFill>
              </a:rPr>
              <a:t>ВОЛОДИМИР ВЕЛИКИЙ</a:t>
            </a:r>
            <a:r>
              <a:rPr lang="uk-UA" sz="2400" b="1" dirty="0">
                <a:latin typeface="+mj-lt"/>
              </a:rPr>
              <a:t/>
            </a:r>
            <a:br>
              <a:rPr lang="uk-UA" sz="2400" b="1" dirty="0">
                <a:latin typeface="+mj-lt"/>
              </a:rPr>
            </a:br>
            <a:endParaRPr lang="ru-RU" sz="2400" dirty="0">
              <a:latin typeface="+mj-lt"/>
            </a:endParaRP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139952" y="2502700"/>
            <a:ext cx="417646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200" b="1" i="1" dirty="0" smtClean="0">
              <a:solidFill>
                <a:srgbClr val="00008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Чому його народ назвав – Красним Сонечком, церква – Святим, а  історики - Великим???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1" name="Picture 3" descr="G:\ВЧИТЕЛЬ РОКУ 2015\ВІДКРИТИЙ УРОК\доп материалы\y025dodZmq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4" y="1196752"/>
            <a:ext cx="2913112" cy="43696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811685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ree-advanced-blank-scroll-paper-backgrounds-for-powerpoint-border-4207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71604" y="1071546"/>
            <a:ext cx="592935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bg1"/>
                </a:solidFill>
              </a:rPr>
              <a:t>Тема : </a:t>
            </a:r>
            <a:r>
              <a:rPr lang="ru-RU" b="1" dirty="0" err="1" smtClean="0">
                <a:solidFill>
                  <a:schemeClr val="bg1"/>
                </a:solidFill>
              </a:rPr>
              <a:t>Внутрішня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і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зовнішня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політика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Володимира</a:t>
            </a:r>
            <a:r>
              <a:rPr lang="ru-RU" b="1" dirty="0" smtClean="0">
                <a:solidFill>
                  <a:schemeClr val="bg1"/>
                </a:solidFill>
              </a:rPr>
              <a:t> Великого. </a:t>
            </a:r>
            <a:r>
              <a:rPr lang="uk-UA" b="1" dirty="0" smtClean="0">
                <a:solidFill>
                  <a:schemeClr val="bg1"/>
                </a:solidFill>
              </a:rPr>
              <a:t>Запровадження християнства.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uk-UA" b="1" u="sng" dirty="0" smtClean="0">
                <a:solidFill>
                  <a:schemeClr val="bg1"/>
                </a:solidFill>
              </a:rPr>
              <a:t>Мета:	</a:t>
            </a:r>
            <a:endParaRPr lang="ru-RU" dirty="0" smtClean="0">
              <a:solidFill>
                <a:schemeClr val="bg1"/>
              </a:solidFill>
            </a:endParaRPr>
          </a:p>
          <a:p>
            <a:pPr lvl="0" algn="just"/>
            <a:r>
              <a:rPr lang="uk-UA" dirty="0" smtClean="0">
                <a:solidFill>
                  <a:schemeClr val="bg1"/>
                </a:solidFill>
              </a:rPr>
              <a:t> - о</a:t>
            </a:r>
            <a:r>
              <a:rPr lang="ru-RU" dirty="0" err="1" smtClean="0">
                <a:solidFill>
                  <a:schemeClr val="bg1"/>
                </a:solidFill>
              </a:rPr>
              <a:t>характеризувати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Володимира</a:t>
            </a:r>
            <a:r>
              <a:rPr lang="ru-RU" dirty="0" smtClean="0">
                <a:solidFill>
                  <a:schemeClr val="bg1"/>
                </a:solidFill>
              </a:rPr>
              <a:t> Святославович</a:t>
            </a:r>
            <a:r>
              <a:rPr lang="uk-UA" dirty="0" smtClean="0">
                <a:solidFill>
                  <a:schemeClr val="bg1"/>
                </a:solidFill>
              </a:rPr>
              <a:t>а як людину і державника,  особливості його внутрішньої та зовнішньої політики, її результати в  економічному, політичному, культурному житті Київської держави;</a:t>
            </a:r>
            <a:endParaRPr lang="ru-RU" dirty="0" smtClean="0">
              <a:solidFill>
                <a:schemeClr val="bg1"/>
              </a:solidFill>
            </a:endParaRPr>
          </a:p>
          <a:p>
            <a:pPr lvl="0" algn="just"/>
            <a:r>
              <a:rPr lang="uk-UA" dirty="0" smtClean="0">
                <a:solidFill>
                  <a:schemeClr val="bg1"/>
                </a:solidFill>
              </a:rPr>
              <a:t>- розвивати вміння працювати з історичними джерелами, підручником, історичною картою, іншими видами інформації, аналізувати факти та події, робити висновки;</a:t>
            </a:r>
            <a:endParaRPr lang="ru-RU" dirty="0" smtClean="0">
              <a:solidFill>
                <a:schemeClr val="bg1"/>
              </a:solidFill>
            </a:endParaRPr>
          </a:p>
          <a:p>
            <a:pPr lvl="0" algn="just"/>
            <a:r>
              <a:rPr lang="uk-UA" dirty="0" smtClean="0">
                <a:solidFill>
                  <a:schemeClr val="bg1"/>
                </a:solidFill>
              </a:rPr>
              <a:t>- виховувати шанобливе ставлення до історичного минулого, любов для Батьківщини на прикладі життя і діяльності князя Володимира .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кутник 16"/>
          <p:cNvSpPr/>
          <p:nvPr/>
        </p:nvSpPr>
        <p:spPr>
          <a:xfrm>
            <a:off x="272748" y="790441"/>
            <a:ext cx="8712968" cy="5112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39680" y="5115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Прямокутник 18"/>
          <p:cNvSpPr/>
          <p:nvPr/>
        </p:nvSpPr>
        <p:spPr>
          <a:xfrm>
            <a:off x="1751081" y="720928"/>
            <a:ext cx="1364400" cy="2031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кутник 19"/>
          <p:cNvSpPr/>
          <p:nvPr/>
        </p:nvSpPr>
        <p:spPr>
          <a:xfrm>
            <a:off x="656255" y="1052467"/>
            <a:ext cx="8055016" cy="46085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Picture 7" descr="G:\ВЧИТЕЛЬ РОКУ 2015\ВІДКРИТИЙ УРОК\доп материалы\Volodimir-Velikij-710x43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36" y="857232"/>
            <a:ext cx="4557877" cy="278608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071802" y="1071546"/>
            <a:ext cx="5572164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/>
              <a:t> </a:t>
            </a:r>
            <a:r>
              <a:rPr lang="uk-UA" sz="1600" b="1" i="1" dirty="0" smtClean="0"/>
              <a:t>«Князь широко розставив міцні коліна, стираючись підбородком на тонку, красиву руку. Пальці його були прикрашені </a:t>
            </a:r>
            <a:r>
              <a:rPr lang="ru-RU" sz="1600" b="1" i="1" dirty="0" smtClean="0"/>
              <a:t>перстнями</a:t>
            </a:r>
            <a:r>
              <a:rPr lang="ru-RU" sz="1600" b="1" i="1" dirty="0" smtClean="0"/>
              <a:t>. </a:t>
            </a:r>
            <a:r>
              <a:rPr lang="uk-UA" sz="1600" b="1" i="1" dirty="0" smtClean="0"/>
              <a:t>Це була рука людини, вирощеної в холі. Але на князі була проста сорочка такі ж штани, із зеленими ременями</a:t>
            </a:r>
            <a:r>
              <a:rPr lang="en-US" sz="1600" b="1" i="1" dirty="0" smtClean="0">
                <a:latin typeface="Bauhaus 93" pitchFamily="82" charset="0"/>
              </a:rPr>
              <a:t> </a:t>
            </a:r>
            <a:r>
              <a:rPr lang="uk-UA" sz="1600" b="1" i="1" dirty="0" smtClean="0"/>
              <a:t>взуття. Один з воїнів тримав над головою знамено голубого кольору </a:t>
            </a:r>
            <a:r>
              <a:rPr lang="ru-RU" sz="1600" b="1" i="1" dirty="0" err="1" smtClean="0"/>
              <a:t>із</a:t>
            </a:r>
            <a:r>
              <a:rPr lang="uk-UA" sz="1600" b="1" i="1" dirty="0" smtClean="0"/>
              <a:t> зображенням, що нагадувало лілію. </a:t>
            </a:r>
            <a:r>
              <a:rPr lang="uk-UA" sz="1600" b="1" i="1" dirty="0" smtClean="0"/>
              <a:t>Князь був </a:t>
            </a:r>
            <a:r>
              <a:rPr lang="uk-UA" sz="1600" b="1" i="1" dirty="0" smtClean="0"/>
              <a:t>людиною </a:t>
            </a:r>
            <a:r>
              <a:rPr lang="uk-UA" sz="1600" b="1" i="1" dirty="0" smtClean="0"/>
              <a:t>доволі високого</a:t>
            </a:r>
            <a:r>
              <a:rPr lang="uk-UA" sz="1600" b="1" i="1" dirty="0" smtClean="0"/>
              <a:t> зросту, стрункий, з широкими плечима, але з тонкою талією. </a:t>
            </a:r>
            <a:endParaRPr lang="uk-UA" sz="1600" b="1" i="1" dirty="0" smtClean="0"/>
          </a:p>
          <a:p>
            <a:pPr algn="ctr"/>
            <a:r>
              <a:rPr lang="uk-UA" sz="1600" b="1" i="1" dirty="0" smtClean="0"/>
              <a:t>Під </a:t>
            </a:r>
            <a:r>
              <a:rPr lang="uk-UA" sz="1600" b="1" i="1" dirty="0" smtClean="0"/>
              <a:t>сорочкою відчувались міцні мускули. У нього були голубі очі, над якими нависали  дуги густих рижуватих брів. Як і </a:t>
            </a:r>
            <a:r>
              <a:rPr lang="uk-UA" sz="1600" b="1" i="1" dirty="0" smtClean="0"/>
              <a:t>його</a:t>
            </a:r>
          </a:p>
          <a:p>
            <a:pPr algn="ctr"/>
            <a:r>
              <a:rPr lang="uk-UA" sz="1600" b="1" i="1" dirty="0" smtClean="0"/>
              <a:t> </a:t>
            </a:r>
            <a:r>
              <a:rPr lang="uk-UA" sz="1600" b="1" i="1" dirty="0" smtClean="0"/>
              <a:t>батько</a:t>
            </a:r>
            <a:r>
              <a:rPr lang="uk-UA" sz="1600" b="1" i="1" dirty="0" smtClean="0"/>
              <a:t>, він брив підбородок, але лишав довгі вуса. Вони в нього були такі ж світлі, як і у</a:t>
            </a:r>
            <a:br>
              <a:rPr lang="uk-UA" sz="1600" b="1" i="1" dirty="0" smtClean="0"/>
            </a:br>
            <a:r>
              <a:rPr lang="uk-UA" sz="1600" b="1" i="1" dirty="0" smtClean="0"/>
              <a:t>Святослава.»</a:t>
            </a:r>
            <a:endParaRPr lang="ru-RU" sz="1600" b="1" i="1" dirty="0" smtClean="0"/>
          </a:p>
          <a:p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785786" y="214290"/>
            <a:ext cx="7786742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Антон</a:t>
            </a:r>
            <a:r>
              <a:rPr lang="uk-UA" sz="3200" b="1" dirty="0" err="1" smtClean="0"/>
              <a:t>ін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Ладинський</a:t>
            </a:r>
            <a:r>
              <a:rPr lang="uk-UA" sz="3200" b="1" dirty="0" smtClean="0"/>
              <a:t> “ Як пав </a:t>
            </a:r>
            <a:r>
              <a:rPr lang="uk-UA" sz="3200" b="1" dirty="0" err="1" smtClean="0"/>
              <a:t>Херсонес”</a:t>
            </a:r>
            <a:endParaRPr lang="ru-RU" sz="3200" b="1" dirty="0"/>
          </a:p>
        </p:txBody>
      </p:sp>
    </p:spTree>
    <p:extLst>
      <p:ext uri="{BB962C8B-B14F-4D97-AF65-F5344CB8AC3E}">
        <p14:creationId xmlns="" xmlns:p14="http://schemas.microsoft.com/office/powerpoint/2010/main" val="34712977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pptgrounds.com/wp-content/uploads/2012/11/Notice-Announcement-Paper-Background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60" y="-357214"/>
            <a:ext cx="9906070" cy="74295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214290"/>
            <a:ext cx="807249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u="sng" dirty="0" smtClean="0"/>
              <a:t>Робота з термінами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uk-UA" sz="2400" b="1" i="1" dirty="0" smtClean="0"/>
              <a:t>Держава 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uk-UA" sz="2400" b="1" i="1" dirty="0" smtClean="0"/>
              <a:t> </a:t>
            </a:r>
            <a:r>
              <a:rPr lang="uk-UA" sz="2400" b="1" i="1" dirty="0" smtClean="0"/>
              <a:t>Реформа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uk-UA" sz="2400" b="1" i="1" dirty="0" smtClean="0"/>
              <a:t> </a:t>
            </a:r>
            <a:r>
              <a:rPr lang="uk-UA" sz="2400" b="1" i="1" dirty="0" smtClean="0"/>
              <a:t>поясніть як ви розумієте “ внутрішня </a:t>
            </a:r>
            <a:r>
              <a:rPr lang="uk-UA" sz="2400" b="1" i="1" dirty="0" err="1" smtClean="0"/>
              <a:t>політика”</a:t>
            </a:r>
            <a:r>
              <a:rPr lang="uk-UA" sz="2400" b="1" i="1" dirty="0" smtClean="0"/>
              <a:t> і</a:t>
            </a:r>
          </a:p>
          <a:p>
            <a:pPr>
              <a:lnSpc>
                <a:spcPct val="200000"/>
              </a:lnSpc>
            </a:pPr>
            <a:r>
              <a:rPr lang="uk-UA" sz="2400" b="1" i="1" dirty="0" smtClean="0"/>
              <a:t> “ зовнішня </a:t>
            </a:r>
            <a:r>
              <a:rPr lang="uk-UA" sz="2400" b="1" i="1" dirty="0" err="1" smtClean="0"/>
              <a:t>політика”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оходи Володимира Великог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круглений прямокутник 6">
            <a:hlinkClick r:id="rId2" action="ppaction://hlinksldjump"/>
          </p:cNvPr>
          <p:cNvSpPr/>
          <p:nvPr/>
        </p:nvSpPr>
        <p:spPr>
          <a:xfrm>
            <a:off x="3201060" y="99038"/>
            <a:ext cx="1387906" cy="825045"/>
          </a:xfrm>
          <a:prstGeom prst="roundRect">
            <a:avLst>
              <a:gd name="adj" fmla="val 2128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uk-UA" sz="1360" b="1" dirty="0" smtClean="0">
                <a:solidFill>
                  <a:schemeClr val="tx1"/>
                </a:solidFill>
              </a:rPr>
              <a:t>ЗОВНІШНЯ ПОЛІТИКА</a:t>
            </a:r>
            <a:endParaRPr lang="ru-RU" sz="1360" b="1" dirty="0">
              <a:solidFill>
                <a:schemeClr val="tx1"/>
              </a:solidFill>
            </a:endParaRPr>
          </a:p>
        </p:txBody>
      </p:sp>
      <p:sp>
        <p:nvSpPr>
          <p:cNvPr id="17" name="Прямокутник 16"/>
          <p:cNvSpPr/>
          <p:nvPr/>
        </p:nvSpPr>
        <p:spPr>
          <a:xfrm>
            <a:off x="275584" y="790441"/>
            <a:ext cx="8712968" cy="5112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39680" y="5115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Прямокутник 18"/>
          <p:cNvSpPr/>
          <p:nvPr/>
        </p:nvSpPr>
        <p:spPr>
          <a:xfrm>
            <a:off x="3222659" y="750885"/>
            <a:ext cx="1353600" cy="1300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1" descr="C:\Users\Ира\Desktop\ВІДКРИТИЙ УРОК ВОЛОДИМИР ВЕЛИКИЙ\доп материалы\кар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764704"/>
            <a:ext cx="4267200" cy="5715000"/>
          </a:xfrm>
          <a:prstGeom prst="rect">
            <a:avLst/>
          </a:prstGeom>
          <a:noFill/>
        </p:spPr>
      </p:pic>
      <p:pic>
        <p:nvPicPr>
          <p:cNvPr id="12290" name="Picture 2" descr="http://cont.ws/uploads/pic/2015/9/789d0980a5603b29de255c570327186cbc5f6c1412788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80728"/>
            <a:ext cx="4064173" cy="259655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1658640" flipV="1">
            <a:off x="4903073" y="4091785"/>
            <a:ext cx="3010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ЗОВНІШНЯ ПОЛІТИКА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01340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2864</TotalTime>
  <Words>914</Words>
  <Application>Microsoft Office PowerPoint</Application>
  <PresentationFormat>Экран (4:3)</PresentationFormat>
  <Paragraphs>121</Paragraphs>
  <Slides>25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SamLab.ws</dc:creator>
  <cp:lastModifiedBy>админ</cp:lastModifiedBy>
  <cp:revision>224</cp:revision>
  <dcterms:created xsi:type="dcterms:W3CDTF">2013-01-01T10:12:33Z</dcterms:created>
  <dcterms:modified xsi:type="dcterms:W3CDTF">2016-11-23T20:59:13Z</dcterms:modified>
</cp:coreProperties>
</file>