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69" r:id="rId3"/>
    <p:sldId id="368" r:id="rId4"/>
    <p:sldId id="322" r:id="rId5"/>
    <p:sldId id="258" r:id="rId6"/>
    <p:sldId id="286" r:id="rId7"/>
    <p:sldId id="287" r:id="rId8"/>
    <p:sldId id="349" r:id="rId9"/>
    <p:sldId id="370" r:id="rId10"/>
    <p:sldId id="321" r:id="rId11"/>
    <p:sldId id="373" r:id="rId12"/>
    <p:sldId id="323" r:id="rId13"/>
    <p:sldId id="350" r:id="rId14"/>
    <p:sldId id="360" r:id="rId15"/>
    <p:sldId id="359" r:id="rId16"/>
    <p:sldId id="363" r:id="rId17"/>
    <p:sldId id="361" r:id="rId18"/>
    <p:sldId id="365" r:id="rId19"/>
    <p:sldId id="351" r:id="rId20"/>
    <p:sldId id="352" r:id="rId21"/>
    <p:sldId id="353" r:id="rId22"/>
    <p:sldId id="266" r:id="rId23"/>
    <p:sldId id="356" r:id="rId24"/>
    <p:sldId id="357" r:id="rId25"/>
    <p:sldId id="371" r:id="rId26"/>
    <p:sldId id="37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3C4AB-C2E7-4D26-9821-BB1CADE7DCC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9A0DC-E01A-4FB8-B2E9-DD1E29CA0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A0DC-E01A-4FB8-B2E9-DD1E29CA0AB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A0DC-E01A-4FB8-B2E9-DD1E29CA0AB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A0DC-E01A-4FB8-B2E9-DD1E29CA0AB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28847-40FC-46F8-9841-3E83F6422C14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8A86E-5FF2-459E-8F19-CAB6D9E2E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59;&#1088;&#1086;&#1082;.%208%20&#1082;&#1083;&#1072;&#1089;\%20&#1050;&#1072;&#1088;&#1090;&#1080;&#1085;&#1080;%20&#1093;&#1091;&#1076;&#1086;&#1078;&#1085;&#1080;&#1082;&#1110;&#1074;%20&#1077;&#1087;&#1086;&#1093;&#1080;%20&#1042;&#1110;&#1076;&#1088;&#1086;&#1076;&#1078;&#1077;&#1085;&#1085;&#1103;.wmv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1744"/>
            <a:ext cx="8715436" cy="2155831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</a:rPr>
              <a:t> </a:t>
            </a:r>
            <a:r>
              <a:rPr lang="uk-UA" sz="4800" b="1" dirty="0" err="1" smtClean="0">
                <a:solidFill>
                  <a:schemeClr val="bg1"/>
                </a:solidFill>
              </a:rPr>
              <a:t>“Епоха</a:t>
            </a:r>
            <a:r>
              <a:rPr lang="uk-UA" sz="4800" b="1" dirty="0" smtClean="0">
                <a:solidFill>
                  <a:schemeClr val="bg1"/>
                </a:solidFill>
              </a:rPr>
              <a:t> Ренесансу.</a:t>
            </a:r>
            <a:br>
              <a:rPr lang="uk-UA" sz="4800" b="1" dirty="0" smtClean="0">
                <a:solidFill>
                  <a:schemeClr val="bg1"/>
                </a:solidFill>
              </a:rPr>
            </a:br>
            <a:r>
              <a:rPr lang="uk-UA" sz="4800" b="1" dirty="0" smtClean="0">
                <a:solidFill>
                  <a:schemeClr val="bg1"/>
                </a:solidFill>
              </a:rPr>
              <a:t> Періоди епохи Відродження. </a:t>
            </a:r>
            <a:r>
              <a:rPr lang="ru-RU" sz="4800" b="1" dirty="0" smtClean="0">
                <a:solidFill>
                  <a:srgbClr val="FFFF00"/>
                </a:solidFill>
              </a:rPr>
              <a:t/>
            </a:r>
            <a:br>
              <a:rPr lang="ru-RU" sz="4800" b="1" dirty="0" smtClean="0">
                <a:solidFill>
                  <a:srgbClr val="FFFF00"/>
                </a:solidFill>
              </a:rPr>
            </a:br>
            <a:r>
              <a:rPr lang="uk-UA" sz="4800" b="1" dirty="0" smtClean="0">
                <a:solidFill>
                  <a:schemeClr val="bg1"/>
                </a:solidFill>
                <a:latin typeface="Calibri" pitchFamily="34" charset="0"/>
              </a:rPr>
              <a:t> Архітектура. </a:t>
            </a:r>
            <a:r>
              <a:rPr lang="uk-UA" sz="4800" b="1" dirty="0" err="1" smtClean="0">
                <a:solidFill>
                  <a:schemeClr val="bg1"/>
                </a:solidFill>
                <a:latin typeface="Calibri" pitchFamily="34" charset="0"/>
              </a:rPr>
              <a:t>Скульптура”</a:t>
            </a:r>
            <a:endParaRPr lang="ru-RU" sz="4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57166"/>
            <a:ext cx="4429124" cy="928694"/>
          </a:xfrm>
        </p:spPr>
        <p:txBody>
          <a:bodyPr>
            <a:normAutofit/>
          </a:bodyPr>
          <a:lstStyle/>
          <a:p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500702"/>
            <a:ext cx="914400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000108"/>
            <a:ext cx="718017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i="1" dirty="0" smtClean="0">
                <a:solidFill>
                  <a:srgbClr val="FFFF00"/>
                </a:solidFill>
              </a:rPr>
              <a:t>Урок  мистецтва  </a:t>
            </a:r>
          </a:p>
          <a:p>
            <a:r>
              <a:rPr lang="uk-UA" sz="4800" b="1" i="1" dirty="0" smtClean="0">
                <a:solidFill>
                  <a:srgbClr val="FFFF00"/>
                </a:solidFill>
              </a:rPr>
              <a:t>                                 в 8 класі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23850" y="1484313"/>
            <a:ext cx="8820150" cy="1658937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Georgia" pitchFamily="18" charset="0"/>
              </a:rPr>
              <a:t>     </a:t>
            </a: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2466" name="Picture 2" descr="http://www.barnaul-altai.ru/business/toureurope/img/toureurope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571612"/>
            <a:ext cx="6072230" cy="4554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71736" y="714356"/>
            <a:ext cx="4959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rgbClr val="FFFF00"/>
                </a:solidFill>
              </a:rPr>
              <a:t>Місто – держава Флоренція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-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928670"/>
            <a:ext cx="78581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>
                <a:solidFill>
                  <a:srgbClr val="FFFF00"/>
                </a:solidFill>
              </a:rPr>
              <a:t>Арх</a:t>
            </a:r>
            <a:r>
              <a:rPr lang="uk-UA" sz="2800" b="1" i="1" dirty="0" err="1" smtClean="0">
                <a:solidFill>
                  <a:srgbClr val="FFFF00"/>
                </a:solidFill>
              </a:rPr>
              <a:t>ітектура</a:t>
            </a:r>
            <a:r>
              <a:rPr lang="uk-UA" sz="2800" b="1" i="1" dirty="0" smtClean="0">
                <a:solidFill>
                  <a:srgbClr val="FFFF00"/>
                </a:solidFill>
              </a:rPr>
              <a:t> </a:t>
            </a:r>
            <a:r>
              <a:rPr lang="uk-UA" sz="2800" dirty="0" smtClean="0">
                <a:solidFill>
                  <a:srgbClr val="FFFF00"/>
                </a:solidFill>
              </a:rPr>
              <a:t>– </a:t>
            </a:r>
            <a:r>
              <a:rPr lang="uk-UA" sz="2800" b="1" i="1" dirty="0" smtClean="0">
                <a:solidFill>
                  <a:schemeClr val="bg1">
                    <a:lumMod val="95000"/>
                  </a:schemeClr>
                </a:solidFill>
              </a:rPr>
              <a:t>це мистецтво проектування, будівлі </a:t>
            </a:r>
            <a:r>
              <a:rPr lang="uk-UA" sz="2800" b="1" i="1" dirty="0" err="1" smtClean="0">
                <a:solidFill>
                  <a:schemeClr val="bg1">
                    <a:lumMod val="95000"/>
                  </a:schemeClr>
                </a:solidFill>
              </a:rPr>
              <a:t>об′єктів</a:t>
            </a:r>
            <a:r>
              <a:rPr lang="uk-UA" sz="2800" b="1" i="1" dirty="0" smtClean="0">
                <a:solidFill>
                  <a:schemeClr val="bg1">
                    <a:lumMod val="95000"/>
                  </a:schemeClr>
                </a:solidFill>
              </a:rPr>
              <a:t>, які оформлюють</a:t>
            </a:r>
          </a:p>
          <a:p>
            <a:r>
              <a:rPr lang="uk-UA" sz="2800" b="1" i="1" dirty="0" smtClean="0">
                <a:solidFill>
                  <a:schemeClr val="bg1">
                    <a:lumMod val="95000"/>
                  </a:schemeClr>
                </a:solidFill>
              </a:rPr>
              <a:t>просторове середовище для життя у сфері матеріальної та духовної культури.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3786190"/>
            <a:ext cx="76438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FF00"/>
                </a:solidFill>
              </a:rPr>
              <a:t> </a:t>
            </a:r>
            <a:r>
              <a:rPr lang="uk-UA" sz="2800" b="1" i="1" dirty="0" smtClean="0">
                <a:solidFill>
                  <a:srgbClr val="FFFF00"/>
                </a:solidFill>
              </a:rPr>
              <a:t>Скульптура </a:t>
            </a:r>
            <a:r>
              <a:rPr lang="uk-UA" sz="2800" dirty="0" smtClean="0">
                <a:solidFill>
                  <a:srgbClr val="FFFF00"/>
                </a:solidFill>
              </a:rPr>
              <a:t>– </a:t>
            </a:r>
            <a:r>
              <a:rPr lang="uk-UA" sz="2800" b="1" i="1" dirty="0" smtClean="0">
                <a:solidFill>
                  <a:schemeClr val="bg1">
                    <a:lumMod val="95000"/>
                  </a:schemeClr>
                </a:solidFill>
              </a:rPr>
              <a:t>спочатку означало висікання, вирубання фігур із твердого матеріалу. Згодом цим поняттям стали називати твори , виконані за допомогою ліплення.</a:t>
            </a:r>
            <a:endParaRPr lang="ru-RU" sz="28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786874" cy="1000131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+mn-lt"/>
              </a:rPr>
              <a:t>Титани Відродження:</a:t>
            </a:r>
            <a:endParaRPr lang="ru-RU" sz="36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643998" cy="5429288"/>
          </a:xfrm>
        </p:spPr>
        <p:txBody>
          <a:bodyPr>
            <a:normAutofit/>
          </a:bodyPr>
          <a:lstStyle/>
          <a:p>
            <a:pPr algn="l"/>
            <a:r>
              <a:rPr lang="uk-UA" sz="2800" b="1" dirty="0" smtClean="0">
                <a:solidFill>
                  <a:schemeClr val="bg1"/>
                </a:solidFill>
              </a:rPr>
              <a:t>Архітектор: 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Філіппо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Брунеллескі</a:t>
            </a:r>
            <a:endParaRPr lang="uk-UA" sz="2800" b="1" dirty="0" smtClean="0">
              <a:solidFill>
                <a:srgbClr val="002060"/>
              </a:solidFill>
            </a:endParaRPr>
          </a:p>
          <a:p>
            <a:pPr algn="l"/>
            <a:endParaRPr lang="uk-UA" sz="2800" b="1" dirty="0" smtClean="0">
              <a:solidFill>
                <a:srgbClr val="002060"/>
              </a:solidFill>
            </a:endParaRPr>
          </a:p>
          <a:p>
            <a:pPr algn="l"/>
            <a:r>
              <a:rPr lang="uk-UA" sz="2800" b="1" dirty="0" smtClean="0">
                <a:solidFill>
                  <a:schemeClr val="bg1"/>
                </a:solidFill>
              </a:rPr>
              <a:t>Художники: </a:t>
            </a:r>
            <a:r>
              <a:rPr lang="uk-UA" sz="2800" b="1" dirty="0" smtClean="0">
                <a:solidFill>
                  <a:srgbClr val="002060"/>
                </a:solidFill>
              </a:rPr>
              <a:t>Джотто,  </a:t>
            </a:r>
            <a:r>
              <a:rPr lang="uk-UA" sz="2800" b="1" dirty="0" err="1" smtClean="0">
                <a:solidFill>
                  <a:srgbClr val="002060"/>
                </a:solidFill>
              </a:rPr>
              <a:t>Мазаччо</a:t>
            </a:r>
            <a:r>
              <a:rPr lang="uk-UA" sz="2800" b="1" dirty="0" smtClean="0">
                <a:solidFill>
                  <a:srgbClr val="002060"/>
                </a:solidFill>
              </a:rPr>
              <a:t>, </a:t>
            </a:r>
            <a:r>
              <a:rPr lang="uk-UA" sz="2800" b="1" dirty="0" smtClean="0">
                <a:solidFill>
                  <a:srgbClr val="FFFF00"/>
                </a:solidFill>
              </a:rPr>
              <a:t> Леонардо  </a:t>
            </a:r>
            <a:r>
              <a:rPr lang="uk-UA" sz="2800" b="1" dirty="0" err="1" smtClean="0">
                <a:solidFill>
                  <a:srgbClr val="FFFF00"/>
                </a:solidFill>
              </a:rPr>
              <a:t>да</a:t>
            </a:r>
            <a:r>
              <a:rPr lang="uk-UA" sz="2800" b="1" dirty="0" smtClean="0">
                <a:solidFill>
                  <a:srgbClr val="FFFF00"/>
                </a:solidFill>
              </a:rPr>
              <a:t> Вінчі, Рафаель Санті,  Мікеланджело Буонарроті, </a:t>
            </a:r>
            <a:r>
              <a:rPr lang="uk-UA" sz="2800" b="1" dirty="0" err="1" smtClean="0">
                <a:solidFill>
                  <a:srgbClr val="002060"/>
                </a:solidFill>
              </a:rPr>
              <a:t>Джорджоне</a:t>
            </a:r>
            <a:r>
              <a:rPr lang="uk-UA" sz="2800" b="1" dirty="0" smtClean="0">
                <a:solidFill>
                  <a:srgbClr val="002060"/>
                </a:solidFill>
              </a:rPr>
              <a:t> , </a:t>
            </a:r>
            <a:r>
              <a:rPr lang="uk-UA" sz="2800" b="1" dirty="0" err="1" smtClean="0">
                <a:solidFill>
                  <a:srgbClr val="002060"/>
                </a:solidFill>
              </a:rPr>
              <a:t>Тіціан</a:t>
            </a:r>
            <a:r>
              <a:rPr lang="uk-UA" sz="2800" b="1" dirty="0" smtClean="0">
                <a:solidFill>
                  <a:srgbClr val="002060"/>
                </a:solidFill>
              </a:rPr>
              <a:t>,  </a:t>
            </a:r>
            <a:r>
              <a:rPr lang="uk-UA" sz="2800" b="1" dirty="0" err="1" smtClean="0">
                <a:solidFill>
                  <a:srgbClr val="002060"/>
                </a:solidFill>
              </a:rPr>
              <a:t>Альбрехт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Дюрер</a:t>
            </a:r>
            <a:r>
              <a:rPr lang="uk-UA" sz="2800" b="1" dirty="0" smtClean="0">
                <a:solidFill>
                  <a:srgbClr val="002060"/>
                </a:solidFill>
              </a:rPr>
              <a:t> (Нім.), Ель </a:t>
            </a:r>
            <a:r>
              <a:rPr lang="uk-UA" sz="2800" b="1" dirty="0" err="1" smtClean="0">
                <a:solidFill>
                  <a:srgbClr val="002060"/>
                </a:solidFill>
              </a:rPr>
              <a:t>Греко</a:t>
            </a:r>
            <a:r>
              <a:rPr lang="uk-UA" sz="2800" b="1" dirty="0" smtClean="0">
                <a:solidFill>
                  <a:srgbClr val="002060"/>
                </a:solidFill>
              </a:rPr>
              <a:t> (</a:t>
            </a:r>
            <a:r>
              <a:rPr lang="uk-UA" sz="2800" b="1" dirty="0" err="1" smtClean="0">
                <a:solidFill>
                  <a:srgbClr val="002060"/>
                </a:solidFill>
              </a:rPr>
              <a:t>Грец</a:t>
            </a:r>
            <a:r>
              <a:rPr lang="uk-UA" sz="2800" b="1" dirty="0" smtClean="0">
                <a:solidFill>
                  <a:srgbClr val="002060"/>
                </a:solidFill>
              </a:rPr>
              <a:t>.); </a:t>
            </a:r>
          </a:p>
          <a:p>
            <a:pPr algn="l"/>
            <a:endParaRPr lang="uk-UA" sz="2800" b="1" dirty="0" smtClean="0">
              <a:solidFill>
                <a:srgbClr val="002060"/>
              </a:solidFill>
            </a:endParaRPr>
          </a:p>
          <a:p>
            <a:pPr algn="l"/>
            <a:r>
              <a:rPr lang="uk-UA" sz="2800" b="1" dirty="0" smtClean="0">
                <a:solidFill>
                  <a:schemeClr val="bg1"/>
                </a:solidFill>
              </a:rPr>
              <a:t>Скульптор: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Джованні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Берніні</a:t>
            </a:r>
            <a:r>
              <a:rPr lang="uk-UA" sz="2800" b="1" dirty="0" smtClean="0">
                <a:solidFill>
                  <a:srgbClr val="002060"/>
                </a:solidFill>
              </a:rPr>
              <a:t>(1598-1680)</a:t>
            </a:r>
          </a:p>
          <a:p>
            <a:pPr algn="l"/>
            <a:endParaRPr lang="uk-UA" sz="2800" b="1" dirty="0" smtClean="0">
              <a:solidFill>
                <a:srgbClr val="002060"/>
              </a:solidFill>
            </a:endParaRPr>
          </a:p>
          <a:p>
            <a:pPr algn="l"/>
            <a:r>
              <a:rPr lang="uk-UA" sz="2800" b="1" dirty="0" smtClean="0">
                <a:solidFill>
                  <a:schemeClr val="bg1"/>
                </a:solidFill>
              </a:rPr>
              <a:t>Композитор :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Жоскен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Депре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2983"/>
          </a:xfrm>
        </p:spPr>
        <p:txBody>
          <a:bodyPr>
            <a:normAutofit/>
          </a:bodyPr>
          <a:lstStyle/>
          <a:p>
            <a:r>
              <a:rPr lang="uk-UA" sz="3600" b="1" i="1" dirty="0" err="1" smtClean="0">
                <a:solidFill>
                  <a:schemeClr val="bg1"/>
                </a:solidFill>
                <a:latin typeface="+mn-lt"/>
              </a:rPr>
              <a:t>Філіппо</a:t>
            </a:r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uk-UA" sz="3600" b="1" i="1" dirty="0" err="1" smtClean="0">
                <a:solidFill>
                  <a:schemeClr val="bg1"/>
                </a:solidFill>
                <a:latin typeface="+mn-lt"/>
              </a:rPr>
              <a:t>Брунеллескі</a:t>
            </a:r>
            <a:endParaRPr lang="ru-RU" sz="36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3438" y="857232"/>
            <a:ext cx="4214842" cy="5786478"/>
          </a:xfrm>
        </p:spPr>
        <p:txBody>
          <a:bodyPr>
            <a:normAutofit/>
          </a:bodyPr>
          <a:lstStyle/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8850" name="Picture 2" descr="http://www.endo.gr/endomembers/proxy/nc/index.php?q=aHR0cHM6Ly91cGxvYWQud2lraW1lZGlhLm9yZy93aWtpcGVkaWEvY29tbW9ucy90aHVtYi81LzU0L0dpb3JnaW9fVmFzYXJpX2hlYWQuanBnLzEwMHB4LUdpb3JnaW9fVmFzYXJpX2hlYWQ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643050"/>
            <a:ext cx="4663420" cy="446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ф.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428736"/>
            <a:ext cx="6656604" cy="4954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428604"/>
            <a:ext cx="9144000" cy="857232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Собор </a:t>
            </a:r>
            <a:r>
              <a:rPr lang="uk-UA" sz="3600" b="1" dirty="0" err="1" smtClean="0">
                <a:solidFill>
                  <a:schemeClr val="bg1"/>
                </a:solidFill>
                <a:latin typeface="+mn-lt"/>
              </a:rPr>
              <a:t>св.Марії</a:t>
            </a:r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uk-UA" sz="3600" b="1" dirty="0" err="1" smtClean="0">
                <a:solidFill>
                  <a:schemeClr val="bg1"/>
                </a:solidFill>
                <a:latin typeface="+mn-lt"/>
              </a:rPr>
              <a:t>дель</a:t>
            </a:r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uk-UA" sz="3600" b="1" dirty="0" err="1" smtClean="0">
                <a:solidFill>
                  <a:schemeClr val="bg1"/>
                </a:solidFill>
                <a:latin typeface="+mn-lt"/>
              </a:rPr>
              <a:t>Фьоре</a:t>
            </a:r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 (Флоренція)</a:t>
            </a:r>
            <a:endParaRPr lang="ru-RU" sz="36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114298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+mn-lt"/>
              </a:rPr>
              <a:t>Собор Св. Петра  (Рим)</a:t>
            </a:r>
            <a:endParaRPr lang="ru-RU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3438" y="857232"/>
            <a:ext cx="4214842" cy="5786478"/>
          </a:xfrm>
        </p:spPr>
        <p:txBody>
          <a:bodyPr>
            <a:normAutofit/>
          </a:bodyPr>
          <a:lstStyle/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81922" name="Picture 2" descr="http://www.ayda.ru/images/places/2074/o_1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357298"/>
            <a:ext cx="7266948" cy="5025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86446" y="274638"/>
            <a:ext cx="3357554" cy="508318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ф.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714488"/>
            <a:ext cx="4786346" cy="4762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00166" y="642918"/>
            <a:ext cx="7093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</a:rPr>
              <a:t>Палаццо </a:t>
            </a:r>
            <a:r>
              <a:rPr lang="uk-UA" sz="3600" b="1" dirty="0" err="1" smtClean="0">
                <a:solidFill>
                  <a:schemeClr val="bg1"/>
                </a:solidFill>
              </a:rPr>
              <a:t>Пітті</a:t>
            </a:r>
            <a:r>
              <a:rPr lang="uk-UA" sz="3600" b="1" dirty="0" smtClean="0">
                <a:solidFill>
                  <a:schemeClr val="bg1"/>
                </a:solidFill>
              </a:rPr>
              <a:t> (Флоренція</a:t>
            </a:r>
            <a:r>
              <a:rPr lang="uk-UA" sz="3600" b="1" i="1" dirty="0" smtClean="0">
                <a:solidFill>
                  <a:schemeClr val="bg1"/>
                </a:solidFill>
              </a:rPr>
              <a:t>)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14298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Церква  </a:t>
            </a:r>
            <a:r>
              <a:rPr lang="uk-UA" sz="3600" b="1" dirty="0" err="1" smtClean="0">
                <a:solidFill>
                  <a:schemeClr val="bg1"/>
                </a:solidFill>
                <a:latin typeface="+mn-lt"/>
              </a:rPr>
              <a:t>Санто</a:t>
            </a:r>
            <a:r>
              <a:rPr lang="uk-UA" sz="3600" b="1" dirty="0" smtClean="0">
                <a:solidFill>
                  <a:schemeClr val="bg1"/>
                </a:solidFill>
                <a:latin typeface="+mn-lt"/>
              </a:rPr>
              <a:t>  </a:t>
            </a:r>
            <a:r>
              <a:rPr lang="uk-UA" sz="3600" b="1" dirty="0" err="1" smtClean="0">
                <a:solidFill>
                  <a:schemeClr val="bg1"/>
                </a:solidFill>
                <a:latin typeface="+mn-lt"/>
              </a:rPr>
              <a:t>Спіріто</a:t>
            </a:r>
            <a:endParaRPr lang="ru-RU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3438" y="857232"/>
            <a:ext cx="4214842" cy="5786478"/>
          </a:xfrm>
        </p:spPr>
        <p:txBody>
          <a:bodyPr>
            <a:normAutofit/>
          </a:bodyPr>
          <a:lstStyle/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sz="4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2" descr="http://www.ita2u.com/media/images/products/629/23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14686"/>
            <a:ext cx="428628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850" name="Picture 2" descr="http://img5.arrivo.ru/c4ca/31/15112/6/florentsiya-tserkov-santo-spirito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71612"/>
            <a:ext cx="4586876" cy="3018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9144000" cy="1142983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Мікеланджело Буонарроті</a:t>
            </a:r>
            <a:endParaRPr lang="ru-RU" sz="36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3438" y="857232"/>
            <a:ext cx="4214842" cy="5786478"/>
          </a:xfrm>
        </p:spPr>
        <p:txBody>
          <a:bodyPr>
            <a:normAutofit/>
          </a:bodyPr>
          <a:lstStyle/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uk-UA" sz="4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sz="2800" b="1" i="1" dirty="0" smtClean="0">
                <a:solidFill>
                  <a:srgbClr val="FFFF00"/>
                </a:solidFill>
              </a:rPr>
              <a:t>Автопортрет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ф.36.jpg"/>
          <p:cNvPicPr>
            <a:picLocks noChangeAspect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>
          <a:xfrm>
            <a:off x="928662" y="1571612"/>
            <a:ext cx="3643306" cy="4554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Сикст.Капелла.jpg"/>
          <p:cNvPicPr>
            <a:picLocks noChangeAspect="1"/>
          </p:cNvPicPr>
          <p:nvPr/>
        </p:nvPicPr>
        <p:blipFill>
          <a:blip r:embed="rId3" cstate="print"/>
          <a:srcRect b="2667"/>
          <a:stretch>
            <a:fillRect/>
          </a:stretch>
        </p:blipFill>
        <p:spPr>
          <a:xfrm>
            <a:off x="928662" y="1285860"/>
            <a:ext cx="7139836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428604"/>
            <a:ext cx="9144000" cy="714355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Мікеланджело Буонарроті</a:t>
            </a:r>
            <a:endParaRPr lang="ru-RU" sz="36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5715016"/>
            <a:ext cx="9144000" cy="714356"/>
          </a:xfrm>
        </p:spPr>
        <p:txBody>
          <a:bodyPr>
            <a:normAutofit/>
          </a:bodyPr>
          <a:lstStyle/>
          <a:p>
            <a:r>
              <a:rPr lang="uk-UA" sz="2800" b="1" dirty="0" err="1" smtClean="0">
                <a:solidFill>
                  <a:srgbClr val="002060"/>
                </a:solidFill>
              </a:rPr>
              <a:t>Сикстинська</a:t>
            </a:r>
            <a:r>
              <a:rPr lang="uk-UA" sz="2800" b="1" dirty="0" smtClean="0">
                <a:solidFill>
                  <a:srgbClr val="002060"/>
                </a:solidFill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</a:rPr>
              <a:t>капелла</a:t>
            </a:r>
            <a:r>
              <a:rPr lang="uk-UA" sz="2800" b="1" dirty="0" smtClean="0">
                <a:solidFill>
                  <a:srgbClr val="002060"/>
                </a:solidFill>
              </a:rPr>
              <a:t> (розгорнута панорама)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642918"/>
            <a:ext cx="82153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дивне і піднесене призначення   людини, якій дано досягнути того, чого вона прагне, і бути тим,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ким вона хоче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uk-UA" sz="3600" b="1" i="1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Піко </a:t>
            </a:r>
            <a:r>
              <a:rPr lang="uk-UA" sz="3600" b="1" i="1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Мірандола</a:t>
            </a:r>
            <a:r>
              <a:rPr lang="uk-UA" sz="3600" b="1" i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endParaRPr kumimoji="0" lang="uk-UA" sz="36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ф.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14290"/>
            <a:ext cx="4929190" cy="6394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00562" y="928670"/>
            <a:ext cx="5786446" cy="928669"/>
          </a:xfrm>
        </p:spPr>
        <p:txBody>
          <a:bodyPr>
            <a:normAutofit fontScale="90000"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Мікеланджело </a:t>
            </a:r>
            <a:br>
              <a:rPr lang="uk-UA" sz="3600" b="1" i="1" dirty="0" smtClean="0">
                <a:solidFill>
                  <a:schemeClr val="bg1"/>
                </a:solidFill>
                <a:latin typeface="+mn-lt"/>
              </a:rPr>
            </a:br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Буонарроті</a:t>
            </a:r>
            <a:endParaRPr lang="ru-RU" sz="36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2357430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err="1" smtClean="0">
                <a:solidFill>
                  <a:srgbClr val="FFFF00"/>
                </a:solidFill>
              </a:rPr>
              <a:t>Пієта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14678" y="214290"/>
            <a:ext cx="6215106" cy="3357586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Мікеланджело </a:t>
            </a:r>
            <a:br>
              <a:rPr lang="uk-UA" sz="3600" b="1" i="1" dirty="0" smtClean="0">
                <a:solidFill>
                  <a:schemeClr val="bg1"/>
                </a:solidFill>
                <a:latin typeface="+mn-lt"/>
              </a:rPr>
            </a:br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Буонарроті</a:t>
            </a:r>
            <a:endParaRPr lang="ru-RU" sz="36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71934" y="3143248"/>
            <a:ext cx="4857784" cy="2757510"/>
          </a:xfrm>
        </p:spPr>
        <p:txBody>
          <a:bodyPr>
            <a:normAutofit/>
          </a:bodyPr>
          <a:lstStyle/>
          <a:p>
            <a:r>
              <a:rPr lang="uk-UA" sz="2800" b="1" dirty="0" err="1" smtClean="0">
                <a:solidFill>
                  <a:srgbClr val="FFFF00"/>
                </a:solidFill>
              </a:rPr>
              <a:t>“Давид”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Мікеланджело.Дави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832573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357686" y="1"/>
            <a:ext cx="4786314" cy="2428867"/>
          </a:xfrm>
        </p:spPr>
        <p:txBody>
          <a:bodyPr/>
          <a:lstStyle/>
          <a:p>
            <a:r>
              <a:rPr lang="uk-UA" b="1" i="1" dirty="0" smtClean="0">
                <a:solidFill>
                  <a:schemeClr val="bg1"/>
                </a:solidFill>
                <a:latin typeface="+mn-lt"/>
              </a:rPr>
              <a:t>Мікеланджело Буонарроті</a:t>
            </a:r>
            <a:endParaRPr lang="ru-RU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00562" y="2643182"/>
            <a:ext cx="4643438" cy="2286016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</a:rPr>
              <a:t>Мадонна з дитям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ф.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0"/>
            <a:ext cx="41148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500043"/>
            <a:ext cx="4714876" cy="3100408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Мікеланджело Буонарроті</a:t>
            </a:r>
            <a:endParaRPr lang="ru-RU" sz="36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357562"/>
            <a:ext cx="4643438" cy="1752600"/>
          </a:xfrm>
        </p:spPr>
        <p:txBody>
          <a:bodyPr>
            <a:normAutofit/>
          </a:bodyPr>
          <a:lstStyle/>
          <a:p>
            <a:r>
              <a:rPr lang="uk-UA" sz="2800" b="1" dirty="0" err="1" smtClean="0">
                <a:solidFill>
                  <a:srgbClr val="FFFF00"/>
                </a:solidFill>
              </a:rPr>
              <a:t>“Моісей”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Моісей.Мікеландж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000"/>
            <a:ext cx="4422429" cy="6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143372" y="857232"/>
            <a:ext cx="5643602" cy="928669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chemeClr val="bg1"/>
                </a:solidFill>
                <a:latin typeface="+mn-lt"/>
              </a:rPr>
              <a:t>Мікеланджело </a:t>
            </a:r>
            <a:br>
              <a:rPr lang="uk-UA" b="1" i="1" dirty="0" smtClean="0">
                <a:solidFill>
                  <a:schemeClr val="bg1"/>
                </a:solidFill>
                <a:latin typeface="+mn-lt"/>
              </a:rPr>
            </a:br>
            <a:r>
              <a:rPr lang="uk-UA" b="1" i="1" dirty="0" smtClean="0">
                <a:solidFill>
                  <a:schemeClr val="bg1"/>
                </a:solidFill>
                <a:latin typeface="+mn-lt"/>
              </a:rPr>
              <a:t>Буонарроті</a:t>
            </a:r>
            <a:endParaRPr lang="ru-RU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643570" y="2285992"/>
            <a:ext cx="3000364" cy="3929066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</a:rPr>
              <a:t>“ Пророк</a:t>
            </a:r>
          </a:p>
          <a:p>
            <a:r>
              <a:rPr lang="uk-UA" sz="2800" b="1" dirty="0" smtClean="0">
                <a:solidFill>
                  <a:srgbClr val="FFFF00"/>
                </a:solidFill>
              </a:rPr>
              <a:t> Єремія ”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ф.40.jpg"/>
          <p:cNvPicPr>
            <a:picLocks noChangeAspect="1"/>
          </p:cNvPicPr>
          <p:nvPr/>
        </p:nvPicPr>
        <p:blipFill>
          <a:blip r:embed="rId3" cstate="print"/>
          <a:srcRect b="3543"/>
          <a:stretch>
            <a:fillRect/>
          </a:stretch>
        </p:blipFill>
        <p:spPr>
          <a:xfrm>
            <a:off x="-62973" y="0"/>
            <a:ext cx="5101817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26" y="857232"/>
            <a:ext cx="878687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Рефлексія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Вправа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Мікрофон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Чим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вразило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вас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мистецтво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італійського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Відродження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Назвіть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відомих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вам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художників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скульпторів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Італії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доби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Ренесансу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твори вам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найбільше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сподобались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саме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чому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857364"/>
            <a:ext cx="821537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дивне і піднесене призначення   людини, якій дано досягнути того, чого вона прагне, і бути тим</a:t>
            </a:r>
            <a:r>
              <a:rPr kumimoji="0" lang="uk-UA" sz="2800" b="1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ким вона хоче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uk-UA" sz="2800" b="1" i="1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800" b="1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lang="uk-UA" sz="2800" b="1" i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Піко </a:t>
            </a:r>
            <a:r>
              <a:rPr lang="uk-UA" sz="2800" b="1" i="1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Мірандола</a:t>
            </a:r>
            <a:r>
              <a:rPr lang="uk-UA" sz="2800" b="1" i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endParaRPr kumimoji="0" lang="uk-UA" sz="36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86439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Чому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епіграфом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до уроку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були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слова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видатного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філософа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гуманіста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Піко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Мірандоли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?</a:t>
            </a:r>
            <a:endParaRPr lang="ru-RU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1357297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/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3100" b="1" dirty="0">
                <a:solidFill>
                  <a:srgbClr val="002060"/>
                </a:solidFill>
              </a:rPr>
              <a:t> </a:t>
            </a:r>
            <a:r>
              <a:rPr lang="uk-UA" sz="3100" b="1" dirty="0" smtClean="0">
                <a:solidFill>
                  <a:srgbClr val="002060"/>
                </a:solidFill>
              </a:rPr>
              <a:t> </a:t>
            </a:r>
            <a:r>
              <a:rPr lang="uk-UA" sz="3100" b="1" i="1" dirty="0" smtClean="0">
                <a:solidFill>
                  <a:srgbClr val="FFFF00"/>
                </a:solidFill>
              </a:rPr>
              <a:t>Вперше цей термін використав у 1550 р. італійський художник, архітектор, історик мистецтва </a:t>
            </a:r>
            <a:br>
              <a:rPr lang="uk-UA" sz="3100" b="1" i="1" dirty="0" smtClean="0">
                <a:solidFill>
                  <a:srgbClr val="FFFF00"/>
                </a:solidFill>
              </a:rPr>
            </a:br>
            <a:r>
              <a:rPr lang="uk-UA" sz="3100" b="1" i="1" dirty="0" smtClean="0">
                <a:solidFill>
                  <a:srgbClr val="FFFF00"/>
                </a:solidFill>
              </a:rPr>
              <a:t> </a:t>
            </a:r>
            <a:r>
              <a:rPr lang="uk-UA" sz="3100" b="1" i="1" dirty="0" err="1" smtClean="0">
                <a:solidFill>
                  <a:srgbClr val="FFFF00"/>
                </a:solidFill>
              </a:rPr>
              <a:t>Джорджо</a:t>
            </a:r>
            <a:r>
              <a:rPr lang="uk-UA" sz="3100" b="1" i="1" dirty="0" smtClean="0">
                <a:solidFill>
                  <a:srgbClr val="FFFF00"/>
                </a:solidFill>
              </a:rPr>
              <a:t>  </a:t>
            </a:r>
            <a:r>
              <a:rPr lang="uk-UA" sz="3100" b="1" i="1" dirty="0" err="1" smtClean="0">
                <a:solidFill>
                  <a:srgbClr val="FFFF00"/>
                </a:solidFill>
              </a:rPr>
              <a:t>Вазарі</a:t>
            </a:r>
            <a:r>
              <a:rPr lang="uk-UA" sz="3100" b="1" i="1" dirty="0" smtClean="0">
                <a:solidFill>
                  <a:srgbClr val="FFFF00"/>
                </a:solidFill>
              </a:rPr>
              <a:t>  у книзі </a:t>
            </a:r>
            <a:r>
              <a:rPr lang="uk-UA" sz="3100" b="1" i="1" dirty="0" err="1" smtClean="0">
                <a:solidFill>
                  <a:srgbClr val="FFFF00"/>
                </a:solidFill>
              </a:rPr>
              <a:t>“Життєписання”</a:t>
            </a:r>
            <a:r>
              <a:rPr lang="uk-UA" sz="3100" b="1" i="1" dirty="0" smtClean="0">
                <a:solidFill>
                  <a:srgbClr val="FFFF00"/>
                </a:solidFill>
              </a:rPr>
              <a:t>.</a:t>
            </a:r>
            <a:endParaRPr lang="ru-RU" sz="3100" b="1" i="1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10800000" flipV="1">
            <a:off x="251520" y="3356992"/>
            <a:ext cx="8643998" cy="1152128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7586" name="Picture 2" descr="http://f.mypage.ru/c90871905f2bd435758d3738b8bb014c_9c055461cfc0c34d2ac7103363726a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571744"/>
            <a:ext cx="3976759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404663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/>
            </a:r>
            <a:br>
              <a:rPr lang="uk-UA" sz="2400" dirty="0" smtClean="0">
                <a:solidFill>
                  <a:srgbClr val="002060"/>
                </a:solidFill>
              </a:rPr>
            </a:br>
            <a:endParaRPr lang="ru-RU" sz="2400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000108"/>
            <a:ext cx="8643998" cy="5572140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Calibri" pitchFamily="34" charset="0"/>
              </a:rPr>
              <a:t>Ренесанс  </a:t>
            </a:r>
            <a:r>
              <a:rPr lang="uk-UA" sz="28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– це назва як окремого художнього стилю, так і культурно-історичної епохи, де органічно поєднані сфери суспільного та духовного життя: політика, релігія, філософія, наука, мистецтво.</a:t>
            </a:r>
          </a:p>
          <a:p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В Італії Відродження охоплює період з ХІ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V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до середини Х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V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І ст.</a:t>
            </a:r>
          </a:p>
          <a:p>
            <a:r>
              <a:rPr lang="uk-UA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715436" cy="1071569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  <a:latin typeface="Calibri" pitchFamily="34" charset="0"/>
              </a:rPr>
              <a:t>Ренесанс  стверджує:</a:t>
            </a:r>
            <a:endParaRPr lang="ru-RU" sz="4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40" y="1285860"/>
            <a:ext cx="8572560" cy="528641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реалістичний спосіб мислення;</a:t>
            </a:r>
          </a:p>
          <a:p>
            <a:pPr algn="l">
              <a:buFont typeface="Wingdings" pitchFamily="2" charset="2"/>
              <a:buChar char="v"/>
            </a:pP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ідеал вільної сильної особистості, духовної, фізично прекрасної (культ краси людського тіла);</a:t>
            </a:r>
          </a:p>
          <a:p>
            <a:pPr algn="l">
              <a:buFont typeface="Wingdings" pitchFamily="2" charset="2"/>
              <a:buChar char="v"/>
            </a:pP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позбавлення людини середньовічного аскетизму;</a:t>
            </a:r>
          </a:p>
          <a:p>
            <a:pPr algn="l">
              <a:buFont typeface="Wingdings" pitchFamily="2" charset="2"/>
              <a:buChar char="v"/>
            </a:pP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світогляд Ренесансу є </a:t>
            </a:r>
            <a:r>
              <a:rPr lang="uk-UA" sz="2800" b="1" dirty="0" err="1" smtClean="0">
                <a:solidFill>
                  <a:schemeClr val="bg1"/>
                </a:solidFill>
                <a:latin typeface="Calibri" pitchFamily="34" charset="0"/>
              </a:rPr>
              <a:t>антропоцентричним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, де у центрі Всесвіту – людина, її земне призначення;</a:t>
            </a:r>
          </a:p>
          <a:p>
            <a:pPr algn="l">
              <a:buFont typeface="Wingdings" pitchFamily="2" charset="2"/>
              <a:buChar char="v"/>
            </a:pP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значимість особи митця та мистецтва;</a:t>
            </a:r>
          </a:p>
          <a:p>
            <a:pPr algn="l">
              <a:buFont typeface="Wingdings" pitchFamily="2" charset="2"/>
              <a:buChar char="v"/>
            </a:pP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гуманістичний світогляд.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8929718" cy="2928958"/>
          </a:xfrm>
        </p:spPr>
        <p:txBody>
          <a:bodyPr>
            <a:normAutofit/>
          </a:bodyPr>
          <a:lstStyle/>
          <a:p>
            <a:pPr algn="l"/>
            <a:r>
              <a:rPr lang="uk-UA" sz="4000" b="1" dirty="0" smtClean="0">
                <a:solidFill>
                  <a:schemeClr val="bg1"/>
                </a:solidFill>
                <a:latin typeface="Calibri" pitchFamily="34" charset="0"/>
              </a:rPr>
              <a:t>        </a:t>
            </a:r>
            <a:r>
              <a:rPr lang="uk-UA" sz="4000" b="1" i="1" dirty="0" smtClean="0">
                <a:solidFill>
                  <a:srgbClr val="FFFF00"/>
                </a:solidFill>
                <a:latin typeface="Calibri" pitchFamily="34" charset="0"/>
              </a:rPr>
              <a:t>Гуманізм</a:t>
            </a:r>
            <a:r>
              <a:rPr lang="uk-UA" sz="4000" b="1" i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– людяність. Повага до людини, </a:t>
            </a:r>
            <a:b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віра в її сили та здібності</a:t>
            </a:r>
            <a:r>
              <a:rPr lang="uk-UA" dirty="0" smtClean="0">
                <a:latin typeface="Georgia" pitchFamily="18" charset="0"/>
              </a:rPr>
              <a:t/>
            </a:r>
            <a:br>
              <a:rPr lang="uk-UA" dirty="0" smtClean="0">
                <a:latin typeface="Georgia" pitchFamily="18" charset="0"/>
              </a:rPr>
            </a:br>
            <a:r>
              <a:rPr lang="uk-UA" sz="3100" b="1" dirty="0" smtClean="0">
                <a:latin typeface="+mn-lt"/>
              </a:rPr>
              <a:t>   </a:t>
            </a:r>
            <a:r>
              <a:rPr lang="uk-UA" sz="2800" b="1" dirty="0" smtClean="0">
                <a:solidFill>
                  <a:srgbClr val="002060"/>
                </a:solidFill>
                <a:latin typeface="+mn-lt"/>
              </a:rPr>
              <a:t>Передових людей доби Відродження називають </a:t>
            </a:r>
            <a:r>
              <a:rPr lang="uk-UA" sz="3600" b="1" i="1" dirty="0" smtClean="0">
                <a:solidFill>
                  <a:schemeClr val="bg1"/>
                </a:solidFill>
                <a:latin typeface="+mn-lt"/>
              </a:rPr>
              <a:t>гуманістами</a:t>
            </a:r>
            <a:r>
              <a:rPr lang="uk-UA" sz="3600" b="1" dirty="0" smtClean="0">
                <a:solidFill>
                  <a:srgbClr val="002060"/>
                </a:solidFill>
                <a:latin typeface="+mn-lt"/>
              </a:rPr>
              <a:t>, </a:t>
            </a:r>
            <a:r>
              <a:rPr lang="uk-UA" sz="2800" b="1" dirty="0" smtClean="0">
                <a:solidFill>
                  <a:srgbClr val="002060"/>
                </a:solidFill>
                <a:latin typeface="+mn-lt"/>
              </a:rPr>
              <a:t>а вироблений ними світогляд –        </a:t>
            </a:r>
            <a:br>
              <a:rPr lang="uk-UA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uk-UA" sz="2800" b="1" dirty="0" smtClean="0">
                <a:solidFill>
                  <a:srgbClr val="002060"/>
                </a:solidFill>
                <a:latin typeface="+mn-lt"/>
              </a:rPr>
              <a:t>                                                                    </a:t>
            </a:r>
            <a:r>
              <a:rPr lang="uk-UA" sz="3600" b="1" i="1" dirty="0" smtClean="0">
                <a:solidFill>
                  <a:srgbClr val="FFFF00"/>
                </a:solidFill>
                <a:latin typeface="+mn-lt"/>
              </a:rPr>
              <a:t>гуманізмом</a:t>
            </a:r>
            <a:endParaRPr lang="ru-RU" sz="36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571876"/>
            <a:ext cx="8501122" cy="2500330"/>
          </a:xfrm>
        </p:spPr>
        <p:txBody>
          <a:bodyPr/>
          <a:lstStyle/>
          <a:p>
            <a:endParaRPr lang="uk-UA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uk-UA" sz="2800" b="1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  <a:r>
              <a:rPr lang="uk-UA" sz="2800" b="1" dirty="0" smtClean="0">
                <a:solidFill>
                  <a:srgbClr val="002060"/>
                </a:solidFill>
              </a:rPr>
              <a:t>Гуманісти спирались на  античну культуру при ствердженні власних ідеалів і побудові нової культури.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857364"/>
            <a:ext cx="8820472" cy="1658464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latin typeface="Georgia" pitchFamily="18" charset="0"/>
              </a:rPr>
              <a:t>      </a:t>
            </a:r>
            <a:br>
              <a:rPr lang="uk-UA" sz="2400" dirty="0" smtClean="0">
                <a:latin typeface="Georgia" pitchFamily="18" charset="0"/>
              </a:rPr>
            </a:br>
            <a:r>
              <a:rPr lang="uk-UA" sz="2400" dirty="0" smtClean="0">
                <a:latin typeface="Georgia" pitchFamily="18" charset="0"/>
              </a:rPr>
              <a:t/>
            </a:r>
            <a:br>
              <a:rPr lang="uk-UA" sz="2400" dirty="0" smtClean="0">
                <a:latin typeface="Georgia" pitchFamily="18" charset="0"/>
              </a:rPr>
            </a:br>
            <a:r>
              <a:rPr lang="uk-UA" sz="2400" dirty="0" smtClean="0">
                <a:latin typeface="Georgia" pitchFamily="18" charset="0"/>
              </a:rPr>
              <a:t/>
            </a:r>
            <a:br>
              <a:rPr lang="uk-UA" sz="2400" dirty="0" smtClean="0">
                <a:latin typeface="Georgia" pitchFamily="18" charset="0"/>
              </a:rPr>
            </a:br>
            <a:r>
              <a:rPr lang="uk-UA" sz="3100" b="1" dirty="0" smtClean="0">
                <a:solidFill>
                  <a:srgbClr val="002060"/>
                </a:solidFill>
                <a:latin typeface="+mn-lt"/>
              </a:rPr>
              <a:t>Центром Відродження були міста-держави: </a:t>
            </a:r>
            <a:br>
              <a:rPr lang="uk-UA" sz="3100" b="1" dirty="0" smtClean="0">
                <a:solidFill>
                  <a:srgbClr val="002060"/>
                </a:solidFill>
                <a:latin typeface="+mn-lt"/>
              </a:rPr>
            </a:br>
            <a:r>
              <a:rPr lang="uk-UA" sz="3100" b="1" dirty="0" smtClean="0">
                <a:solidFill>
                  <a:srgbClr val="FFFF00"/>
                </a:solidFill>
                <a:latin typeface="+mn-lt"/>
              </a:rPr>
              <a:t>Флоренція,   </a:t>
            </a:r>
            <a:r>
              <a:rPr lang="uk-UA" sz="31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uk-UA" sz="3100" b="1" dirty="0" smtClean="0">
                <a:solidFill>
                  <a:srgbClr val="002060"/>
                </a:solidFill>
                <a:latin typeface="+mn-lt"/>
              </a:rPr>
            </a:br>
            <a:r>
              <a:rPr lang="uk-UA" sz="3100" b="1" dirty="0" smtClean="0">
                <a:solidFill>
                  <a:srgbClr val="FFFF00"/>
                </a:solidFill>
                <a:latin typeface="+mn-lt"/>
              </a:rPr>
              <a:t>      Мілан, Сієна, </a:t>
            </a:r>
            <a:r>
              <a:rPr lang="uk-UA" sz="3100" b="1" dirty="0" err="1" smtClean="0">
                <a:solidFill>
                  <a:srgbClr val="FFFF00"/>
                </a:solidFill>
                <a:latin typeface="+mn-lt"/>
              </a:rPr>
              <a:t>Падуя</a:t>
            </a:r>
            <a:r>
              <a:rPr lang="uk-UA" sz="3100" b="1" dirty="0" smtClean="0">
                <a:solidFill>
                  <a:srgbClr val="FFFF00"/>
                </a:solidFill>
                <a:latin typeface="+mn-lt"/>
              </a:rPr>
              <a:t>, Піза, Болонья</a:t>
            </a:r>
            <a:r>
              <a:rPr lang="uk-UA" sz="2400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uk-UA" sz="2400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uk-UA" sz="2400" dirty="0" smtClean="0">
                <a:solidFill>
                  <a:srgbClr val="FFFF00"/>
                </a:solidFill>
                <a:latin typeface="Georgia" pitchFamily="18" charset="0"/>
              </a:rPr>
              <a:t>    </a:t>
            </a:r>
            <a: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 Значну роль у Відродженні відіграло </a:t>
            </a:r>
            <a:br>
              <a:rPr lang="uk-UA" sz="3100" b="1" dirty="0" smtClean="0">
                <a:solidFill>
                  <a:schemeClr val="bg1"/>
                </a:solidFill>
                <a:latin typeface="+mn-lt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місто-держава  </a:t>
            </a:r>
            <a:r>
              <a:rPr lang="uk-UA" sz="3100" b="1" u="sng" dirty="0" smtClean="0">
                <a:solidFill>
                  <a:schemeClr val="bg1"/>
                </a:solidFill>
                <a:latin typeface="+mn-lt"/>
              </a:rPr>
              <a:t>Флоренція</a:t>
            </a: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. </a:t>
            </a:r>
            <a:br>
              <a:rPr lang="uk-UA" sz="3100" b="1" dirty="0" smtClean="0">
                <a:solidFill>
                  <a:schemeClr val="bg1"/>
                </a:solidFill>
                <a:latin typeface="+mn-lt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Місто банкірів, заможних людей, шовкової </a:t>
            </a:r>
            <a:br>
              <a:rPr lang="uk-UA" sz="3100" b="1" dirty="0" smtClean="0">
                <a:solidFill>
                  <a:schemeClr val="bg1"/>
                </a:solidFill>
                <a:latin typeface="+mn-lt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    промисловості.</a:t>
            </a:r>
            <a:br>
              <a:rPr lang="uk-UA" sz="3100" b="1" dirty="0" smtClean="0">
                <a:solidFill>
                  <a:schemeClr val="bg1"/>
                </a:solidFill>
                <a:latin typeface="+mn-lt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 Це провідний економічний, політичний,  </a:t>
            </a:r>
            <a:br>
              <a:rPr lang="uk-UA" sz="3100" b="1" dirty="0" smtClean="0">
                <a:solidFill>
                  <a:schemeClr val="bg1"/>
                </a:solidFill>
                <a:latin typeface="+mn-lt"/>
              </a:rPr>
            </a:br>
            <a:r>
              <a:rPr lang="uk-UA" sz="3100" b="1" dirty="0" smtClean="0">
                <a:solidFill>
                  <a:schemeClr val="bg1"/>
                </a:solidFill>
                <a:latin typeface="+mn-lt"/>
              </a:rPr>
              <a:t>     культурно-мистецький центр Італії</a:t>
            </a:r>
            <a: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5229200"/>
            <a:ext cx="8286808" cy="141451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-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820472" cy="1658464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latin typeface="Georgia" pitchFamily="18" charset="0"/>
              </a:rPr>
              <a:t>      </a:t>
            </a:r>
            <a:r>
              <a:rPr lang="uk-UA" sz="3100" dirty="0" smtClean="0">
                <a:solidFill>
                  <a:srgbClr val="002060"/>
                </a:solidFill>
                <a:latin typeface="Georgia" pitchFamily="18" charset="0"/>
              </a:rPr>
              <a:t>Центром Відродження були міста-держави: Флоренція,   </a:t>
            </a:r>
            <a:br>
              <a:rPr lang="uk-UA" sz="31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3100" dirty="0" smtClean="0">
                <a:solidFill>
                  <a:srgbClr val="002060"/>
                </a:solidFill>
                <a:latin typeface="Georgia" pitchFamily="18" charset="0"/>
              </a:rPr>
              <a:t>      Мілан, Сієна, </a:t>
            </a:r>
            <a:r>
              <a:rPr lang="uk-UA" sz="3100" dirty="0" err="1" smtClean="0">
                <a:solidFill>
                  <a:srgbClr val="002060"/>
                </a:solidFill>
                <a:latin typeface="Georgia" pitchFamily="18" charset="0"/>
              </a:rPr>
              <a:t>Падуя</a:t>
            </a:r>
            <a:r>
              <a:rPr lang="uk-UA" sz="3100" dirty="0" smtClean="0">
                <a:solidFill>
                  <a:srgbClr val="002060"/>
                </a:solidFill>
                <a:latin typeface="Georgia" pitchFamily="18" charset="0"/>
              </a:rPr>
              <a:t>, Піза, Болонья.</a:t>
            </a:r>
            <a:r>
              <a:rPr lang="uk-UA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uk-UA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2400" dirty="0" smtClean="0"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uk-UA" sz="27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  <a:t>Значну роль у Відродженні відіграло місто-держава  </a:t>
            </a:r>
            <a:b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700" b="1" u="sng" dirty="0" smtClean="0">
                <a:solidFill>
                  <a:srgbClr val="C00000"/>
                </a:solidFill>
                <a:latin typeface="Georgia" pitchFamily="18" charset="0"/>
              </a:rPr>
              <a:t> Флоренція</a:t>
            </a:r>
            <a: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  <a:t>. Місто банкірів, заможних людей, шовкової </a:t>
            </a:r>
            <a:b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  <a:t>    промисловості. Це провідний економічний, політичний,  </a:t>
            </a:r>
            <a:b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700" dirty="0" smtClean="0">
                <a:solidFill>
                  <a:srgbClr val="C00000"/>
                </a:solidFill>
                <a:latin typeface="Georgia" pitchFamily="18" charset="0"/>
              </a:rPr>
              <a:t>     культурно-мистецький центр Італії.</a:t>
            </a:r>
            <a: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5229200"/>
            <a:ext cx="8286808" cy="141451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orld.lib.ru/img/g/gusew_a_b/2rass/p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286776" cy="6215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 Картини художників епохи Відродження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42976" y="714356"/>
            <a:ext cx="7000924" cy="5250694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406</Words>
  <Application>Microsoft Office PowerPoint</Application>
  <PresentationFormat>Экран (4:3)</PresentationFormat>
  <Paragraphs>79</Paragraphs>
  <Slides>26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“Епоха Ренесансу.  Періоди епохи Відродження.   Архітектура. Скульптура”</vt:lpstr>
      <vt:lpstr>Слайд 2</vt:lpstr>
      <vt:lpstr>   Вперше цей термін використав у 1550 р. італійський художник, архітектор, історик мистецтва   Джорджо  Вазарі  у книзі “Життєписання”.</vt:lpstr>
      <vt:lpstr> </vt:lpstr>
      <vt:lpstr>Ренесанс  стверджує:</vt:lpstr>
      <vt:lpstr>        Гуманізм – людяність. Повага до людини,                                          віра в її сили та здібності    Передових людей доби Відродження називають гуманістами, а вироблений ними світогляд –                                                                             гуманізмом</vt:lpstr>
      <vt:lpstr>         Центром Відродження були міста-держави:  Флоренція,          Мілан, Сієна, Падуя, Піза, Болонья        Значну роль у Відродженні відіграло  місто-держава  Флоренція.  Місто банкірів, заможних людей, шовкової      промисловості.  Це провідний економічний, політичний,        культурно-мистецький центр Італії </vt:lpstr>
      <vt:lpstr>      Центром Відродження були міста-держави: Флоренція,          Мілан, Сієна, Падуя, Піза, Болонья.        Значну роль у Відродженні відіграло місто-держава    Флоренція. Місто банкірів, заможних людей, шовкової      промисловості. Це провідний економічний, політичний,        культурно-мистецький центр Італії. </vt:lpstr>
      <vt:lpstr>Слайд 9</vt:lpstr>
      <vt:lpstr>     </vt:lpstr>
      <vt:lpstr>Слайд 11</vt:lpstr>
      <vt:lpstr>Титани Відродження:</vt:lpstr>
      <vt:lpstr>Філіппо Брунеллескі</vt:lpstr>
      <vt:lpstr>Собор св.Марії дель Фьоре (Флоренція)</vt:lpstr>
      <vt:lpstr>Собор Св. Петра  (Рим)</vt:lpstr>
      <vt:lpstr>Слайд 16</vt:lpstr>
      <vt:lpstr>Церква  Санто  Спіріто</vt:lpstr>
      <vt:lpstr>Мікеланджело Буонарроті</vt:lpstr>
      <vt:lpstr>Мікеланджело Буонарроті</vt:lpstr>
      <vt:lpstr>Мікеланджело  Буонарроті</vt:lpstr>
      <vt:lpstr>Мікеланджело  Буонарроті</vt:lpstr>
      <vt:lpstr>Мікеланджело Буонарроті</vt:lpstr>
      <vt:lpstr>Мікеланджело Буонарроті</vt:lpstr>
      <vt:lpstr>Мікеланджело  Буонарроті</vt:lpstr>
      <vt:lpstr>Слайд 25</vt:lpstr>
      <vt:lpstr>Слайд 26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Епоха Відродження (Ренесанс)</dc:title>
  <dc:creator>Грицина О.М.</dc:creator>
  <cp:lastModifiedBy>Admin</cp:lastModifiedBy>
  <cp:revision>108</cp:revision>
  <dcterms:created xsi:type="dcterms:W3CDTF">2011-03-31T15:35:33Z</dcterms:created>
  <dcterms:modified xsi:type="dcterms:W3CDTF">2017-02-02T17:03:08Z</dcterms:modified>
</cp:coreProperties>
</file>