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52" r:id="rId2"/>
    <p:sldId id="354" r:id="rId3"/>
    <p:sldId id="312" r:id="rId4"/>
    <p:sldId id="355" r:id="rId5"/>
    <p:sldId id="292" r:id="rId6"/>
    <p:sldId id="346" r:id="rId7"/>
    <p:sldId id="356" r:id="rId8"/>
    <p:sldId id="357" r:id="rId9"/>
    <p:sldId id="360" r:id="rId10"/>
    <p:sldId id="361" r:id="rId11"/>
    <p:sldId id="359" r:id="rId12"/>
    <p:sldId id="335" r:id="rId13"/>
    <p:sldId id="336" r:id="rId14"/>
    <p:sldId id="294" r:id="rId15"/>
    <p:sldId id="322" r:id="rId16"/>
    <p:sldId id="362" r:id="rId17"/>
    <p:sldId id="363" r:id="rId18"/>
    <p:sldId id="364" r:id="rId19"/>
    <p:sldId id="365" r:id="rId20"/>
    <p:sldId id="366" r:id="rId21"/>
    <p:sldId id="304" r:id="rId22"/>
    <p:sldId id="34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0C2BC6"/>
    <a:srgbClr val="FFCC00"/>
    <a:srgbClr val="455B5D"/>
    <a:srgbClr val="996633"/>
    <a:srgbClr val="CC9900"/>
    <a:srgbClr val="BBA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89928" autoAdjust="0"/>
  </p:normalViewPr>
  <p:slideViewPr>
    <p:cSldViewPr>
      <p:cViewPr>
        <p:scale>
          <a:sx n="82" d="100"/>
          <a:sy n="82" d="100"/>
        </p:scale>
        <p:origin x="-102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A022F-D074-4814-ABEE-9C556C29818F}" type="datetimeFigureOut">
              <a:rPr lang="ru-RU" smtClean="0"/>
              <a:pPr/>
              <a:t>26.01.2017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45733-FB46-41EE-8AFF-20D9183A86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40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45733-FB46-41EE-8AFF-20D9183A86B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769EF-F721-4F54-A460-579B00658CB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378650"/>
      </p:ext>
    </p:extLst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C0EEF-3309-4132-B94E-C38059FB1B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413941"/>
      </p:ext>
    </p:extLst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372C6-3CB9-4CF2-BA9C-AAF0AE6BC4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970199"/>
      </p:ext>
    </p:extLst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EDA5D-C095-486D-84F2-897F1369A74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305929"/>
      </p:ext>
    </p:extLst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AC340-7E14-4D6B-B9EA-695564C92BA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375911"/>
      </p:ext>
    </p:extLst>
  </p:cSld>
  <p:clrMapOvr>
    <a:masterClrMapping/>
  </p:clrMapOvr>
  <p:transition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46653B-A3A5-448C-8591-6B8A62019BA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620704"/>
      </p:ext>
    </p:extLst>
  </p:cSld>
  <p:clrMapOvr>
    <a:masterClrMapping/>
  </p:clrMapOvr>
  <p:transition>
    <p:push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6FA5F-1936-4846-8B1D-E65F5E8CCE4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181679"/>
      </p:ext>
    </p:extLst>
  </p:cSld>
  <p:clrMapOvr>
    <a:masterClrMapping/>
  </p:clrMapOvr>
  <p:transition>
    <p:push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A9990-C311-4A8E-BFB9-A0F8BF1FD66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69003"/>
      </p:ext>
    </p:extLst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87BBB-4480-4272-8BA3-29A91D2FCF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283623"/>
      </p:ext>
    </p:extLst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86FBB-180C-4EDD-8437-6FAC2D268D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681667"/>
      </p:ext>
    </p:extLst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1006C-0805-438B-A632-5361B154A73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705972"/>
      </p:ext>
    </p:extLst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FFCD1-2EB2-4922-A84B-5C83F40DB22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83523"/>
      </p:ext>
    </p:extLst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CCB9E-1006-45C8-BC24-A0DEBBD73C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815289"/>
      </p:ext>
    </p:extLst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DDB6C-74A3-4244-89C8-3366485C6B4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487200"/>
      </p:ext>
    </p:extLst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972EC-64EC-421E-8892-9E6AC735AD1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757914"/>
      </p:ext>
    </p:extLst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DB2DD-937D-4C7E-88EB-55A8085E914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544283"/>
      </p:ext>
    </p:extLst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228304-1E2B-4843-8F2D-F7403F2F920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9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>
    <p:push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2259682"/>
          </a:xfrm>
        </p:spPr>
        <p:txBody>
          <a:bodyPr/>
          <a:lstStyle/>
          <a:p>
            <a:r>
              <a:rPr lang="uk-UA" dirty="0" smtClean="0"/>
              <a:t>Розв'язання задач на послідовне та паралельне з'єднання провідників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304856" cy="2063080"/>
          </a:xfrm>
        </p:spPr>
        <p:txBody>
          <a:bodyPr/>
          <a:lstStyle/>
          <a:p>
            <a:pPr algn="r"/>
            <a:r>
              <a:rPr lang="uk-UA" sz="1800" dirty="0" smtClean="0"/>
              <a:t>Підготувала: </a:t>
            </a:r>
          </a:p>
          <a:p>
            <a:pPr algn="r"/>
            <a:r>
              <a:rPr lang="uk-UA" sz="1800" dirty="0" smtClean="0"/>
              <a:t>Вчитель фізики </a:t>
            </a:r>
          </a:p>
          <a:p>
            <a:pPr algn="r"/>
            <a:r>
              <a:rPr lang="uk-UA" sz="1800" dirty="0" err="1" smtClean="0"/>
              <a:t>Жадан</a:t>
            </a:r>
            <a:r>
              <a:rPr lang="uk-UA" sz="1800" dirty="0" smtClean="0"/>
              <a:t> Катерина Михайлівна</a:t>
            </a:r>
          </a:p>
          <a:p>
            <a:pPr algn="r"/>
            <a:endParaRPr lang="uk-UA" sz="1800" dirty="0"/>
          </a:p>
          <a:p>
            <a:pPr algn="r"/>
            <a:endParaRPr lang="uk-UA" sz="1800" dirty="0" smtClean="0"/>
          </a:p>
          <a:p>
            <a:r>
              <a:rPr lang="uk-UA" sz="1800" dirty="0" smtClean="0"/>
              <a:t>Краматорськ  2016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87892374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764704"/>
            <a:ext cx="6480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Мета  уроку:</a:t>
            </a:r>
          </a:p>
          <a:p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968147"/>
            <a:ext cx="8136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err="1"/>
              <a:t>повторити</a:t>
            </a:r>
            <a:r>
              <a:rPr lang="ru-RU" sz="3200" dirty="0"/>
              <a:t> та </a:t>
            </a:r>
            <a:r>
              <a:rPr lang="ru-RU" sz="3200" dirty="0" err="1"/>
              <a:t>закріпити</a:t>
            </a:r>
            <a:r>
              <a:rPr lang="ru-RU" sz="3200" dirty="0"/>
              <a:t> </a:t>
            </a:r>
            <a:r>
              <a:rPr lang="ru-RU" sz="3200" dirty="0" err="1"/>
              <a:t>закономірності</a:t>
            </a:r>
            <a:r>
              <a:rPr lang="ru-RU" sz="3200" dirty="0"/>
              <a:t> </a:t>
            </a:r>
            <a:r>
              <a:rPr lang="ru-RU" sz="3200" dirty="0" err="1"/>
              <a:t>послідовного</a:t>
            </a:r>
            <a:r>
              <a:rPr lang="ru-RU" sz="3200" dirty="0"/>
              <a:t> та </a:t>
            </a:r>
            <a:r>
              <a:rPr lang="ru-RU" sz="3200" dirty="0" err="1"/>
              <a:t>паралельного</a:t>
            </a:r>
            <a:r>
              <a:rPr lang="ru-RU" sz="3200" dirty="0"/>
              <a:t> </a:t>
            </a:r>
            <a:r>
              <a:rPr lang="ru-RU" sz="3200" dirty="0" err="1"/>
              <a:t>з’єднання</a:t>
            </a:r>
            <a:r>
              <a:rPr lang="ru-RU" sz="3200" dirty="0"/>
              <a:t> </a:t>
            </a:r>
            <a:r>
              <a:rPr lang="ru-RU" sz="3200" dirty="0" err="1"/>
              <a:t>провідників</a:t>
            </a:r>
            <a:r>
              <a:rPr lang="ru-RU" sz="3200" dirty="0"/>
              <a:t> в </a:t>
            </a:r>
            <a:r>
              <a:rPr lang="ru-RU" sz="3200" dirty="0" err="1"/>
              <a:t>колі</a:t>
            </a:r>
            <a:r>
              <a:rPr lang="ru-RU" sz="3200" dirty="0"/>
              <a:t>; </a:t>
            </a:r>
            <a:r>
              <a:rPr lang="ru-RU" sz="3200" dirty="0" err="1"/>
              <a:t>відпрацювати</a:t>
            </a:r>
            <a:r>
              <a:rPr lang="ru-RU" sz="3200" dirty="0"/>
              <a:t> </a:t>
            </a:r>
            <a:r>
              <a:rPr lang="ru-RU" sz="3200" dirty="0" err="1"/>
              <a:t>навички</a:t>
            </a:r>
            <a:r>
              <a:rPr lang="ru-RU" sz="3200" dirty="0"/>
              <a:t> </a:t>
            </a:r>
            <a:r>
              <a:rPr lang="ru-RU" sz="3200" dirty="0" err="1"/>
              <a:t>розв’язування</a:t>
            </a:r>
            <a:r>
              <a:rPr lang="ru-RU" sz="3200" dirty="0"/>
              <a:t> задач на </a:t>
            </a:r>
            <a:r>
              <a:rPr lang="ru-RU" sz="3200" dirty="0" err="1"/>
              <a:t>з’єднання</a:t>
            </a:r>
            <a:r>
              <a:rPr lang="ru-RU" sz="3200" dirty="0"/>
              <a:t> </a:t>
            </a:r>
            <a:r>
              <a:rPr lang="ru-RU" sz="3200" dirty="0" err="1"/>
              <a:t>провідників</a:t>
            </a:r>
            <a:r>
              <a:rPr lang="ru-RU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3254607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ксики - Гирлянда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854452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1556792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Який вид з'єднання зображено на малюнку?(Назвати елементи кола)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212976"/>
            <a:ext cx="5760640" cy="275272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араллельное соединение проводников - соединение, при котором все - Картинка 12913/12"/>
          <p:cNvPicPr/>
          <p:nvPr/>
        </p:nvPicPr>
        <p:blipFill>
          <a:blip r:embed="rId2" cstate="print"/>
          <a:srcRect t="32362"/>
          <a:stretch>
            <a:fillRect/>
          </a:stretch>
        </p:blipFill>
        <p:spPr bwMode="auto">
          <a:xfrm>
            <a:off x="683568" y="2708920"/>
            <a:ext cx="673569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1484784"/>
            <a:ext cx="820891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/>
              <a:t>Який вид з'єднання зображено на малюнку</a:t>
            </a:r>
            <a:r>
              <a:rPr lang="uk-UA" sz="3200" dirty="0" smtClean="0"/>
              <a:t>?(Назвати елементи кола)</a:t>
            </a:r>
            <a:endParaRPr lang="ru-RU" sz="3200" dirty="0"/>
          </a:p>
          <a:p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152128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340768"/>
            <a:ext cx="777686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dirty="0"/>
              <a:t>Який вид з'єднання зображено на малюнку</a:t>
            </a:r>
            <a:r>
              <a:rPr lang="uk-UA" sz="2800" dirty="0" smtClean="0"/>
              <a:t>? (</a:t>
            </a:r>
            <a:r>
              <a:rPr lang="uk-UA" sz="2800" dirty="0"/>
              <a:t>Назвати елементи кола)</a:t>
            </a:r>
            <a:endParaRPr lang="ru-RU" sz="2800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46315"/>
            <a:ext cx="7704856" cy="2798909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225689"/>
            <a:ext cx="87119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/>
              <a:t>Практичне завдання</a:t>
            </a:r>
          </a:p>
          <a:p>
            <a:pPr algn="ctr"/>
            <a:endParaRPr lang="uk-UA" sz="4800" b="1" dirty="0" smtClean="0"/>
          </a:p>
          <a:p>
            <a:pPr marL="685800" indent="-685800">
              <a:buFontTx/>
              <a:buChar char="-"/>
            </a:pPr>
            <a:r>
              <a:rPr lang="uk-UA" sz="4800" dirty="0" smtClean="0"/>
              <a:t>Намалювати схему кола</a:t>
            </a:r>
          </a:p>
          <a:p>
            <a:pPr marL="685800" indent="-685800">
              <a:buFontTx/>
              <a:buChar char="-"/>
            </a:pPr>
            <a:r>
              <a:rPr lang="uk-UA" sz="4800" dirty="0" smtClean="0"/>
              <a:t>Скласти електричне коло</a:t>
            </a:r>
            <a:endParaRPr lang="ru-RU" sz="4800" dirty="0" smtClean="0"/>
          </a:p>
          <a:p>
            <a:endParaRPr lang="ru-RU" sz="3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35292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800" dirty="0" smtClean="0"/>
          </a:p>
          <a:p>
            <a:pPr algn="just"/>
            <a:r>
              <a:rPr lang="ru-RU" sz="2400" dirty="0" smtClean="0">
                <a:solidFill>
                  <a:srgbClr val="FFCC00"/>
                </a:solidFill>
              </a:rPr>
              <a:t>І группа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в </a:t>
            </a:r>
            <a:r>
              <a:rPr lang="ru-RU" sz="2400" dirty="0" err="1"/>
              <a:t>якому</a:t>
            </a:r>
            <a:r>
              <a:rPr lang="ru-RU" sz="2400" dirty="0"/>
              <a:t> є </a:t>
            </a:r>
            <a:r>
              <a:rPr lang="ru-RU" sz="2400" dirty="0" err="1"/>
              <a:t>джерело</a:t>
            </a:r>
            <a:r>
              <a:rPr lang="ru-RU" sz="2400" dirty="0"/>
              <a:t> струму, ключ, амперметр, 2 опори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підключені</a:t>
            </a:r>
            <a:r>
              <a:rPr lang="ru-RU" sz="2400" dirty="0"/>
              <a:t> </a:t>
            </a:r>
            <a:r>
              <a:rPr lang="ru-RU" sz="2400" dirty="0" err="1"/>
              <a:t>послідовно</a:t>
            </a:r>
            <a:r>
              <a:rPr lang="ru-RU" sz="2400" dirty="0"/>
              <a:t>. </a:t>
            </a:r>
            <a:r>
              <a:rPr lang="ru-RU" sz="2400" dirty="0" err="1"/>
              <a:t>Намалювати</a:t>
            </a:r>
            <a:r>
              <a:rPr lang="ru-RU" sz="2400" dirty="0"/>
              <a:t> схему.</a:t>
            </a:r>
          </a:p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ІІ </a:t>
            </a:r>
            <a:r>
              <a:rPr lang="ru-RU" sz="2400" dirty="0" err="1" smtClean="0">
                <a:solidFill>
                  <a:srgbClr val="FF0000"/>
                </a:solidFill>
              </a:rPr>
              <a:t>група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dirty="0" smtClean="0"/>
              <a:t>в </a:t>
            </a:r>
            <a:r>
              <a:rPr lang="ru-RU" sz="2400" dirty="0" err="1"/>
              <a:t>якому</a:t>
            </a:r>
            <a:r>
              <a:rPr lang="ru-RU" sz="2400" dirty="0"/>
              <a:t> є </a:t>
            </a:r>
            <a:r>
              <a:rPr lang="ru-RU" sz="2400" dirty="0" err="1"/>
              <a:t>джерело</a:t>
            </a:r>
            <a:r>
              <a:rPr lang="ru-RU" sz="2400" dirty="0"/>
              <a:t> струму, вольтметр </a:t>
            </a:r>
            <a:r>
              <a:rPr lang="ru-RU" sz="2400" dirty="0" err="1"/>
              <a:t>який</a:t>
            </a:r>
            <a:r>
              <a:rPr lang="ru-RU" sz="2400" dirty="0"/>
              <a:t> </a:t>
            </a:r>
            <a:r>
              <a:rPr lang="ru-RU" sz="2400" dirty="0" err="1"/>
              <a:t>показує</a:t>
            </a:r>
            <a:r>
              <a:rPr lang="ru-RU" sz="2400" dirty="0"/>
              <a:t> </a:t>
            </a:r>
            <a:r>
              <a:rPr lang="ru-RU" sz="2400" dirty="0" err="1"/>
              <a:t>напругу</a:t>
            </a:r>
            <a:r>
              <a:rPr lang="ru-RU" sz="2400" dirty="0"/>
              <a:t> на </a:t>
            </a:r>
            <a:r>
              <a:rPr lang="ru-RU" sz="2400" dirty="0" err="1"/>
              <a:t>джерелі</a:t>
            </a:r>
            <a:r>
              <a:rPr lang="ru-RU" sz="2400" dirty="0"/>
              <a:t>, лампочка, </a:t>
            </a:r>
            <a:r>
              <a:rPr lang="ru-RU" sz="2400" dirty="0" err="1"/>
              <a:t>реостат,ключ</a:t>
            </a:r>
            <a:r>
              <a:rPr lang="ru-RU" sz="2400" dirty="0"/>
              <a:t>. </a:t>
            </a:r>
            <a:r>
              <a:rPr lang="ru-RU" sz="2400" dirty="0" err="1"/>
              <a:t>Намалювати</a:t>
            </a:r>
            <a:r>
              <a:rPr lang="ru-RU" sz="2400" dirty="0"/>
              <a:t> схему.</a:t>
            </a:r>
          </a:p>
          <a:p>
            <a:pPr algn="just"/>
            <a:r>
              <a:rPr lang="ru-RU" sz="2400" dirty="0" smtClean="0">
                <a:solidFill>
                  <a:srgbClr val="0C2BC6"/>
                </a:solidFill>
              </a:rPr>
              <a:t>ІІІ </a:t>
            </a:r>
            <a:r>
              <a:rPr lang="ru-RU" sz="2400" dirty="0" err="1" smtClean="0">
                <a:solidFill>
                  <a:srgbClr val="0C2BC6"/>
                </a:solidFill>
              </a:rPr>
              <a:t>група</a:t>
            </a:r>
            <a:endParaRPr lang="ru-RU" sz="2400" dirty="0" smtClean="0">
              <a:solidFill>
                <a:srgbClr val="0C2BC6"/>
              </a:solidFill>
            </a:endParaRPr>
          </a:p>
          <a:p>
            <a:pPr algn="just"/>
            <a:r>
              <a:rPr lang="ru-RU" sz="2400" dirty="0" smtClean="0"/>
              <a:t>в </a:t>
            </a:r>
            <a:r>
              <a:rPr lang="ru-RU" sz="2400" dirty="0" err="1"/>
              <a:t>якому</a:t>
            </a:r>
            <a:r>
              <a:rPr lang="ru-RU" sz="2400" dirty="0"/>
              <a:t> є </a:t>
            </a:r>
            <a:r>
              <a:rPr lang="ru-RU" sz="2400" dirty="0" err="1"/>
              <a:t>джерело</a:t>
            </a:r>
            <a:r>
              <a:rPr lang="ru-RU" sz="2400" dirty="0"/>
              <a:t> струму, 2 </a:t>
            </a:r>
            <a:r>
              <a:rPr lang="ru-RU" sz="2400" dirty="0" err="1"/>
              <a:t>резистори</a:t>
            </a:r>
            <a:r>
              <a:rPr lang="ru-RU" sz="2400" dirty="0"/>
              <a:t>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підключені</a:t>
            </a:r>
            <a:r>
              <a:rPr lang="ru-RU" sz="2400" dirty="0"/>
              <a:t> </a:t>
            </a:r>
            <a:r>
              <a:rPr lang="ru-RU" sz="2400" dirty="0" err="1"/>
              <a:t>паралельно</a:t>
            </a:r>
            <a:r>
              <a:rPr lang="ru-RU" sz="2400" dirty="0"/>
              <a:t>, </a:t>
            </a:r>
            <a:r>
              <a:rPr lang="ru-RU" sz="2400" dirty="0" err="1"/>
              <a:t>амперметр,ключ</a:t>
            </a:r>
            <a:r>
              <a:rPr lang="ru-RU" sz="2400" dirty="0"/>
              <a:t>. </a:t>
            </a:r>
            <a:r>
              <a:rPr lang="ru-RU" sz="2400" dirty="0" err="1"/>
              <a:t>Намалювати</a:t>
            </a:r>
            <a:r>
              <a:rPr lang="ru-RU" sz="2400" dirty="0"/>
              <a:t> схему.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576" y="476673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Задача для </a:t>
            </a:r>
            <a:r>
              <a:rPr lang="ru-RU" sz="3600" b="1" dirty="0" err="1" smtClean="0"/>
              <a:t>груп</a:t>
            </a:r>
            <a:r>
              <a:rPr lang="ru-RU" sz="3600" b="1" dirty="0" smtClean="0"/>
              <a:t>. </a:t>
            </a:r>
            <a:r>
              <a:rPr lang="ru-RU" sz="3600" b="1" dirty="0" err="1" smtClean="0"/>
              <a:t>Скласти</a:t>
            </a:r>
            <a:r>
              <a:rPr lang="ru-RU" sz="3600" b="1" dirty="0" smtClean="0"/>
              <a:t> </a:t>
            </a:r>
            <a:r>
              <a:rPr lang="ru-RU" sz="3600" b="1" dirty="0"/>
              <a:t>коло: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8056557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3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План </a:t>
            </a:r>
            <a:r>
              <a:rPr lang="ru-RU" sz="4000" b="1" dirty="0" err="1"/>
              <a:t>розв’язання</a:t>
            </a:r>
            <a:r>
              <a:rPr lang="ru-RU" sz="4000" b="1" dirty="0"/>
              <a:t> </a:t>
            </a:r>
            <a:r>
              <a:rPr lang="ru-RU" sz="4000" b="1" dirty="0" smtClean="0"/>
              <a:t>задач.</a:t>
            </a:r>
            <a:endParaRPr lang="ru-RU" sz="4000" b="1" dirty="0" smtClean="0"/>
          </a:p>
          <a:p>
            <a:endParaRPr lang="ru-RU" sz="4000" b="1" dirty="0"/>
          </a:p>
          <a:p>
            <a:r>
              <a:rPr lang="ru-RU" sz="4000" dirty="0" smtClean="0"/>
              <a:t>1.Визначити </a:t>
            </a:r>
            <a:r>
              <a:rPr lang="ru-RU" sz="4000" dirty="0"/>
              <a:t>тип </a:t>
            </a:r>
            <a:r>
              <a:rPr lang="ru-RU" sz="4000" dirty="0" err="1"/>
              <a:t>з’єднання</a:t>
            </a:r>
            <a:r>
              <a:rPr lang="ru-RU" sz="4000" dirty="0"/>
              <a:t> </a:t>
            </a:r>
            <a:r>
              <a:rPr lang="ru-RU" sz="4000" dirty="0" err="1" smtClean="0"/>
              <a:t>провідників</a:t>
            </a:r>
            <a:r>
              <a:rPr lang="ru-RU" sz="4000" dirty="0" smtClean="0"/>
              <a:t>.</a:t>
            </a:r>
            <a:endParaRPr lang="ru-RU" sz="4000" dirty="0"/>
          </a:p>
          <a:p>
            <a:r>
              <a:rPr lang="ru-RU" sz="4000" dirty="0" smtClean="0"/>
              <a:t>2.Записати </a:t>
            </a:r>
            <a:r>
              <a:rPr lang="ru-RU" sz="4000" dirty="0" err="1"/>
              <a:t>всі</a:t>
            </a:r>
            <a:r>
              <a:rPr lang="ru-RU" sz="4000" dirty="0"/>
              <a:t> </a:t>
            </a:r>
            <a:r>
              <a:rPr lang="ru-RU" sz="4000" dirty="0" err="1"/>
              <a:t>відомі</a:t>
            </a:r>
            <a:r>
              <a:rPr lang="ru-RU" sz="4000" dirty="0"/>
              <a:t> </a:t>
            </a:r>
            <a:r>
              <a:rPr lang="ru-RU" sz="4000" dirty="0" err="1" smtClean="0"/>
              <a:t>величини</a:t>
            </a:r>
            <a:r>
              <a:rPr lang="ru-RU" sz="4000" dirty="0" smtClean="0"/>
              <a:t>.</a:t>
            </a:r>
            <a:endParaRPr lang="ru-RU" sz="4000" dirty="0"/>
          </a:p>
          <a:p>
            <a:r>
              <a:rPr lang="ru-RU" sz="4000" dirty="0" smtClean="0"/>
              <a:t>3.Застосувати </a:t>
            </a:r>
            <a:r>
              <a:rPr lang="ru-RU" sz="4000" dirty="0" err="1"/>
              <a:t>відповідний</a:t>
            </a:r>
            <a:r>
              <a:rPr lang="ru-RU" sz="4000" dirty="0"/>
              <a:t> </a:t>
            </a:r>
            <a:r>
              <a:rPr lang="ru-RU" sz="4000" dirty="0" smtClean="0"/>
              <a:t>закон. </a:t>
            </a:r>
            <a:r>
              <a:rPr lang="ru-RU" sz="4000" dirty="0"/>
              <a:t>Ома для </a:t>
            </a:r>
            <a:r>
              <a:rPr lang="ru-RU" sz="4000" dirty="0" err="1"/>
              <a:t>цього</a:t>
            </a:r>
            <a:r>
              <a:rPr lang="ru-RU" sz="4000" dirty="0"/>
              <a:t> типу </a:t>
            </a:r>
            <a:r>
              <a:rPr lang="ru-RU" sz="4000" dirty="0" err="1"/>
              <a:t>з’єднання</a:t>
            </a:r>
            <a:r>
              <a:rPr lang="ru-RU" sz="4000" dirty="0" smtClean="0"/>
              <a:t>.</a:t>
            </a:r>
          </a:p>
          <a:p>
            <a:pPr lvl="0"/>
            <a:r>
              <a:rPr lang="uk-UA" sz="4000" dirty="0" smtClean="0"/>
              <a:t>4.</a:t>
            </a:r>
            <a:r>
              <a:rPr lang="uk-UA" sz="4000" dirty="0"/>
              <a:t> Знайти шукані величини.</a:t>
            </a:r>
            <a:endParaRPr lang="ru-RU" sz="40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19587916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Задача1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err="1" smtClean="0"/>
              <a:t>Визначте</a:t>
            </a:r>
            <a:r>
              <a:rPr lang="ru-RU" sz="4000" dirty="0" smtClean="0"/>
              <a:t> </a:t>
            </a:r>
            <a:r>
              <a:rPr lang="ru-RU" sz="4000" dirty="0" err="1" smtClean="0"/>
              <a:t>загальний</a:t>
            </a:r>
            <a:r>
              <a:rPr lang="ru-RU" sz="4000" dirty="0" smtClean="0"/>
              <a:t> </a:t>
            </a:r>
            <a:r>
              <a:rPr lang="ru-RU" sz="4000" dirty="0" err="1" smtClean="0"/>
              <a:t>опір</a:t>
            </a:r>
            <a:r>
              <a:rPr lang="ru-RU" sz="4000" dirty="0" smtClean="0"/>
              <a:t> кола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568952" cy="447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975639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2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8280920" cy="5184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813918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512168"/>
          </a:xfrm>
        </p:spPr>
        <p:txBody>
          <a:bodyPr/>
          <a:lstStyle/>
          <a:p>
            <a:r>
              <a:rPr lang="ru-RU" sz="2800" b="1" i="1" dirty="0" smtClean="0"/>
              <a:t>«Розум </a:t>
            </a:r>
            <a:r>
              <a:rPr lang="ru-RU" sz="2800" b="1" i="1" dirty="0" err="1"/>
              <a:t>полягає</a:t>
            </a:r>
            <a:r>
              <a:rPr lang="ru-RU" sz="2800" b="1" i="1" dirty="0"/>
              <a:t> не </a:t>
            </a:r>
            <a:r>
              <a:rPr lang="ru-RU" sz="2800" b="1" i="1" dirty="0" err="1"/>
              <a:t>тільки</a:t>
            </a:r>
            <a:r>
              <a:rPr lang="ru-RU" sz="2800" b="1" i="1" dirty="0"/>
              <a:t> в </a:t>
            </a:r>
            <a:r>
              <a:rPr lang="ru-RU" sz="2800" b="1" i="1" dirty="0" err="1"/>
              <a:t>знанні</a:t>
            </a:r>
            <a:r>
              <a:rPr lang="ru-RU" sz="2800" b="1" i="1" dirty="0"/>
              <a:t>,</a:t>
            </a:r>
            <a:br>
              <a:rPr lang="ru-RU" sz="2800" b="1" i="1" dirty="0"/>
            </a:br>
            <a:r>
              <a:rPr lang="ru-RU" sz="2800" b="1" i="1" dirty="0"/>
              <a:t>але й в </a:t>
            </a:r>
            <a:r>
              <a:rPr lang="ru-RU" sz="2800" b="1" i="1" dirty="0" err="1"/>
              <a:t>умінні</a:t>
            </a:r>
            <a:r>
              <a:rPr lang="ru-RU" sz="2800" b="1" i="1" dirty="0"/>
              <a:t> </a:t>
            </a:r>
            <a:r>
              <a:rPr lang="ru-RU" sz="2800" b="1" i="1" dirty="0" err="1"/>
              <a:t>застосовувати</a:t>
            </a:r>
            <a:r>
              <a:rPr lang="ru-RU" sz="2800" b="1" i="1" dirty="0"/>
              <a:t> </a:t>
            </a:r>
            <a:r>
              <a:rPr lang="ru-RU" sz="2800" b="1" i="1" dirty="0" err="1"/>
              <a:t>знання</a:t>
            </a:r>
            <a:r>
              <a:rPr lang="ru-RU" sz="2800" b="1" i="1" dirty="0"/>
              <a:t> на </a:t>
            </a:r>
            <a:r>
              <a:rPr lang="ru-RU" sz="2800" b="1" i="1" dirty="0" err="1" smtClean="0"/>
              <a:t>ділі</a:t>
            </a:r>
            <a:r>
              <a:rPr lang="ru-RU" sz="2800" b="1" i="1" dirty="0" smtClean="0"/>
              <a:t>»</a:t>
            </a:r>
            <a:r>
              <a:rPr lang="ru-RU" sz="2800" b="1" i="1" dirty="0"/>
              <a:t/>
            </a:r>
            <a:br>
              <a:rPr lang="ru-RU" sz="2800" b="1" i="1" dirty="0"/>
            </a:br>
            <a:r>
              <a:rPr lang="ru-RU" sz="2800" b="1" i="1" dirty="0" smtClean="0"/>
              <a:t>                                              Аристотель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20888"/>
            <a:ext cx="4392488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4305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Задача 3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04048" y="1340768"/>
            <a:ext cx="381642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/>
              <a:t>Загальний опір ділянки кола АВ складає 10  Ом. Визначте опір третього провідника. Яка сила струму на ділянці АВ, якщо вольтметр показує напругу 5 В?</a:t>
            </a:r>
            <a:endParaRPr lang="ru-RU" sz="2800" dirty="0"/>
          </a:p>
          <a:p>
            <a:r>
              <a:rPr lang="uk-UA" sz="2800" dirty="0" smtClean="0"/>
              <a:t> </a:t>
            </a:r>
            <a:endParaRPr lang="ru-RU" sz="2800" dirty="0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608511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7695888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C000"/>
                </a:solidFill>
              </a:rPr>
              <a:t>Звіт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капітана</a:t>
            </a:r>
            <a:r>
              <a:rPr lang="ru-RU" b="1" dirty="0" smtClean="0">
                <a:solidFill>
                  <a:srgbClr val="FFC000"/>
                </a:solidFill>
              </a:rPr>
              <a:t> </a:t>
            </a:r>
            <a:r>
              <a:rPr lang="ru-RU" b="1" dirty="0" err="1" smtClean="0">
                <a:solidFill>
                  <a:srgbClr val="FFC000"/>
                </a:solidFill>
              </a:rPr>
              <a:t>груп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3911609"/>
          </a:xfrm>
        </p:spPr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Чому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навчилися</a:t>
            </a:r>
            <a:r>
              <a:rPr lang="ru-RU" dirty="0" smtClean="0">
                <a:solidFill>
                  <a:srgbClr val="C00000"/>
                </a:solidFill>
              </a:rPr>
              <a:t>?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Характеристика </a:t>
            </a:r>
            <a:r>
              <a:rPr lang="ru-RU" dirty="0" err="1" smtClean="0">
                <a:solidFill>
                  <a:srgbClr val="00B050"/>
                </a:solidFill>
              </a:rPr>
              <a:t>роботи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суперників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Одна характеристика </a:t>
            </a:r>
            <a:r>
              <a:rPr lang="ru-RU" dirty="0" err="1" smtClean="0">
                <a:solidFill>
                  <a:srgbClr val="002060"/>
                </a:solidFill>
              </a:rPr>
              <a:t>своєї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роботи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268760"/>
            <a:ext cx="83918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pPr algn="just"/>
            <a:endParaRPr lang="kk-KZ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>
              <a:buAutoNum type="arabicPeriod"/>
            </a:pP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Повтор §21.</a:t>
            </a:r>
          </a:p>
          <a:p>
            <a:pPr marL="742950" indent="-742950" algn="just">
              <a:buFontTx/>
              <a:buAutoNum type="arabicPeriod"/>
            </a:pP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язати задачі: впр11(№1-3).</a:t>
            </a:r>
          </a:p>
          <a:p>
            <a:pPr marL="742950" indent="-742950" algn="just">
              <a:buFontTx/>
              <a:buAutoNum type="arabicPeriod"/>
            </a:pP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Написати Ессе на тему: «Навіщо нам знання про паралельне та послідовне з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єднання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провідників.»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C000"/>
                </a:solidFill>
              </a:rPr>
              <a:t>Поділяємося</a:t>
            </a:r>
            <a:r>
              <a:rPr lang="ru-RU" b="1" dirty="0" smtClean="0">
                <a:solidFill>
                  <a:srgbClr val="FFC000"/>
                </a:solidFill>
              </a:rPr>
              <a:t> на </a:t>
            </a:r>
            <a:r>
              <a:rPr lang="ru-RU" b="1" dirty="0" err="1" smtClean="0">
                <a:solidFill>
                  <a:srgbClr val="FFC000"/>
                </a:solidFill>
              </a:rPr>
              <a:t>групи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І - </a:t>
            </a:r>
            <a:r>
              <a:rPr lang="ru-RU" b="1" dirty="0" err="1" smtClean="0">
                <a:solidFill>
                  <a:srgbClr val="FFC000"/>
                </a:solidFill>
              </a:rPr>
              <a:t>жовті</a:t>
            </a:r>
            <a:endParaRPr lang="ru-RU" b="1" dirty="0" smtClean="0">
              <a:solidFill>
                <a:srgbClr val="FFC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ІІ - </a:t>
            </a:r>
            <a:r>
              <a:rPr lang="ru-RU" b="1" dirty="0" err="1" smtClean="0">
                <a:solidFill>
                  <a:srgbClr val="C00000"/>
                </a:solidFill>
              </a:rPr>
              <a:t>червоні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0C2BC6"/>
                </a:solidFill>
              </a:rPr>
              <a:t>ІІІ - </a:t>
            </a:r>
            <a:r>
              <a:rPr lang="ru-RU" b="1" dirty="0" err="1" smtClean="0">
                <a:solidFill>
                  <a:srgbClr val="0C2BC6"/>
                </a:solidFill>
              </a:rPr>
              <a:t>сині</a:t>
            </a:r>
            <a:endParaRPr lang="ru-RU" b="1" dirty="0" smtClean="0">
              <a:solidFill>
                <a:srgbClr val="0C2BC6"/>
              </a:solidFill>
            </a:endParaRPr>
          </a:p>
          <a:p>
            <a:pPr algn="ctr">
              <a:buNone/>
            </a:pPr>
            <a:r>
              <a:rPr lang="ru-RU" b="1" dirty="0" err="1" smtClean="0">
                <a:solidFill>
                  <a:srgbClr val="C00000"/>
                </a:solidFill>
              </a:rPr>
              <a:t>Успіхів</a:t>
            </a:r>
            <a:r>
              <a:rPr lang="ru-RU" b="1" dirty="0" smtClean="0">
                <a:solidFill>
                  <a:srgbClr val="C00000"/>
                </a:solidFill>
              </a:rPr>
              <a:t> у </a:t>
            </a:r>
            <a:r>
              <a:rPr lang="ru-RU" b="1" dirty="0" err="1" smtClean="0">
                <a:solidFill>
                  <a:srgbClr val="C00000"/>
                </a:solidFill>
              </a:rPr>
              <a:t>работі</a:t>
            </a:r>
            <a:r>
              <a:rPr lang="ru-RU" b="1" dirty="0" smtClean="0">
                <a:solidFill>
                  <a:srgbClr val="C00000"/>
                </a:solidFill>
              </a:rPr>
              <a:t>!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3999" cy="5976664"/>
          </a:xfrm>
          <a:prstGeom prst="rect">
            <a:avLst/>
          </a:prstGeom>
          <a:effectLst>
            <a:glow rad="127000">
              <a:schemeClr val="accent1">
                <a:alpha val="31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30048939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chemeClr val="bg1"/>
                </a:solidFill>
              </a:rPr>
              <a:t>Зак</a:t>
            </a:r>
            <a:r>
              <a:rPr lang="uk-UA" dirty="0">
                <a:solidFill>
                  <a:schemeClr val="bg1"/>
                </a:solidFill>
              </a:rPr>
              <a:t>і</a:t>
            </a:r>
            <a:r>
              <a:rPr lang="ru-RU" dirty="0" err="1" smtClean="0">
                <a:solidFill>
                  <a:schemeClr val="bg1"/>
                </a:solidFill>
              </a:rPr>
              <a:t>нчи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речення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4436286"/>
              </p:ext>
            </p:extLst>
          </p:nvPr>
        </p:nvGraphicFramePr>
        <p:xfrm>
          <a:off x="0" y="834514"/>
          <a:ext cx="9144000" cy="58836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808536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1. </a:t>
                      </a:r>
                      <a:r>
                        <a:rPr lang="ru-RU" sz="1800" b="1" dirty="0" err="1" smtClean="0"/>
                        <a:t>Електричний</a:t>
                      </a:r>
                      <a:r>
                        <a:rPr lang="ru-RU" sz="1800" b="1" dirty="0" smtClean="0"/>
                        <a:t> струм </a:t>
                      </a:r>
                      <a:r>
                        <a:rPr lang="ru-RU" sz="1800" b="1" dirty="0" err="1" smtClean="0"/>
                        <a:t>це</a:t>
                      </a:r>
                      <a:r>
                        <a:rPr lang="ru-RU" sz="1800" b="1" baseline="0" dirty="0" smtClean="0"/>
                        <a:t> направлений </a:t>
                      </a:r>
                      <a:r>
                        <a:rPr lang="ru-RU" sz="1800" b="1" baseline="0" dirty="0" err="1" smtClean="0"/>
                        <a:t>рух</a:t>
                      </a:r>
                      <a:r>
                        <a:rPr lang="ru-RU" sz="1800" b="1" baseline="0" dirty="0" smtClean="0"/>
                        <a:t>…</a:t>
                      </a:r>
                      <a:endParaRPr lang="ru-RU" sz="18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1.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800" b="1" baseline="0" dirty="0" err="1" smtClean="0">
                          <a:solidFill>
                            <a:schemeClr val="bg1"/>
                          </a:solidFill>
                        </a:rPr>
                        <a:t>Умовою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для </a:t>
                      </a:r>
                      <a:r>
                        <a:rPr lang="ru-RU" sz="1800" b="1" baseline="0" dirty="0" err="1" smtClean="0">
                          <a:solidFill>
                            <a:schemeClr val="bg1"/>
                          </a:solidFill>
                        </a:rPr>
                        <a:t>існування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800" b="1" baseline="0" dirty="0" err="1" smtClean="0">
                          <a:solidFill>
                            <a:schemeClr val="bg1"/>
                          </a:solidFill>
                        </a:rPr>
                        <a:t>електричного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струму є…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1. Струм </a:t>
                      </a:r>
                      <a:r>
                        <a:rPr lang="ru-RU" sz="1800" b="1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вимірюють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в…</a:t>
                      </a:r>
                      <a:endParaRPr lang="ru-RU" sz="1800" b="1" dirty="0" smtClean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endParaRPr>
                    </a:p>
                    <a:p>
                      <a:r>
                        <a:rPr lang="uk-UA" sz="1800" dirty="0" smtClean="0"/>
                        <a:t>(одиниці)</a:t>
                      </a:r>
                      <a:endParaRPr lang="ru-RU" sz="18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1292416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2. </a:t>
                      </a:r>
                      <a:r>
                        <a:rPr lang="ru-RU" sz="1800" b="1" dirty="0" err="1" smtClean="0"/>
                        <a:t>Електричний</a:t>
                      </a:r>
                      <a:r>
                        <a:rPr lang="ru-RU" sz="1800" b="1" baseline="0" dirty="0" smtClean="0"/>
                        <a:t> заряд </a:t>
                      </a:r>
                      <a:r>
                        <a:rPr lang="ru-RU" sz="1800" b="1" baseline="0" dirty="0" err="1" smtClean="0"/>
                        <a:t>позначають</a:t>
                      </a:r>
                      <a:r>
                        <a:rPr lang="ru-RU" sz="1800" b="1" baseline="0" dirty="0" smtClean="0"/>
                        <a:t>…</a:t>
                      </a:r>
                      <a:endParaRPr lang="ru-RU" sz="18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2.Джерело струму-</a:t>
                      </a:r>
                      <a:r>
                        <a:rPr lang="ru-RU" sz="1800" b="1" dirty="0" err="1" smtClean="0">
                          <a:solidFill>
                            <a:schemeClr val="bg1"/>
                          </a:solidFill>
                        </a:rPr>
                        <a:t>це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800" b="1" dirty="0" err="1" smtClean="0">
                          <a:solidFill>
                            <a:schemeClr val="bg1"/>
                          </a:solidFill>
                        </a:rPr>
                        <a:t>пристрій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2. </a:t>
                      </a:r>
                      <a:r>
                        <a:rPr lang="ru-RU" sz="1800" b="1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Джерело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струму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має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два…</a:t>
                      </a:r>
                      <a:endParaRPr lang="ru-RU" sz="18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553280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3. Сила струму-</a:t>
                      </a:r>
                      <a:r>
                        <a:rPr lang="ru-RU" sz="1800" b="1" baseline="0" dirty="0" smtClean="0"/>
                        <a:t> </a:t>
                      </a:r>
                      <a:r>
                        <a:rPr lang="ru-RU" sz="1800" b="1" baseline="0" dirty="0" err="1" smtClean="0"/>
                        <a:t>це</a:t>
                      </a:r>
                      <a:r>
                        <a:rPr lang="ru-RU" sz="1800" b="1" baseline="0" dirty="0" smtClean="0"/>
                        <a:t> </a:t>
                      </a:r>
                      <a:r>
                        <a:rPr lang="ru-RU" sz="1800" b="1" baseline="0" dirty="0" err="1" smtClean="0"/>
                        <a:t>фізична</a:t>
                      </a:r>
                      <a:r>
                        <a:rPr lang="ru-RU" sz="1800" b="1" baseline="0" dirty="0" smtClean="0"/>
                        <a:t> величина…</a:t>
                      </a:r>
                      <a:endParaRPr lang="ru-RU" sz="18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3. Силу струму </a:t>
                      </a:r>
                      <a:r>
                        <a:rPr lang="ru-RU" sz="1800" b="1" dirty="0" err="1" smtClean="0">
                          <a:solidFill>
                            <a:schemeClr val="bg1"/>
                          </a:solidFill>
                        </a:rPr>
                        <a:t>позначають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 буквой…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3. </a:t>
                      </a:r>
                      <a:r>
                        <a:rPr lang="ru-RU" sz="1800" b="1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Напруга</a:t>
                      </a:r>
                      <a:r>
                        <a:rPr lang="ru-RU" sz="18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- </a:t>
                      </a:r>
                      <a:r>
                        <a:rPr lang="ru-RU" sz="1800" b="1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це</a:t>
                      </a:r>
                      <a:r>
                        <a:rPr lang="ru-RU" sz="18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r>
                        <a:rPr lang="ru-RU" sz="1800" b="1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фізична</a:t>
                      </a:r>
                      <a:r>
                        <a:rPr lang="ru-RU" sz="18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величина, </a:t>
                      </a:r>
                      <a:r>
                        <a:rPr lang="ru-RU" sz="1800" b="1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що</a:t>
                      </a:r>
                      <a:r>
                        <a:rPr lang="ru-RU" sz="18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….</a:t>
                      </a:r>
                      <a:endParaRPr lang="ru-RU" sz="18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1045730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4 </a:t>
                      </a:r>
                      <a:r>
                        <a:rPr lang="ru-RU" sz="1800" b="1" dirty="0" err="1" smtClean="0"/>
                        <a:t>Напругу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ru-RU" sz="1800" b="1" dirty="0" err="1" smtClean="0"/>
                        <a:t>вимірюють</a:t>
                      </a:r>
                      <a:r>
                        <a:rPr lang="ru-RU" sz="1800" b="1" dirty="0" smtClean="0"/>
                        <a:t>…(</a:t>
                      </a:r>
                      <a:r>
                        <a:rPr lang="ru-RU" sz="1800" b="1" dirty="0" err="1" smtClean="0"/>
                        <a:t>прилад</a:t>
                      </a:r>
                      <a:r>
                        <a:rPr lang="ru-RU" sz="1800" b="1" dirty="0" smtClean="0"/>
                        <a:t>)</a:t>
                      </a:r>
                      <a:endParaRPr lang="ru-RU" sz="18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4. Силу струму </a:t>
                      </a:r>
                      <a:r>
                        <a:rPr lang="ru-RU" sz="1800" b="1" dirty="0" err="1" smtClean="0">
                          <a:solidFill>
                            <a:schemeClr val="bg1"/>
                          </a:solidFill>
                        </a:rPr>
                        <a:t>можна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800" b="1" baseline="0" dirty="0" err="1" smtClean="0">
                          <a:solidFill>
                            <a:schemeClr val="bg1"/>
                          </a:solidFill>
                        </a:rPr>
                        <a:t>виміряти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 за </a:t>
                      </a:r>
                      <a:r>
                        <a:rPr lang="ru-RU" sz="1800" b="1" baseline="0" dirty="0" err="1" smtClean="0">
                          <a:solidFill>
                            <a:schemeClr val="bg1"/>
                          </a:solidFill>
                        </a:rPr>
                        <a:t>допомогою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4.</a:t>
                      </a:r>
                      <a:r>
                        <a:rPr lang="en-US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Резистор –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це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прилад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,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який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має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….</a:t>
                      </a:r>
                      <a:endParaRPr lang="ru-RU" sz="18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693310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5</a:t>
                      </a:r>
                      <a:r>
                        <a:rPr lang="ru-RU" sz="1800" b="1" baseline="0" dirty="0" smtClean="0"/>
                        <a:t> </a:t>
                      </a:r>
                      <a:r>
                        <a:rPr lang="ru-RU" sz="1800" b="1" baseline="0" dirty="0" err="1" smtClean="0"/>
                        <a:t>Опір</a:t>
                      </a:r>
                      <a:r>
                        <a:rPr lang="ru-RU" sz="1800" b="1" baseline="0" dirty="0" smtClean="0"/>
                        <a:t> </a:t>
                      </a:r>
                      <a:r>
                        <a:rPr lang="ru-RU" sz="1800" b="1" baseline="0" dirty="0" err="1" smtClean="0"/>
                        <a:t>можна</a:t>
                      </a:r>
                      <a:r>
                        <a:rPr lang="ru-RU" sz="1800" b="1" baseline="0" dirty="0" smtClean="0"/>
                        <a:t> </a:t>
                      </a:r>
                      <a:r>
                        <a:rPr lang="ru-RU" sz="1800" b="1" baseline="0" dirty="0" err="1" smtClean="0"/>
                        <a:t>розрахувати</a:t>
                      </a:r>
                      <a:r>
                        <a:rPr lang="ru-RU" sz="1800" b="1" baseline="0" dirty="0" smtClean="0"/>
                        <a:t> за </a:t>
                      </a:r>
                      <a:r>
                        <a:rPr lang="ru-RU" sz="1800" b="1" baseline="0" dirty="0" err="1" smtClean="0"/>
                        <a:t>допомогою</a:t>
                      </a:r>
                      <a:r>
                        <a:rPr lang="ru-RU" sz="1800" b="1" baseline="0" dirty="0" smtClean="0"/>
                        <a:t>….</a:t>
                      </a:r>
                      <a:endParaRPr lang="ru-RU" sz="18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5. Закон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Ома </a:t>
                      </a:r>
                      <a:r>
                        <a:rPr lang="ru-RU" sz="1800" b="1" baseline="0" dirty="0" err="1" smtClean="0">
                          <a:solidFill>
                            <a:schemeClr val="bg1"/>
                          </a:solidFill>
                        </a:rPr>
                        <a:t>був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800" b="1" baseline="0" dirty="0" err="1" smtClean="0">
                          <a:solidFill>
                            <a:schemeClr val="bg1"/>
                          </a:solidFill>
                        </a:rPr>
                        <a:t>відкрит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у,,,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 startAt="5"/>
                      </a:pPr>
                      <a:r>
                        <a:rPr lang="ru-RU" sz="18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Сила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тока в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замненому</a:t>
                      </a:r>
                      <a:endParaRPr lang="ru-RU" sz="1800" b="1" baseline="0" dirty="0" smtClean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колі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залежить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від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…</a:t>
                      </a:r>
                      <a:endParaRPr lang="ru-RU" sz="18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1182481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6.  Амперметр у коло </a:t>
                      </a:r>
                      <a:r>
                        <a:rPr lang="ru-RU" sz="1800" b="1" dirty="0" err="1" smtClean="0"/>
                        <a:t>підключають</a:t>
                      </a:r>
                      <a:r>
                        <a:rPr lang="ru-RU" sz="1800" b="1" dirty="0" smtClean="0"/>
                        <a:t>…</a:t>
                      </a:r>
                      <a:endParaRPr lang="ru-RU" sz="18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6.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Вольтметр </a:t>
                      </a:r>
                      <a:r>
                        <a:rPr lang="ru-RU" sz="1800" b="1" baseline="0" dirty="0" err="1" smtClean="0">
                          <a:solidFill>
                            <a:schemeClr val="bg1"/>
                          </a:solidFill>
                        </a:rPr>
                        <a:t>підключають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</a:rPr>
                        <a:t> у коло….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6.Якщо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вольтметр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підключити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послідовно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то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він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 буде </a:t>
                      </a:r>
                      <a:r>
                        <a:rPr lang="ru-RU" sz="1800" b="1" baseline="0" dirty="0" err="1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показуват</a:t>
                      </a:r>
                      <a:r>
                        <a:rPr lang="ru-RU" sz="18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…</a:t>
                      </a:r>
                      <a:endParaRPr lang="ru-RU" sz="18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9690634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196752"/>
            <a:ext cx="80410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/>
              <a:t>Електричні</a:t>
            </a:r>
            <a:r>
              <a:rPr lang="ru-RU" sz="2000" b="1" dirty="0"/>
              <a:t> </a:t>
            </a:r>
            <a:r>
              <a:rPr lang="ru-RU" sz="2000" b="1" dirty="0" err="1"/>
              <a:t>вимірювальні</a:t>
            </a:r>
            <a:r>
              <a:rPr lang="ru-RU" sz="2000" dirty="0"/>
              <a:t> </a:t>
            </a:r>
            <a:r>
              <a:rPr lang="ru-RU" sz="2000" b="1" dirty="0" err="1"/>
              <a:t>прилади</a:t>
            </a:r>
            <a:r>
              <a:rPr lang="ru-RU" sz="2000" b="1" dirty="0"/>
              <a:t> та </a:t>
            </a:r>
            <a:r>
              <a:rPr lang="ru-RU" sz="2000" b="1" dirty="0" err="1"/>
              <a:t>способи</a:t>
            </a:r>
            <a:r>
              <a:rPr lang="ru-RU" sz="2000" b="1" dirty="0"/>
              <a:t> </a:t>
            </a:r>
            <a:r>
              <a:rPr lang="ru-RU" sz="2000" b="1" dirty="0" err="1"/>
              <a:t>їх</a:t>
            </a:r>
            <a:r>
              <a:rPr lang="ru-RU" sz="2000" b="1" dirty="0"/>
              <a:t> </a:t>
            </a:r>
            <a:r>
              <a:rPr lang="ru-RU" sz="2000" b="1" dirty="0" err="1"/>
              <a:t>ввімкнення</a:t>
            </a:r>
            <a:r>
              <a:rPr lang="ru-RU" sz="2000" b="1" dirty="0"/>
              <a:t> </a:t>
            </a:r>
            <a:r>
              <a:rPr lang="ru-RU" sz="2000" b="1" dirty="0" smtClean="0"/>
              <a:t>в  </a:t>
            </a:r>
            <a:r>
              <a:rPr lang="uk-UA" sz="2000" b="1" dirty="0" smtClean="0"/>
              <a:t>електричне </a:t>
            </a:r>
            <a:r>
              <a:rPr lang="uk-UA" sz="2000" b="1" dirty="0" smtClean="0"/>
              <a:t>коло.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692696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Назви прилад</a:t>
            </a:r>
            <a:endParaRPr lang="ru-RU" sz="3600" dirty="0"/>
          </a:p>
        </p:txBody>
      </p:sp>
      <p:pic>
        <p:nvPicPr>
          <p:cNvPr id="1029" name="Рисунок 6" descr="Описание: http://dorobok.edu.vn.ua/uploaded/fizikia06/image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132856"/>
            <a:ext cx="2809446" cy="2793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4" descr="Описание: http://dorobok.edu.vn.ua/uploaded/fizikia06/image005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358007"/>
            <a:ext cx="2816821" cy="272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17" descr="Описание: http://shopingbasket.ru/img/2015/070516/12401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3626"/>
            <a:ext cx="2592288" cy="1863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6" y="836712"/>
            <a:ext cx="9113734" cy="5635542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9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2081256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24744"/>
            <a:ext cx="9158611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89766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err="1" smtClean="0"/>
              <a:t>Розв'язання</a:t>
            </a:r>
            <a:r>
              <a:rPr lang="ru-RU" dirty="0" smtClean="0"/>
              <a:t> </a:t>
            </a:r>
            <a:r>
              <a:rPr lang="ru-RU" dirty="0"/>
              <a:t>задач на </a:t>
            </a:r>
            <a:r>
              <a:rPr lang="ru-RU" dirty="0" err="1"/>
              <a:t>послідовне</a:t>
            </a:r>
            <a:r>
              <a:rPr lang="ru-RU" dirty="0"/>
              <a:t> та </a:t>
            </a:r>
            <a:r>
              <a:rPr lang="ru-RU" dirty="0" err="1"/>
              <a:t>паралельне</a:t>
            </a:r>
            <a:r>
              <a:rPr lang="ru-RU" dirty="0"/>
              <a:t> </a:t>
            </a:r>
            <a:r>
              <a:rPr lang="ru-RU" dirty="0" err="1"/>
              <a:t>з'єднання</a:t>
            </a:r>
            <a:r>
              <a:rPr lang="ru-RU" dirty="0"/>
              <a:t> </a:t>
            </a:r>
            <a:r>
              <a:rPr lang="ru-RU" dirty="0" err="1"/>
              <a:t>провідників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3477876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5650</TotalTime>
  <Words>437</Words>
  <Application>Microsoft Office PowerPoint</Application>
  <PresentationFormat>Экран (4:3)</PresentationFormat>
  <Paragraphs>77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Розв'язання задач на послідовне та паралельне з'єднання провідників</vt:lpstr>
      <vt:lpstr>«Розум полягає не тільки в знанні, але й в умінні застосовувати знання на ділі»                                               Аристотель </vt:lpstr>
      <vt:lpstr>Поділяємося на групи </vt:lpstr>
      <vt:lpstr>Презентация PowerPoint</vt:lpstr>
      <vt:lpstr>Закінчи речення</vt:lpstr>
      <vt:lpstr>Презентация PowerPoint</vt:lpstr>
      <vt:lpstr>Презентация PowerPoint</vt:lpstr>
      <vt:lpstr>Презентация PowerPoint</vt:lpstr>
      <vt:lpstr>  Розв'язання задач на послідовне та паралельне з'єднання провідників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Задача1  Визначте загальний опір кола</vt:lpstr>
      <vt:lpstr>Задача 2</vt:lpstr>
      <vt:lpstr>Задача 3</vt:lpstr>
      <vt:lpstr>Звіт капітана груп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понедельник, 28 ноября 2011 г.</dc:title>
  <dc:creator>Апрельская</dc:creator>
  <cp:lastModifiedBy>user</cp:lastModifiedBy>
  <cp:revision>309</cp:revision>
  <dcterms:created xsi:type="dcterms:W3CDTF">2011-11-28T15:16:50Z</dcterms:created>
  <dcterms:modified xsi:type="dcterms:W3CDTF">2017-01-26T20:06:24Z</dcterms:modified>
</cp:coreProperties>
</file>