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sldIdLst>
    <p:sldId id="256" r:id="rId2"/>
    <p:sldId id="257" r:id="rId3"/>
    <p:sldId id="258" r:id="rId4"/>
    <p:sldId id="259" r:id="rId5"/>
    <p:sldId id="260" r:id="rId6"/>
    <p:sldId id="261" r:id="rId7"/>
    <p:sldId id="262" r:id="rId8"/>
    <p:sldId id="263" r:id="rId9"/>
    <p:sldId id="268" r:id="rId10"/>
    <p:sldId id="269" r:id="rId11"/>
    <p:sldId id="270" r:id="rId12"/>
    <p:sldId id="264" r:id="rId13"/>
    <p:sldId id="265" r:id="rId14"/>
    <p:sldId id="266" r:id="rId15"/>
    <p:sldId id="267"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p:scale>
          <a:sx n="71" d="100"/>
          <a:sy n="71" d="100"/>
        </p:scale>
        <p:origin x="-618" y="-18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ий слайд">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uk-UA"/>
              <a:t>Зразок заголовка</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Клацніть, щоб редагувати стиль зразка підзаголовка</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CD3D0F86-3C3B-449B-A278-CB75EFAEBB81}" type="datetimeFigureOut">
              <a:rPr lang="ru-RU" smtClean="0"/>
              <a:t>21.02.2017</a:t>
            </a:fld>
            <a:endParaRPr lang="ru-RU"/>
          </a:p>
        </p:txBody>
      </p:sp>
      <p:sp>
        <p:nvSpPr>
          <p:cNvPr id="5" name="Footer Placeholder 4"/>
          <p:cNvSpPr>
            <a:spLocks noGrp="1"/>
          </p:cNvSpPr>
          <p:nvPr>
            <p:ph type="ftr" sz="quarter" idx="11"/>
          </p:nvPr>
        </p:nvSpPr>
        <p:spPr>
          <a:xfrm>
            <a:off x="1876424" y="5410201"/>
            <a:ext cx="5124886" cy="365125"/>
          </a:xfrm>
        </p:spPr>
        <p:txBody>
          <a:bodyPr/>
          <a:lstStyle/>
          <a:p>
            <a:endParaRPr lang="ru-RU"/>
          </a:p>
        </p:txBody>
      </p:sp>
      <p:sp>
        <p:nvSpPr>
          <p:cNvPr id="6" name="Slide Number Placeholder 5"/>
          <p:cNvSpPr>
            <a:spLocks noGrp="1"/>
          </p:cNvSpPr>
          <p:nvPr>
            <p:ph type="sldNum" sz="quarter" idx="12"/>
          </p:nvPr>
        </p:nvSpPr>
        <p:spPr>
          <a:xfrm>
            <a:off x="9896911" y="5410199"/>
            <a:ext cx="771089" cy="365125"/>
          </a:xfrm>
        </p:spPr>
        <p:txBody>
          <a:bodyPr/>
          <a:lstStyle/>
          <a:p>
            <a:fld id="{5A0942E6-5467-4CAA-BB26-F3ABDB0A5D91}" type="slidenum">
              <a:rPr lang="ru-RU" smtClean="0"/>
              <a:t>‹#›</a:t>
            </a:fld>
            <a:endParaRPr lang="ru-RU"/>
          </a:p>
        </p:txBody>
      </p:sp>
    </p:spTree>
    <p:extLst>
      <p:ext uri="{BB962C8B-B14F-4D97-AF65-F5344CB8AC3E}">
        <p14:creationId xmlns:p14="http://schemas.microsoft.com/office/powerpoint/2010/main" val="2083156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 фотографія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uk-UA"/>
              <a:t>Зразок заголовка</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uk-UA"/>
              <a:t>Клацніть піктограму, щоб додати зображення</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Редагувати стиль зразка тексту</a:t>
            </a:r>
          </a:p>
        </p:txBody>
      </p:sp>
      <p:sp>
        <p:nvSpPr>
          <p:cNvPr id="5" name="Date Placeholder 4"/>
          <p:cNvSpPr>
            <a:spLocks noGrp="1"/>
          </p:cNvSpPr>
          <p:nvPr>
            <p:ph type="dt" sz="half" idx="10"/>
          </p:nvPr>
        </p:nvSpPr>
        <p:spPr/>
        <p:txBody>
          <a:bodyPr/>
          <a:lstStyle/>
          <a:p>
            <a:fld id="{CD3D0F86-3C3B-449B-A278-CB75EFAEBB81}" type="datetimeFigureOut">
              <a:rPr lang="ru-RU" smtClean="0"/>
              <a:t>21.02.2017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A0942E6-5467-4CAA-BB26-F3ABDB0A5D91}" type="slidenum">
              <a:rPr lang="ru-RU" smtClean="0"/>
              <a:t>‹#›</a:t>
            </a:fld>
            <a:endParaRPr lang="ru-RU"/>
          </a:p>
        </p:txBody>
      </p:sp>
    </p:spTree>
    <p:extLst>
      <p:ext uri="{BB962C8B-B14F-4D97-AF65-F5344CB8AC3E}">
        <p14:creationId xmlns:p14="http://schemas.microsoft.com/office/powerpoint/2010/main" val="3040791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Назва та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uk-UA"/>
              <a:t>Зразок заголовка</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Редагувати стиль зразка тексту</a:t>
            </a:r>
          </a:p>
        </p:txBody>
      </p:sp>
      <p:sp>
        <p:nvSpPr>
          <p:cNvPr id="5" name="Date Placeholder 4"/>
          <p:cNvSpPr>
            <a:spLocks noGrp="1"/>
          </p:cNvSpPr>
          <p:nvPr>
            <p:ph type="dt" sz="half" idx="10"/>
          </p:nvPr>
        </p:nvSpPr>
        <p:spPr/>
        <p:txBody>
          <a:bodyPr/>
          <a:lstStyle/>
          <a:p>
            <a:fld id="{CD3D0F86-3C3B-449B-A278-CB75EFAEBB81}" type="datetimeFigureOut">
              <a:rPr lang="ru-RU" smtClean="0"/>
              <a:t>21.02.2017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A0942E6-5467-4CAA-BB26-F3ABDB0A5D91}" type="slidenum">
              <a:rPr lang="ru-RU" smtClean="0"/>
              <a:t>‹#›</a:t>
            </a:fld>
            <a:endParaRPr lang="ru-RU"/>
          </a:p>
        </p:txBody>
      </p:sp>
    </p:spTree>
    <p:extLst>
      <p:ext uri="{BB962C8B-B14F-4D97-AF65-F5344CB8AC3E}">
        <p14:creationId xmlns:p14="http://schemas.microsoft.com/office/powerpoint/2010/main" val="838306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uk-UA"/>
              <a:t>Зразок заголовка</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Редагувати стиль зразка тексту</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Редагувати стиль зразка тексту</a:t>
            </a:r>
          </a:p>
        </p:txBody>
      </p:sp>
      <p:sp>
        <p:nvSpPr>
          <p:cNvPr id="5" name="Date Placeholder 4"/>
          <p:cNvSpPr>
            <a:spLocks noGrp="1"/>
          </p:cNvSpPr>
          <p:nvPr>
            <p:ph type="dt" sz="half" idx="10"/>
          </p:nvPr>
        </p:nvSpPr>
        <p:spPr/>
        <p:txBody>
          <a:bodyPr/>
          <a:lstStyle/>
          <a:p>
            <a:fld id="{CD3D0F86-3C3B-449B-A278-CB75EFAEBB81}" type="datetimeFigureOut">
              <a:rPr lang="ru-RU" smtClean="0"/>
              <a:t>21.02.2017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A0942E6-5467-4CAA-BB26-F3ABDB0A5D91}" type="slidenum">
              <a:rPr lang="ru-RU" smtClean="0"/>
              <a:t>‹#›</a:t>
            </a:fld>
            <a:endParaRPr lang="ru-RU"/>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28587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ка назви">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uk-UA"/>
              <a:t>Зразок заголовка</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Редагувати стиль зразка тексту</a:t>
            </a:r>
          </a:p>
        </p:txBody>
      </p:sp>
      <p:sp>
        <p:nvSpPr>
          <p:cNvPr id="5" name="Date Placeholder 4"/>
          <p:cNvSpPr>
            <a:spLocks noGrp="1"/>
          </p:cNvSpPr>
          <p:nvPr>
            <p:ph type="dt" sz="half" idx="10"/>
          </p:nvPr>
        </p:nvSpPr>
        <p:spPr/>
        <p:txBody>
          <a:bodyPr/>
          <a:lstStyle/>
          <a:p>
            <a:fld id="{CD3D0F86-3C3B-449B-A278-CB75EFAEBB81}" type="datetimeFigureOut">
              <a:rPr lang="ru-RU" smtClean="0"/>
              <a:t>21.02.2017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A0942E6-5467-4CAA-BB26-F3ABDB0A5D91}" type="slidenum">
              <a:rPr lang="ru-RU" smtClean="0"/>
              <a:t>‹#›</a:t>
            </a:fld>
            <a:endParaRPr lang="ru-RU"/>
          </a:p>
        </p:txBody>
      </p:sp>
    </p:spTree>
    <p:extLst>
      <p:ext uri="{BB962C8B-B14F-4D97-AF65-F5344CB8AC3E}">
        <p14:creationId xmlns:p14="http://schemas.microsoft.com/office/powerpoint/2010/main" val="7800803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uk-UA"/>
              <a:t>Зразок заголовка</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Редагувати стиль зразка тексту</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Редагувати стиль зразка тексту</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Редагувати стиль зразка тексту</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Редагувати стиль зразка тексту</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Редагувати стиль зразка тексту</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Редагувати стиль зразка тексту</a:t>
            </a:r>
          </a:p>
        </p:txBody>
      </p:sp>
      <p:sp>
        <p:nvSpPr>
          <p:cNvPr id="3" name="Date Placeholder 2"/>
          <p:cNvSpPr>
            <a:spLocks noGrp="1"/>
          </p:cNvSpPr>
          <p:nvPr>
            <p:ph type="dt" sz="half" idx="10"/>
          </p:nvPr>
        </p:nvSpPr>
        <p:spPr/>
        <p:txBody>
          <a:bodyPr/>
          <a:lstStyle/>
          <a:p>
            <a:fld id="{CD3D0F86-3C3B-449B-A278-CB75EFAEBB81}" type="datetimeFigureOut">
              <a:rPr lang="ru-RU" smtClean="0"/>
              <a:t>21.02.2017</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5A0942E6-5467-4CAA-BB26-F3ABDB0A5D91}" type="slidenum">
              <a:rPr lang="ru-RU" smtClean="0"/>
              <a:t>‹#›</a:t>
            </a:fld>
            <a:endParaRPr lang="ru-RU"/>
          </a:p>
        </p:txBody>
      </p:sp>
    </p:spTree>
    <p:extLst>
      <p:ext uri="{BB962C8B-B14F-4D97-AF65-F5344CB8AC3E}">
        <p14:creationId xmlns:p14="http://schemas.microsoft.com/office/powerpoint/2010/main" val="33758108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колонки з малюнками">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uk-UA"/>
              <a:t>Зразок заголовка</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Редагувати стиль зразка тексту</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uk-UA"/>
              <a:t>Клацніть піктограму, щоб додати зображення</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Редагувати стиль зразка тексту</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Редагувати стиль зразка тексту</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uk-UA"/>
              <a:t>Клацніть піктограму, щоб додати зображення</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Редагувати стиль зразка тексту</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Редагувати стиль зразка тексту</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uk-UA"/>
              <a:t>Клацніть піктограму, щоб додати зображення</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Редагувати стиль зразка тексту</a:t>
            </a:r>
          </a:p>
        </p:txBody>
      </p:sp>
      <p:sp>
        <p:nvSpPr>
          <p:cNvPr id="3" name="Date Placeholder 2"/>
          <p:cNvSpPr>
            <a:spLocks noGrp="1"/>
          </p:cNvSpPr>
          <p:nvPr>
            <p:ph type="dt" sz="half" idx="10"/>
          </p:nvPr>
        </p:nvSpPr>
        <p:spPr/>
        <p:txBody>
          <a:bodyPr/>
          <a:lstStyle/>
          <a:p>
            <a:fld id="{CD3D0F86-3C3B-449B-A278-CB75EFAEBB81}" type="datetimeFigureOut">
              <a:rPr lang="ru-RU" smtClean="0"/>
              <a:t>21.02.2017</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5A0942E6-5467-4CAA-BB26-F3ABDB0A5D91}" type="slidenum">
              <a:rPr lang="ru-RU" smtClean="0"/>
              <a:t>‹#›</a:t>
            </a:fld>
            <a:endParaRPr lang="ru-RU"/>
          </a:p>
        </p:txBody>
      </p:sp>
    </p:spTree>
    <p:extLst>
      <p:ext uri="{BB962C8B-B14F-4D97-AF65-F5344CB8AC3E}">
        <p14:creationId xmlns:p14="http://schemas.microsoft.com/office/powerpoint/2010/main" val="3043563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Зразок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CD3D0F86-3C3B-449B-A278-CB75EFAEBB81}" type="datetimeFigureOut">
              <a:rPr lang="ru-RU" smtClean="0"/>
              <a:t>21.02.2017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A0942E6-5467-4CAA-BB26-F3ABDB0A5D91}" type="slidenum">
              <a:rPr lang="ru-RU" smtClean="0"/>
              <a:t>‹#›</a:t>
            </a:fld>
            <a:endParaRPr lang="ru-RU"/>
          </a:p>
        </p:txBody>
      </p:sp>
    </p:spTree>
    <p:extLst>
      <p:ext uri="{BB962C8B-B14F-4D97-AF65-F5344CB8AC3E}">
        <p14:creationId xmlns:p14="http://schemas.microsoft.com/office/powerpoint/2010/main" val="3297995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uk-UA"/>
              <a:t>Зразок заголовка</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CD3D0F86-3C3B-449B-A278-CB75EFAEBB81}" type="datetimeFigureOut">
              <a:rPr lang="ru-RU" smtClean="0"/>
              <a:t>21.02.2017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A0942E6-5467-4CAA-BB26-F3ABDB0A5D91}" type="slidenum">
              <a:rPr lang="ru-RU" smtClean="0"/>
              <a:t>‹#›</a:t>
            </a:fld>
            <a:endParaRPr lang="ru-RU"/>
          </a:p>
        </p:txBody>
      </p:sp>
    </p:spTree>
    <p:extLst>
      <p:ext uri="{BB962C8B-B14F-4D97-AF65-F5344CB8AC3E}">
        <p14:creationId xmlns:p14="http://schemas.microsoft.com/office/powerpoint/2010/main" val="1856021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вмі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Зразок заголовка</a:t>
            </a:r>
            <a:endParaRPr lang="en-US" dirty="0"/>
          </a:p>
        </p:txBody>
      </p:sp>
      <p:sp>
        <p:nvSpPr>
          <p:cNvPr id="3" name="Content Placeholder 2"/>
          <p:cNvSpPr>
            <a:spLocks noGrp="1"/>
          </p:cNvSpPr>
          <p:nvPr>
            <p:ph idx="1"/>
          </p:nvPr>
        </p:nvSpPr>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CD3D0F86-3C3B-449B-A278-CB75EFAEBB81}" type="datetimeFigureOut">
              <a:rPr lang="ru-RU" smtClean="0"/>
              <a:t>21.02.2017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A0942E6-5467-4CAA-BB26-F3ABDB0A5D91}" type="slidenum">
              <a:rPr lang="ru-RU" smtClean="0"/>
              <a:t>‹#›</a:t>
            </a:fld>
            <a:endParaRPr lang="ru-RU"/>
          </a:p>
        </p:txBody>
      </p:sp>
    </p:spTree>
    <p:extLst>
      <p:ext uri="{BB962C8B-B14F-4D97-AF65-F5344CB8AC3E}">
        <p14:creationId xmlns:p14="http://schemas.microsoft.com/office/powerpoint/2010/main" val="289527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uk-UA"/>
              <a:t>Зразок заголовка</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Редагувати стиль зразка тексту</a:t>
            </a:r>
          </a:p>
        </p:txBody>
      </p:sp>
      <p:sp>
        <p:nvSpPr>
          <p:cNvPr id="4" name="Date Placeholder 3"/>
          <p:cNvSpPr>
            <a:spLocks noGrp="1"/>
          </p:cNvSpPr>
          <p:nvPr>
            <p:ph type="dt" sz="half" idx="10"/>
          </p:nvPr>
        </p:nvSpPr>
        <p:spPr/>
        <p:txBody>
          <a:bodyPr/>
          <a:lstStyle/>
          <a:p>
            <a:fld id="{CD3D0F86-3C3B-449B-A278-CB75EFAEBB81}" type="datetimeFigureOut">
              <a:rPr lang="ru-RU" smtClean="0"/>
              <a:t>21.02.2017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A0942E6-5467-4CAA-BB26-F3ABDB0A5D91}" type="slidenum">
              <a:rPr lang="ru-RU" smtClean="0"/>
              <a:t>‹#›</a:t>
            </a:fld>
            <a:endParaRPr lang="ru-RU"/>
          </a:p>
        </p:txBody>
      </p:sp>
    </p:spTree>
    <p:extLst>
      <p:ext uri="{BB962C8B-B14F-4D97-AF65-F5344CB8AC3E}">
        <p14:creationId xmlns:p14="http://schemas.microsoft.com/office/powerpoint/2010/main" val="1960469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Зразок заголовка</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Date Placeholder 4"/>
          <p:cNvSpPr>
            <a:spLocks noGrp="1"/>
          </p:cNvSpPr>
          <p:nvPr>
            <p:ph type="dt" sz="half" idx="10"/>
          </p:nvPr>
        </p:nvSpPr>
        <p:spPr/>
        <p:txBody>
          <a:bodyPr/>
          <a:lstStyle/>
          <a:p>
            <a:fld id="{CD3D0F86-3C3B-449B-A278-CB75EFAEBB81}" type="datetimeFigureOut">
              <a:rPr lang="ru-RU" smtClean="0"/>
              <a:t>21.02.2017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A0942E6-5467-4CAA-BB26-F3ABDB0A5D91}" type="slidenum">
              <a:rPr lang="ru-RU" smtClean="0"/>
              <a:t>‹#›</a:t>
            </a:fld>
            <a:endParaRPr lang="ru-RU"/>
          </a:p>
        </p:txBody>
      </p:sp>
    </p:spTree>
    <p:extLst>
      <p:ext uri="{BB962C8B-B14F-4D97-AF65-F5344CB8AC3E}">
        <p14:creationId xmlns:p14="http://schemas.microsoft.com/office/powerpoint/2010/main" val="2871700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uk-UA"/>
              <a:t>Зразок заголовка</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Редагувати стиль зразка тексту</a:t>
            </a:r>
          </a:p>
        </p:txBody>
      </p:sp>
      <p:sp>
        <p:nvSpPr>
          <p:cNvPr id="4" name="Content Placeholder 3"/>
          <p:cNvSpPr>
            <a:spLocks noGrp="1"/>
          </p:cNvSpPr>
          <p:nvPr>
            <p:ph sz="half" idx="2"/>
          </p:nvPr>
        </p:nvSpPr>
        <p:spPr>
          <a:xfrm>
            <a:off x="1141410" y="3073397"/>
            <a:ext cx="4878391" cy="2717801"/>
          </a:xfrm>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Редагувати стиль зразка тексту</a:t>
            </a:r>
          </a:p>
        </p:txBody>
      </p:sp>
      <p:sp>
        <p:nvSpPr>
          <p:cNvPr id="6" name="Content Placeholder 5"/>
          <p:cNvSpPr>
            <a:spLocks noGrp="1"/>
          </p:cNvSpPr>
          <p:nvPr>
            <p:ph sz="quarter" idx="4"/>
          </p:nvPr>
        </p:nvSpPr>
        <p:spPr>
          <a:xfrm>
            <a:off x="6172200" y="3073397"/>
            <a:ext cx="4875210" cy="2717801"/>
          </a:xfrm>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7" name="Date Placeholder 6"/>
          <p:cNvSpPr>
            <a:spLocks noGrp="1"/>
          </p:cNvSpPr>
          <p:nvPr>
            <p:ph type="dt" sz="half" idx="10"/>
          </p:nvPr>
        </p:nvSpPr>
        <p:spPr/>
        <p:txBody>
          <a:bodyPr/>
          <a:lstStyle/>
          <a:p>
            <a:fld id="{CD3D0F86-3C3B-449B-A278-CB75EFAEBB81}" type="datetimeFigureOut">
              <a:rPr lang="ru-RU" smtClean="0"/>
              <a:t>21.02.2017</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5A0942E6-5467-4CAA-BB26-F3ABDB0A5D91}" type="slidenum">
              <a:rPr lang="ru-RU" smtClean="0"/>
              <a:t>‹#›</a:t>
            </a:fld>
            <a:endParaRPr lang="ru-RU"/>
          </a:p>
        </p:txBody>
      </p:sp>
    </p:spTree>
    <p:extLst>
      <p:ext uri="{BB962C8B-B14F-4D97-AF65-F5344CB8AC3E}">
        <p14:creationId xmlns:p14="http://schemas.microsoft.com/office/powerpoint/2010/main" val="1619724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Зразок заголовка</a:t>
            </a:r>
            <a:endParaRPr lang="en-US" dirty="0"/>
          </a:p>
        </p:txBody>
      </p:sp>
      <p:sp>
        <p:nvSpPr>
          <p:cNvPr id="3" name="Date Placeholder 2"/>
          <p:cNvSpPr>
            <a:spLocks noGrp="1"/>
          </p:cNvSpPr>
          <p:nvPr>
            <p:ph type="dt" sz="half" idx="10"/>
          </p:nvPr>
        </p:nvSpPr>
        <p:spPr/>
        <p:txBody>
          <a:bodyPr/>
          <a:lstStyle/>
          <a:p>
            <a:fld id="{CD3D0F86-3C3B-449B-A278-CB75EFAEBB81}" type="datetimeFigureOut">
              <a:rPr lang="ru-RU" smtClean="0"/>
              <a:t>21.02.2017</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5A0942E6-5467-4CAA-BB26-F3ABDB0A5D91}" type="slidenum">
              <a:rPr lang="ru-RU" smtClean="0"/>
              <a:t>‹#›</a:t>
            </a:fld>
            <a:endParaRPr lang="ru-RU"/>
          </a:p>
        </p:txBody>
      </p:sp>
    </p:spTree>
    <p:extLst>
      <p:ext uri="{BB962C8B-B14F-4D97-AF65-F5344CB8AC3E}">
        <p14:creationId xmlns:p14="http://schemas.microsoft.com/office/powerpoint/2010/main" val="1289896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3D0F86-3C3B-449B-A278-CB75EFAEBB81}" type="datetimeFigureOut">
              <a:rPr lang="ru-RU" smtClean="0"/>
              <a:t>21.02.2017</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5A0942E6-5467-4CAA-BB26-F3ABDB0A5D91}" type="slidenum">
              <a:rPr lang="ru-RU" smtClean="0"/>
              <a:t>‹#›</a:t>
            </a:fld>
            <a:endParaRPr lang="ru-RU"/>
          </a:p>
        </p:txBody>
      </p:sp>
    </p:spTree>
    <p:extLst>
      <p:ext uri="{BB962C8B-B14F-4D97-AF65-F5344CB8AC3E}">
        <p14:creationId xmlns:p14="http://schemas.microsoft.com/office/powerpoint/2010/main" val="4125542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uk-UA"/>
              <a:t>Зразок заголовка</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Редагувати стиль зразка тексту</a:t>
            </a:r>
          </a:p>
        </p:txBody>
      </p:sp>
      <p:sp>
        <p:nvSpPr>
          <p:cNvPr id="5" name="Date Placeholder 4"/>
          <p:cNvSpPr>
            <a:spLocks noGrp="1"/>
          </p:cNvSpPr>
          <p:nvPr>
            <p:ph type="dt" sz="half" idx="10"/>
          </p:nvPr>
        </p:nvSpPr>
        <p:spPr/>
        <p:txBody>
          <a:bodyPr/>
          <a:lstStyle/>
          <a:p>
            <a:fld id="{CD3D0F86-3C3B-449B-A278-CB75EFAEBB81}" type="datetimeFigureOut">
              <a:rPr lang="ru-RU" smtClean="0"/>
              <a:t>21.02.2017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A0942E6-5467-4CAA-BB26-F3ABDB0A5D91}" type="slidenum">
              <a:rPr lang="ru-RU" smtClean="0"/>
              <a:t>‹#›</a:t>
            </a:fld>
            <a:endParaRPr lang="ru-RU"/>
          </a:p>
        </p:txBody>
      </p:sp>
    </p:spTree>
    <p:extLst>
      <p:ext uri="{BB962C8B-B14F-4D97-AF65-F5344CB8AC3E}">
        <p14:creationId xmlns:p14="http://schemas.microsoft.com/office/powerpoint/2010/main" val="3686981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uk-UA"/>
              <a:t>Зразок заголовка</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a:t>Клацніть піктограму, щоб додати зображення</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Редагувати стиль зразка тексту</a:t>
            </a:r>
          </a:p>
        </p:txBody>
      </p:sp>
      <p:sp>
        <p:nvSpPr>
          <p:cNvPr id="5" name="Date Placeholder 4"/>
          <p:cNvSpPr>
            <a:spLocks noGrp="1"/>
          </p:cNvSpPr>
          <p:nvPr>
            <p:ph type="dt" sz="half" idx="10"/>
          </p:nvPr>
        </p:nvSpPr>
        <p:spPr/>
        <p:txBody>
          <a:bodyPr/>
          <a:lstStyle/>
          <a:p>
            <a:fld id="{CD3D0F86-3C3B-449B-A278-CB75EFAEBB81}" type="datetimeFigureOut">
              <a:rPr lang="ru-RU" smtClean="0"/>
              <a:t>21.02.2017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A0942E6-5467-4CAA-BB26-F3ABDB0A5D91}" type="slidenum">
              <a:rPr lang="ru-RU" smtClean="0"/>
              <a:t>‹#›</a:t>
            </a:fld>
            <a:endParaRPr lang="ru-RU"/>
          </a:p>
        </p:txBody>
      </p:sp>
    </p:spTree>
    <p:extLst>
      <p:ext uri="{BB962C8B-B14F-4D97-AF65-F5344CB8AC3E}">
        <p14:creationId xmlns:p14="http://schemas.microsoft.com/office/powerpoint/2010/main" val="3001509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D3D0F86-3C3B-449B-A278-CB75EFAEBB81}" type="datetimeFigureOut">
              <a:rPr lang="ru-RU" smtClean="0"/>
              <a:t>21.02.2017</a:t>
            </a:fld>
            <a:endParaRPr lang="ru-RU"/>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5A0942E6-5467-4CAA-BB26-F3ABDB0A5D91}" type="slidenum">
              <a:rPr lang="ru-RU" smtClean="0"/>
              <a:t>‹#›</a:t>
            </a:fld>
            <a:endParaRPr lang="ru-RU"/>
          </a:p>
        </p:txBody>
      </p:sp>
    </p:spTree>
    <p:extLst>
      <p:ext uri="{BB962C8B-B14F-4D97-AF65-F5344CB8AC3E}">
        <p14:creationId xmlns:p14="http://schemas.microsoft.com/office/powerpoint/2010/main" val="3498514890"/>
      </p:ext>
    </p:extLst>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hyperlink" Target="https://www.youtube.com/watch?v=ScSqDyEzNcc" TargetMode="External"/><Relationship Id="rId13" Type="http://schemas.openxmlformats.org/officeDocument/2006/relationships/hyperlink" Target="https://www.youtube.com/watch?v=UPUi-10fYHE" TargetMode="External"/><Relationship Id="rId3" Type="http://schemas.openxmlformats.org/officeDocument/2006/relationships/hyperlink" Target="https://www.youtube.com/watch?v=rHoX_vIOnbM" TargetMode="External"/><Relationship Id="rId7" Type="http://schemas.openxmlformats.org/officeDocument/2006/relationships/hyperlink" Target="https://www.youtube.com/watch?v=ROoWThsmq80" TargetMode="External"/><Relationship Id="rId12" Type="http://schemas.openxmlformats.org/officeDocument/2006/relationships/hyperlink" Target="https://www.youtube.com/watch?v=TOf-QgHiIzc" TargetMode="External"/><Relationship Id="rId2" Type="http://schemas.openxmlformats.org/officeDocument/2006/relationships/hyperlink" Target="https://www.youtube.com/watch?v=8LTaGhVwH8E" TargetMode="External"/><Relationship Id="rId1" Type="http://schemas.openxmlformats.org/officeDocument/2006/relationships/slideLayout" Target="../slideLayouts/slideLayout7.xml"/><Relationship Id="rId6" Type="http://schemas.openxmlformats.org/officeDocument/2006/relationships/hyperlink" Target="https://www.youtube.com/watch?v=e7OLU4R8QS8" TargetMode="External"/><Relationship Id="rId11" Type="http://schemas.openxmlformats.org/officeDocument/2006/relationships/hyperlink" Target="https://www.youtube.com/watch?v=8FCMj-fmslQ" TargetMode="External"/><Relationship Id="rId5" Type="http://schemas.openxmlformats.org/officeDocument/2006/relationships/hyperlink" Target="https://www.youtube.com/watch?v=shD89oGhW0A" TargetMode="External"/><Relationship Id="rId10" Type="http://schemas.openxmlformats.org/officeDocument/2006/relationships/hyperlink" Target="https://www.youtube.com/watch?v=72vxJzG_Q28" TargetMode="External"/><Relationship Id="rId4" Type="http://schemas.openxmlformats.org/officeDocument/2006/relationships/hyperlink" Target="https://www.youtube.com/watch?v=udFRw4rmOSY" TargetMode="External"/><Relationship Id="rId9" Type="http://schemas.openxmlformats.org/officeDocument/2006/relationships/hyperlink" Target="https://www.youtube.com/watch?v=ORRgsX1tnkM"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www.yuzhnoye.com/company/history/" TargetMode="External"/><Relationship Id="rId13" Type="http://schemas.openxmlformats.org/officeDocument/2006/relationships/hyperlink" Target="https://sites.google.com/site/ukraienkos/novini-z-orbiti" TargetMode="External"/><Relationship Id="rId3" Type="http://schemas.openxmlformats.org/officeDocument/2006/relationships/hyperlink" Target="http://www.nkau.gov.ua/nsau/photo.nsf/videoU" TargetMode="External"/><Relationship Id="rId7" Type="http://schemas.openxmlformats.org/officeDocument/2006/relationships/hyperlink" Target="http://www.yuzhnoye.com/press-center/news/news_60.html" TargetMode="External"/><Relationship Id="rId12" Type="http://schemas.openxmlformats.org/officeDocument/2006/relationships/hyperlink" Target="http://gazeta.ua/ru/articles/history/_pervyj-ukrainskij-sputnik-sich1-zapustili-vesom-1915-kg/578099" TargetMode="External"/><Relationship Id="rId2" Type="http://schemas.openxmlformats.org/officeDocument/2006/relationships/hyperlink" Target="http://www.nkau.gov.ua/nsau/catalognew.nsf/vydavnU!open" TargetMode="External"/><Relationship Id="rId1" Type="http://schemas.openxmlformats.org/officeDocument/2006/relationships/slideLayout" Target="../slideLayouts/slideLayout7.xml"/><Relationship Id="rId6" Type="http://schemas.openxmlformats.org/officeDocument/2006/relationships/hyperlink" Target="http://www.yuzhnoye.com/press-center/news/news_54.html" TargetMode="External"/><Relationship Id="rId11" Type="http://schemas.openxmlformats.org/officeDocument/2006/relationships/hyperlink" Target="https://ru.wikipedia.org/wiki/&#1044;&#1085;&#1077;&#1087;&#1088;_(&#1088;&#1072;&#1082;&#1077;&#1090;&#1072;-&#1085;&#1086;&#1089;&#1080;&#1090;&#1077;&#1083;&#1100;)" TargetMode="External"/><Relationship Id="rId5" Type="http://schemas.openxmlformats.org/officeDocument/2006/relationships/hyperlink" Target="http://www.nkau.gov.ua/nsau/newsnsau.nsf/HronolU/50043C3EBAC77F6AC22579B2004986E5?OpenDocument&amp;Lang=U" TargetMode="External"/><Relationship Id="rId10" Type="http://schemas.openxmlformats.org/officeDocument/2006/relationships/hyperlink" Target="http://www.yuzhmash.com/projects/index/sealaunch?id=3&#1089;&#1072;&#1081;&#1090;?" TargetMode="External"/><Relationship Id="rId4" Type="http://schemas.openxmlformats.org/officeDocument/2006/relationships/hyperlink" Target="http://www.nkau.gov.ua/nsau/catalognew.nsf/mainU/C571EC56181E6443C3256BF80052D38F?OpenDocument&amp;Lang=U" TargetMode="External"/><Relationship Id="rId9" Type="http://schemas.openxmlformats.org/officeDocument/2006/relationships/hyperlink" Target="http://www.yuzhmash.com/presscenter/video"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slide" Target="slide12.xml"/><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slide" Target="slide8.xml"/><Relationship Id="rId5" Type="http://schemas.openxmlformats.org/officeDocument/2006/relationships/slide" Target="slide7.xml"/><Relationship Id="rId10" Type="http://schemas.openxmlformats.org/officeDocument/2006/relationships/slide" Target="slide17.xml"/><Relationship Id="rId4" Type="http://schemas.openxmlformats.org/officeDocument/2006/relationships/slide" Target="slide6.xml"/><Relationship Id="rId9" Type="http://schemas.openxmlformats.org/officeDocument/2006/relationships/slide" Target="slide15.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rot="21199506">
            <a:off x="1137063" y="2119301"/>
            <a:ext cx="10321288" cy="2215991"/>
          </a:xfrm>
          <a:prstGeom prst="rect">
            <a:avLst/>
          </a:prstGeom>
          <a:noFill/>
        </p:spPr>
        <p:txBody>
          <a:bodyPr wrap="none" lIns="91440" tIns="45720" rIns="91440" bIns="45720">
            <a:spAutoFit/>
          </a:bodyPr>
          <a:lstStyle/>
          <a:p>
            <a:pPr algn="ctr"/>
            <a:r>
              <a:rPr lang="ru-RU" sz="13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Веб-</a:t>
            </a:r>
            <a:r>
              <a:rPr lang="ru-RU" sz="13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квест</a:t>
            </a:r>
            <a:endParaRPr lang="ru-RU" sz="13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36329622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54377" y="323333"/>
            <a:ext cx="5772093" cy="1015663"/>
          </a:xfrm>
          <a:prstGeom prst="rect">
            <a:avLst/>
          </a:prstGeom>
        </p:spPr>
        <p:txBody>
          <a:bodyPr wrap="none">
            <a:spAutoFit/>
          </a:bodyPr>
          <a:lstStyle/>
          <a:p>
            <a:r>
              <a:rPr lang="uk-UA" sz="6000" dirty="0"/>
              <a:t>«Конструктори»</a:t>
            </a:r>
          </a:p>
        </p:txBody>
      </p:sp>
      <p:sp>
        <p:nvSpPr>
          <p:cNvPr id="3" name="Прямоугольник 2"/>
          <p:cNvSpPr/>
          <p:nvPr/>
        </p:nvSpPr>
        <p:spPr>
          <a:xfrm>
            <a:off x="317500" y="1891437"/>
            <a:ext cx="6096000" cy="3108543"/>
          </a:xfrm>
          <a:prstGeom prst="rect">
            <a:avLst/>
          </a:prstGeom>
        </p:spPr>
        <p:txBody>
          <a:bodyPr>
            <a:spAutoFit/>
          </a:bodyPr>
          <a:lstStyle/>
          <a:p>
            <a:r>
              <a:rPr lang="uk-UA" sz="2800" dirty="0"/>
              <a:t>1. Знайдіть історичні факти про здійснені космічні запуски апаратів у період часів незалежності</a:t>
            </a:r>
            <a:r>
              <a:rPr lang="uk-UA" sz="2800" dirty="0" smtClean="0"/>
              <a:t>.</a:t>
            </a:r>
            <a:endParaRPr lang="uk-UA" sz="2800" dirty="0"/>
          </a:p>
          <a:p>
            <a:r>
              <a:rPr lang="uk-UA" sz="2800" dirty="0"/>
              <a:t>2. Подайте коротку інформацію про запуски КА</a:t>
            </a:r>
            <a:r>
              <a:rPr lang="uk-UA" sz="2800" dirty="0" smtClean="0"/>
              <a:t>.</a:t>
            </a:r>
            <a:endParaRPr lang="uk-UA" sz="2800" dirty="0"/>
          </a:p>
          <a:p>
            <a:r>
              <a:rPr lang="uk-UA" sz="2800" dirty="0"/>
              <a:t>3. Результати </a:t>
            </a:r>
            <a:r>
              <a:rPr lang="uk-UA" sz="2800" dirty="0" err="1"/>
              <a:t>представте</a:t>
            </a:r>
            <a:r>
              <a:rPr lang="uk-UA" sz="2800" dirty="0"/>
              <a:t> у вигляді презентації.</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4700" y="1893351"/>
            <a:ext cx="3178170" cy="46242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1819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79608" y="367268"/>
            <a:ext cx="4731423" cy="1015663"/>
          </a:xfrm>
          <a:prstGeom prst="rect">
            <a:avLst/>
          </a:prstGeom>
        </p:spPr>
        <p:txBody>
          <a:bodyPr wrap="none">
            <a:spAutoFit/>
          </a:bodyPr>
          <a:lstStyle/>
          <a:p>
            <a:r>
              <a:rPr lang="uk-UA" sz="6000" dirty="0"/>
              <a:t>«Пошуковці»</a:t>
            </a:r>
          </a:p>
        </p:txBody>
      </p:sp>
      <p:sp>
        <p:nvSpPr>
          <p:cNvPr id="3" name="Прямоугольник 2"/>
          <p:cNvSpPr/>
          <p:nvPr/>
        </p:nvSpPr>
        <p:spPr>
          <a:xfrm>
            <a:off x="131162" y="1483448"/>
            <a:ext cx="6096000" cy="3539430"/>
          </a:xfrm>
          <a:prstGeom prst="rect">
            <a:avLst/>
          </a:prstGeom>
        </p:spPr>
        <p:txBody>
          <a:bodyPr>
            <a:spAutoFit/>
          </a:bodyPr>
          <a:lstStyle/>
          <a:p>
            <a:r>
              <a:rPr lang="uk-UA" sz="2800" dirty="0" smtClean="0"/>
              <a:t>1.Знайдіть історичні факти про міжнародні космічні проекти за участі України. 2.Подайте коротку інформацію про досягнення космічної України у співпраці з іншими державами.</a:t>
            </a:r>
          </a:p>
          <a:p>
            <a:r>
              <a:rPr lang="uk-UA" sz="2800" dirty="0" smtClean="0"/>
              <a:t>3. Результати </a:t>
            </a:r>
            <a:r>
              <a:rPr lang="uk-UA" sz="2800" dirty="0" err="1" smtClean="0"/>
              <a:t>представте</a:t>
            </a:r>
            <a:r>
              <a:rPr lang="uk-UA" sz="2800" dirty="0" smtClean="0"/>
              <a:t> у вигляді презентації.</a:t>
            </a:r>
            <a:endParaRPr lang="uk-UA" sz="28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7426" y="2912905"/>
            <a:ext cx="4993166" cy="33258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6225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p:cNvSpPr/>
          <p:nvPr/>
        </p:nvSpPr>
        <p:spPr>
          <a:xfrm>
            <a:off x="2921017" y="1988926"/>
            <a:ext cx="6552167" cy="1569660"/>
          </a:xfrm>
          <a:prstGeom prst="rect">
            <a:avLst/>
          </a:prstGeom>
          <a:noFill/>
          <a:effectLst>
            <a:glow rad="228600">
              <a:schemeClr val="accent3">
                <a:satMod val="175000"/>
                <a:alpha val="40000"/>
              </a:schemeClr>
            </a:glow>
            <a:innerShdw blurRad="63500" dist="50800" dir="8100000">
              <a:prstClr val="black">
                <a:alpha val="50000"/>
              </a:prstClr>
            </a:innerShdw>
          </a:effectLst>
        </p:spPr>
        <p:txBody>
          <a:bodyPr wrap="square" lIns="91440" tIns="45720" rIns="91440" bIns="45720">
            <a:spAutoFit/>
          </a:bodyPr>
          <a:lstStyle/>
          <a:p>
            <a:pPr algn="ctr"/>
            <a:r>
              <a:rPr lang="uk-UA" sz="9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Джерела</a:t>
            </a:r>
          </a:p>
        </p:txBody>
      </p:sp>
    </p:spTree>
    <p:extLst>
      <p:ext uri="{BB962C8B-B14F-4D97-AF65-F5344CB8AC3E}">
        <p14:creationId xmlns:p14="http://schemas.microsoft.com/office/powerpoint/2010/main" val="1613386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p:cNvSpPr/>
          <p:nvPr/>
        </p:nvSpPr>
        <p:spPr>
          <a:xfrm>
            <a:off x="164592" y="872871"/>
            <a:ext cx="6409944" cy="6324808"/>
          </a:xfrm>
          <a:prstGeom prst="rect">
            <a:avLst/>
          </a:prstGeom>
        </p:spPr>
        <p:txBody>
          <a:bodyPr wrap="square">
            <a:spAutoFit/>
          </a:bodyPr>
          <a:lstStyle/>
          <a:p>
            <a:r>
              <a:rPr lang="ru-RU" sz="1600" dirty="0"/>
              <a:t>1. </a:t>
            </a:r>
            <a:r>
              <a:rPr lang="en-US" sz="1600" dirty="0">
                <a:hlinkClick r:id="rId2"/>
              </a:rPr>
              <a:t>https://www.youtube.com/watch?v=8LTaGhVwH8E</a:t>
            </a:r>
            <a:endParaRPr lang="en-US" sz="1600" dirty="0"/>
          </a:p>
          <a:p>
            <a:endParaRPr lang="en-US" sz="1600" dirty="0"/>
          </a:p>
          <a:p>
            <a:r>
              <a:rPr lang="ru-RU" sz="1600" dirty="0" err="1"/>
              <a:t>Україна</a:t>
            </a:r>
            <a:r>
              <a:rPr lang="ru-RU" sz="1600" dirty="0"/>
              <a:t> </a:t>
            </a:r>
            <a:r>
              <a:rPr lang="ru-RU" sz="1600" dirty="0" err="1"/>
              <a:t>шукає</a:t>
            </a:r>
            <a:r>
              <a:rPr lang="ru-RU" sz="1600" dirty="0"/>
              <a:t> </a:t>
            </a:r>
            <a:r>
              <a:rPr lang="ru-RU" sz="1600" dirty="0" err="1"/>
              <a:t>партнерів</a:t>
            </a:r>
            <a:r>
              <a:rPr lang="ru-RU" sz="1600" dirty="0"/>
              <a:t> для </a:t>
            </a:r>
            <a:r>
              <a:rPr lang="ru-RU" sz="1600" dirty="0" err="1"/>
              <a:t>розвитку</a:t>
            </a:r>
            <a:r>
              <a:rPr lang="ru-RU" sz="1600" dirty="0"/>
              <a:t> </a:t>
            </a:r>
            <a:r>
              <a:rPr lang="ru-RU" sz="1600" dirty="0" err="1"/>
              <a:t>космічних</a:t>
            </a:r>
            <a:r>
              <a:rPr lang="ru-RU" sz="1600" dirty="0"/>
              <a:t> </a:t>
            </a:r>
            <a:r>
              <a:rPr lang="ru-RU" sz="1600" dirty="0" err="1"/>
              <a:t>програм</a:t>
            </a:r>
            <a:endParaRPr lang="ru-RU" sz="1600" dirty="0"/>
          </a:p>
          <a:p>
            <a:endParaRPr lang="ru-RU" sz="1600" dirty="0"/>
          </a:p>
          <a:p>
            <a:r>
              <a:rPr lang="ru-RU" sz="1600" dirty="0"/>
              <a:t>2. </a:t>
            </a:r>
            <a:r>
              <a:rPr lang="en-US" sz="1600" dirty="0">
                <a:hlinkClick r:id="rId3"/>
              </a:rPr>
              <a:t>https://www.youtube.com/watch?v=rHoX_vIOnbM</a:t>
            </a:r>
            <a:endParaRPr lang="en-US" sz="1600" dirty="0"/>
          </a:p>
          <a:p>
            <a:endParaRPr lang="en-US" sz="1600" dirty="0"/>
          </a:p>
          <a:p>
            <a:r>
              <a:rPr lang="ru-RU" sz="1600" dirty="0"/>
              <a:t>Проект «Днепр» </a:t>
            </a:r>
            <a:r>
              <a:rPr lang="en-US" sz="1600" dirty="0"/>
              <a:t>Dnepr Project</a:t>
            </a:r>
          </a:p>
          <a:p>
            <a:endParaRPr lang="en-US" sz="1600" dirty="0"/>
          </a:p>
          <a:p>
            <a:r>
              <a:rPr lang="en-US" sz="1600" dirty="0"/>
              <a:t>3. </a:t>
            </a:r>
            <a:r>
              <a:rPr lang="en-US" sz="1600" dirty="0">
                <a:hlinkClick r:id="rId4"/>
              </a:rPr>
              <a:t>https://www.youtube.com/watch?v=udFRw4rmOSY</a:t>
            </a:r>
            <a:endParaRPr lang="en-US" sz="1600" dirty="0"/>
          </a:p>
          <a:p>
            <a:endParaRPr lang="en-US" sz="1600" dirty="0"/>
          </a:p>
          <a:p>
            <a:r>
              <a:rPr lang="en-US" sz="1600" dirty="0"/>
              <a:t>«</a:t>
            </a:r>
            <a:r>
              <a:rPr lang="ru-RU" sz="1600" dirty="0"/>
              <a:t>Покорение высот». Фильм к 60-летию КБ «Южное»</a:t>
            </a:r>
          </a:p>
          <a:p>
            <a:endParaRPr lang="ru-RU" sz="1600" dirty="0"/>
          </a:p>
          <a:p>
            <a:r>
              <a:rPr lang="ru-RU" sz="1600" dirty="0"/>
              <a:t>4. </a:t>
            </a:r>
            <a:r>
              <a:rPr lang="en-US" sz="1600" dirty="0">
                <a:hlinkClick r:id="rId5"/>
              </a:rPr>
              <a:t>https://www.youtube.com/watch?v=shD89oGhW0A</a:t>
            </a:r>
            <a:endParaRPr lang="en-US" sz="1600" dirty="0"/>
          </a:p>
          <a:p>
            <a:endParaRPr lang="en-US" sz="1600" dirty="0"/>
          </a:p>
          <a:p>
            <a:r>
              <a:rPr lang="en-US" sz="1600" dirty="0"/>
              <a:t>20 </a:t>
            </a:r>
            <a:r>
              <a:rPr lang="ru-RU" sz="1600" dirty="0" err="1"/>
              <a:t>кроків</a:t>
            </a:r>
            <a:r>
              <a:rPr lang="ru-RU" sz="1600" dirty="0"/>
              <a:t> у космос</a:t>
            </a:r>
          </a:p>
          <a:p>
            <a:endParaRPr lang="ru-RU" sz="1600" dirty="0"/>
          </a:p>
          <a:p>
            <a:r>
              <a:rPr lang="ru-RU" sz="1600" dirty="0"/>
              <a:t>5. </a:t>
            </a:r>
            <a:r>
              <a:rPr lang="en-US" sz="1600" dirty="0">
                <a:hlinkClick r:id="rId6"/>
              </a:rPr>
              <a:t>https://www.youtube.com/watch?v=e7OLU4R8QS8 </a:t>
            </a:r>
            <a:endParaRPr lang="uk-UA" sz="1600" dirty="0"/>
          </a:p>
          <a:p>
            <a:r>
              <a:rPr lang="en-US" sz="1600" dirty="0"/>
              <a:t>5 </a:t>
            </a:r>
            <a:r>
              <a:rPr lang="ru-RU" sz="1600" dirty="0"/>
              <a:t>канал. 'ОСОБЛИВИЙ ПОГЛЯД' 19.10.2016</a:t>
            </a:r>
          </a:p>
          <a:p>
            <a:endParaRPr lang="ru-RU" sz="1600" dirty="0"/>
          </a:p>
          <a:p>
            <a:r>
              <a:rPr lang="ru-RU" sz="1600" dirty="0"/>
              <a:t>6. </a:t>
            </a:r>
            <a:r>
              <a:rPr lang="en-US" sz="1600" dirty="0">
                <a:hlinkClick r:id="rId7"/>
              </a:rPr>
              <a:t>https://www.youtube.com/watch?v=ROoWThsmq80</a:t>
            </a:r>
            <a:endParaRPr lang="en-US" sz="1600" dirty="0"/>
          </a:p>
          <a:p>
            <a:endParaRPr lang="en-US" sz="1600" dirty="0"/>
          </a:p>
          <a:p>
            <a:r>
              <a:rPr lang="en-US" sz="1600" dirty="0"/>
              <a:t>5 </a:t>
            </a:r>
            <a:r>
              <a:rPr lang="ru-RU" sz="1600" dirty="0"/>
              <a:t>канал. '</a:t>
            </a:r>
            <a:r>
              <a:rPr lang="ru-RU" sz="1600" dirty="0" err="1"/>
              <a:t>Особливий</a:t>
            </a:r>
            <a:r>
              <a:rPr lang="ru-RU" sz="1600" dirty="0"/>
              <a:t> </a:t>
            </a:r>
            <a:r>
              <a:rPr lang="ru-RU" sz="1600" dirty="0" err="1"/>
              <a:t>погляд</a:t>
            </a:r>
            <a:r>
              <a:rPr lang="ru-RU" sz="1600" dirty="0"/>
              <a:t>'. Проблемы ракетно-космической отрасли Украины</a:t>
            </a:r>
          </a:p>
          <a:p>
            <a:endParaRPr lang="ru-RU" sz="1400" dirty="0"/>
          </a:p>
          <a:p>
            <a:endParaRPr lang="en-US" sz="1400" dirty="0"/>
          </a:p>
          <a:p>
            <a:endParaRPr lang="en-US" sz="900" dirty="0"/>
          </a:p>
        </p:txBody>
      </p:sp>
      <p:sp>
        <p:nvSpPr>
          <p:cNvPr id="4" name="Прямокутник 3"/>
          <p:cNvSpPr/>
          <p:nvPr/>
        </p:nvSpPr>
        <p:spPr>
          <a:xfrm>
            <a:off x="6163056" y="872871"/>
            <a:ext cx="6096000" cy="5755422"/>
          </a:xfrm>
          <a:prstGeom prst="rect">
            <a:avLst/>
          </a:prstGeom>
        </p:spPr>
        <p:txBody>
          <a:bodyPr>
            <a:spAutoFit/>
          </a:bodyPr>
          <a:lstStyle/>
          <a:p>
            <a:r>
              <a:rPr lang="en-US" sz="1600" dirty="0"/>
              <a:t>7. </a:t>
            </a:r>
            <a:r>
              <a:rPr lang="en-US" sz="1600" dirty="0">
                <a:hlinkClick r:id="rId8"/>
              </a:rPr>
              <a:t>https://www.youtube.com/watch?v=ScSqDyEzNcc</a:t>
            </a:r>
            <a:endParaRPr lang="en-US" sz="1600" dirty="0"/>
          </a:p>
          <a:p>
            <a:r>
              <a:rPr lang="en-US" sz="1600" dirty="0"/>
              <a:t>Arianespace’s Vega scores its eighth success in orbiting GÖKTÜRK-1 for Turkey</a:t>
            </a:r>
            <a:endParaRPr lang="uk-UA" sz="1600" dirty="0"/>
          </a:p>
          <a:p>
            <a:endParaRPr lang="en-US" sz="1600" dirty="0"/>
          </a:p>
          <a:p>
            <a:r>
              <a:rPr lang="en-US" sz="1600" dirty="0"/>
              <a:t>8. </a:t>
            </a:r>
            <a:r>
              <a:rPr lang="en-US" sz="1600" dirty="0">
                <a:hlinkClick r:id="rId9"/>
              </a:rPr>
              <a:t>https://www.youtube.com/watch?v=ORRgsX1tnkM</a:t>
            </a:r>
            <a:endParaRPr lang="en-US" sz="1600" dirty="0"/>
          </a:p>
          <a:p>
            <a:r>
              <a:rPr lang="en-US" sz="1600" dirty="0"/>
              <a:t>[Zenit] Launch of Eutelsat 3B on Zenit from Sea Launch Platform.</a:t>
            </a:r>
          </a:p>
          <a:p>
            <a:endParaRPr lang="en-US" sz="1600" dirty="0"/>
          </a:p>
          <a:p>
            <a:r>
              <a:rPr lang="en-US" sz="1600" dirty="0"/>
              <a:t>9. </a:t>
            </a:r>
            <a:r>
              <a:rPr lang="en-US" sz="1600" dirty="0">
                <a:hlinkClick r:id="rId10"/>
              </a:rPr>
              <a:t>https://www.youtube.com/watch?v=72vxJzG_Q28</a:t>
            </a:r>
            <a:endParaRPr lang="en-US" sz="1600" dirty="0"/>
          </a:p>
          <a:p>
            <a:endParaRPr lang="en-US" sz="1600" dirty="0"/>
          </a:p>
          <a:p>
            <a:r>
              <a:rPr lang="ru-RU" sz="1600" dirty="0" err="1"/>
              <a:t>Гордість</a:t>
            </a:r>
            <a:r>
              <a:rPr lang="ru-RU" sz="1600" dirty="0"/>
              <a:t> </a:t>
            </a:r>
            <a:r>
              <a:rPr lang="ru-RU" sz="1600" dirty="0" err="1"/>
              <a:t>України</a:t>
            </a:r>
            <a:r>
              <a:rPr lang="ru-RU" sz="1600" dirty="0"/>
              <a:t> </a:t>
            </a:r>
            <a:r>
              <a:rPr lang="ru-RU" sz="1600" dirty="0" err="1"/>
              <a:t>Унікальні</a:t>
            </a:r>
            <a:r>
              <a:rPr lang="ru-RU" sz="1600" dirty="0"/>
              <a:t> </a:t>
            </a:r>
            <a:r>
              <a:rPr lang="ru-RU" sz="1600" dirty="0" err="1"/>
              <a:t>ракетоносії</a:t>
            </a:r>
            <a:r>
              <a:rPr lang="ru-RU" sz="1600" dirty="0"/>
              <a:t> «</a:t>
            </a:r>
            <a:r>
              <a:rPr lang="ru-RU" sz="1600" dirty="0" err="1"/>
              <a:t>Південмашу</a:t>
            </a:r>
            <a:r>
              <a:rPr lang="ru-RU" sz="1600" dirty="0"/>
              <a:t>».</a:t>
            </a:r>
          </a:p>
          <a:p>
            <a:endParaRPr lang="ru-RU" sz="1600" dirty="0"/>
          </a:p>
          <a:p>
            <a:r>
              <a:rPr lang="ru-RU" sz="1600" dirty="0"/>
              <a:t>10.</a:t>
            </a:r>
            <a:r>
              <a:rPr lang="en-US" sz="1600" dirty="0">
                <a:hlinkClick r:id="rId11"/>
              </a:rPr>
              <a:t>https://www.youtube.com/watch?v=8FCMj-fmslQ</a:t>
            </a:r>
            <a:endParaRPr lang="en-US" sz="1600" dirty="0"/>
          </a:p>
          <a:p>
            <a:endParaRPr lang="en-US" sz="1600" dirty="0"/>
          </a:p>
          <a:p>
            <a:r>
              <a:rPr lang="ru-RU" sz="1600" dirty="0"/>
              <a:t>Ракетные старты Украины под угрозой.</a:t>
            </a:r>
          </a:p>
          <a:p>
            <a:endParaRPr lang="ru-RU" sz="1600" dirty="0"/>
          </a:p>
          <a:p>
            <a:r>
              <a:rPr lang="ru-RU" sz="1600" dirty="0"/>
              <a:t>11. </a:t>
            </a:r>
            <a:r>
              <a:rPr lang="en-US" sz="1600" dirty="0">
                <a:hlinkClick r:id="rId12"/>
              </a:rPr>
              <a:t>https://www.youtube.com/watch?v=TOf-QgHiIzc</a:t>
            </a:r>
            <a:endParaRPr lang="en-US" sz="1600" dirty="0"/>
          </a:p>
          <a:p>
            <a:endParaRPr lang="en-US" sz="1600" dirty="0"/>
          </a:p>
          <a:p>
            <a:r>
              <a:rPr lang="ru-RU" sz="1600" dirty="0"/>
              <a:t>Спутниковые технологии КБ 'Южное'.</a:t>
            </a:r>
          </a:p>
          <a:p>
            <a:endParaRPr lang="ru-RU" sz="1600" dirty="0"/>
          </a:p>
          <a:p>
            <a:r>
              <a:rPr lang="ru-RU" sz="1600" dirty="0"/>
              <a:t>12. </a:t>
            </a:r>
            <a:r>
              <a:rPr lang="en-US" sz="1600" dirty="0">
                <a:hlinkClick r:id="rId13"/>
              </a:rPr>
              <a:t>https://www.youtube.com/watch?v=UPUi-10fYHE</a:t>
            </a:r>
            <a:endParaRPr lang="en-US" sz="1600" dirty="0"/>
          </a:p>
          <a:p>
            <a:endParaRPr lang="en-US" sz="1600" dirty="0"/>
          </a:p>
          <a:p>
            <a:r>
              <a:rPr lang="ru-RU" sz="1600" dirty="0" err="1"/>
              <a:t>Сьогодні</a:t>
            </a:r>
            <a:r>
              <a:rPr lang="ru-RU" sz="1600" dirty="0"/>
              <a:t> </a:t>
            </a:r>
            <a:r>
              <a:rPr lang="ru-RU" sz="1600" dirty="0" err="1"/>
              <a:t>виповнюється</a:t>
            </a:r>
            <a:r>
              <a:rPr lang="ru-RU" sz="1600" dirty="0"/>
              <a:t> 18 </a:t>
            </a:r>
            <a:r>
              <a:rPr lang="ru-RU" sz="1600" dirty="0" err="1"/>
              <a:t>років</a:t>
            </a:r>
            <a:r>
              <a:rPr lang="ru-RU" sz="1600" dirty="0"/>
              <a:t> </a:t>
            </a:r>
            <a:r>
              <a:rPr lang="ru-RU" sz="1600" dirty="0" err="1"/>
              <a:t>відтоді</a:t>
            </a:r>
            <a:r>
              <a:rPr lang="ru-RU" sz="1600" dirty="0"/>
              <a:t>, як </a:t>
            </a:r>
            <a:r>
              <a:rPr lang="ru-RU" sz="1600" dirty="0" err="1"/>
              <a:t>Леонід</a:t>
            </a:r>
            <a:r>
              <a:rPr lang="ru-RU" sz="1600" dirty="0"/>
              <a:t> </a:t>
            </a:r>
            <a:r>
              <a:rPr lang="ru-RU" sz="1600" dirty="0" err="1"/>
              <a:t>Каденюк</a:t>
            </a:r>
            <a:r>
              <a:rPr lang="ru-RU" sz="1600" dirty="0"/>
              <a:t> </a:t>
            </a:r>
            <a:r>
              <a:rPr lang="ru-RU" sz="1600" dirty="0" err="1"/>
              <a:t>злетів</a:t>
            </a:r>
            <a:r>
              <a:rPr lang="ru-RU" sz="1600" dirty="0"/>
              <a:t> на </a:t>
            </a:r>
            <a:r>
              <a:rPr lang="ru-RU" sz="1600" dirty="0" err="1"/>
              <a:t>орбіту</a:t>
            </a:r>
            <a:r>
              <a:rPr lang="ru-RU" sz="1600" dirty="0"/>
              <a:t>.</a:t>
            </a:r>
          </a:p>
        </p:txBody>
      </p:sp>
      <p:sp>
        <p:nvSpPr>
          <p:cNvPr id="5" name="TextBox 4">
            <a:hlinkClick r:id="rId2"/>
          </p:cNvPr>
          <p:cNvSpPr txBox="1"/>
          <p:nvPr/>
        </p:nvSpPr>
        <p:spPr>
          <a:xfrm>
            <a:off x="4937760" y="0"/>
            <a:ext cx="2578608" cy="707886"/>
          </a:xfrm>
          <a:prstGeom prst="rect">
            <a:avLst/>
          </a:prstGeom>
          <a:noFill/>
        </p:spPr>
        <p:txBody>
          <a:bodyPr wrap="square" rtlCol="0">
            <a:spAutoFit/>
          </a:bodyPr>
          <a:lstStyle/>
          <a:p>
            <a:r>
              <a:rPr lang="uk-UA" sz="4000" dirty="0"/>
              <a:t>Відео</a:t>
            </a:r>
            <a:endParaRPr lang="ru-RU" sz="4000" dirty="0"/>
          </a:p>
        </p:txBody>
      </p:sp>
    </p:spTree>
    <p:extLst>
      <p:ext uri="{BB962C8B-B14F-4D97-AF65-F5344CB8AC3E}">
        <p14:creationId xmlns:p14="http://schemas.microsoft.com/office/powerpoint/2010/main" val="29349455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p:cNvSpPr/>
          <p:nvPr/>
        </p:nvSpPr>
        <p:spPr>
          <a:xfrm>
            <a:off x="137160" y="1182684"/>
            <a:ext cx="6169152" cy="5632311"/>
          </a:xfrm>
          <a:prstGeom prst="rect">
            <a:avLst/>
          </a:prstGeom>
        </p:spPr>
        <p:txBody>
          <a:bodyPr wrap="square">
            <a:spAutoFit/>
          </a:bodyPr>
          <a:lstStyle/>
          <a:p>
            <a:r>
              <a:rPr lang="ru-RU" dirty="0"/>
              <a:t>1.Державне </a:t>
            </a:r>
            <a:r>
              <a:rPr lang="ru-RU" dirty="0" err="1"/>
              <a:t>космічне</a:t>
            </a:r>
            <a:r>
              <a:rPr lang="ru-RU" dirty="0"/>
              <a:t> агентство </a:t>
            </a:r>
            <a:r>
              <a:rPr lang="ru-RU" dirty="0" err="1"/>
              <a:t>України</a:t>
            </a:r>
            <a:r>
              <a:rPr lang="ru-RU" dirty="0"/>
              <a:t>. </a:t>
            </a:r>
            <a:r>
              <a:rPr lang="ru-RU" dirty="0" err="1"/>
              <a:t>Офіційний</a:t>
            </a:r>
            <a:r>
              <a:rPr lang="ru-RU" dirty="0"/>
              <a:t> веб-сайт </a:t>
            </a:r>
            <a:r>
              <a:rPr lang="en-US" dirty="0">
                <a:hlinkClick r:id="rId2"/>
              </a:rPr>
              <a:t>http://www.nkau.gov.ua/nsau/catalognew.nsf/vydavnU!open</a:t>
            </a:r>
            <a:endParaRPr lang="uk-UA" dirty="0">
              <a:hlinkClick r:id="rId2"/>
            </a:endParaRPr>
          </a:p>
          <a:p>
            <a:endParaRPr lang="uk-UA" dirty="0">
              <a:hlinkClick r:id="rId2"/>
            </a:endParaRPr>
          </a:p>
          <a:p>
            <a:r>
              <a:rPr lang="en-US" dirty="0">
                <a:hlinkClick r:id="rId2"/>
              </a:rPr>
              <a:t> </a:t>
            </a:r>
            <a:r>
              <a:rPr lang="en-US" dirty="0">
                <a:hlinkClick r:id="rId3"/>
              </a:rPr>
              <a:t>http://www.nkau.gov.ua/nsau/photo.nsf/videoU</a:t>
            </a:r>
            <a:endParaRPr lang="uk-UA" dirty="0">
              <a:hlinkClick r:id="rId3"/>
            </a:endParaRPr>
          </a:p>
          <a:p>
            <a:r>
              <a:rPr lang="en-US" dirty="0">
                <a:hlinkClick r:id="rId3"/>
              </a:rPr>
              <a:t> </a:t>
            </a:r>
            <a:r>
              <a:rPr lang="en-US" dirty="0">
                <a:hlinkClick r:id="rId4"/>
              </a:rPr>
              <a:t>http://www.nkau.gov.ua/nsau/catalognew.nsf/mainU/C571EC56181E6443C3256BF80052D38F?OpenDocument&amp;Lang=U#</a:t>
            </a:r>
            <a:endParaRPr lang="en-US" dirty="0"/>
          </a:p>
          <a:p>
            <a:endParaRPr lang="en-US" dirty="0"/>
          </a:p>
          <a:p>
            <a:r>
              <a:rPr lang="en-US" dirty="0">
                <a:hlinkClick r:id="rId5"/>
              </a:rPr>
              <a:t>http://www.nkau.gov.ua/nsau/newsnsau.nsf/HronolU/50043C3EBAC77F6AC22579B2004986E5?OpenDocument&amp;Lang=U</a:t>
            </a:r>
            <a:endParaRPr lang="en-US" dirty="0"/>
          </a:p>
          <a:p>
            <a:endParaRPr lang="en-US" dirty="0"/>
          </a:p>
          <a:p>
            <a:r>
              <a:rPr lang="en-US" dirty="0"/>
              <a:t>2. </a:t>
            </a:r>
            <a:r>
              <a:rPr lang="ru-RU" dirty="0"/>
              <a:t>КБ «Южное» </a:t>
            </a:r>
          </a:p>
          <a:p>
            <a:r>
              <a:rPr lang="en-US" dirty="0">
                <a:hlinkClick r:id="rId6"/>
              </a:rPr>
              <a:t>http://www.yuzhnoye.com/press</a:t>
            </a:r>
            <a:r>
              <a:rPr lang="uk-UA" dirty="0">
                <a:hlinkClick r:id="rId6"/>
              </a:rPr>
              <a:t>-</a:t>
            </a:r>
            <a:r>
              <a:rPr lang="en-US" dirty="0">
                <a:hlinkClick r:id="rId6"/>
              </a:rPr>
              <a:t>center/news/news_54.html</a:t>
            </a:r>
            <a:endParaRPr lang="uk-UA" dirty="0"/>
          </a:p>
          <a:p>
            <a:endParaRPr lang="uk-UA" dirty="0"/>
          </a:p>
          <a:p>
            <a:r>
              <a:rPr lang="en-US" dirty="0">
                <a:hlinkClick r:id="rId7"/>
              </a:rPr>
              <a:t> http://www.yuzhnoye.com/press-center/news/news_60.html</a:t>
            </a:r>
            <a:endParaRPr lang="uk-UA" dirty="0"/>
          </a:p>
          <a:p>
            <a:endParaRPr lang="uk-UA" dirty="0"/>
          </a:p>
          <a:p>
            <a:r>
              <a:rPr lang="en-US" dirty="0"/>
              <a:t> </a:t>
            </a:r>
            <a:r>
              <a:rPr lang="en-US" dirty="0">
                <a:hlinkClick r:id="rId8"/>
              </a:rPr>
              <a:t>http://www.yuzhnoye.com/company/history/</a:t>
            </a:r>
            <a:endParaRPr lang="en-US" dirty="0"/>
          </a:p>
          <a:p>
            <a:endParaRPr lang="en-US" dirty="0"/>
          </a:p>
          <a:p>
            <a:endParaRPr lang="ru-RU" dirty="0"/>
          </a:p>
        </p:txBody>
      </p:sp>
      <p:sp>
        <p:nvSpPr>
          <p:cNvPr id="4" name="Прямокутник 3"/>
          <p:cNvSpPr/>
          <p:nvPr/>
        </p:nvSpPr>
        <p:spPr>
          <a:xfrm>
            <a:off x="6601968" y="1182684"/>
            <a:ext cx="5590032" cy="5078313"/>
          </a:xfrm>
          <a:prstGeom prst="rect">
            <a:avLst/>
          </a:prstGeom>
        </p:spPr>
        <p:txBody>
          <a:bodyPr wrap="square">
            <a:spAutoFit/>
          </a:bodyPr>
          <a:lstStyle/>
          <a:p>
            <a:r>
              <a:rPr lang="ru-RU" dirty="0"/>
              <a:t>3. «</a:t>
            </a:r>
            <a:r>
              <a:rPr lang="ru-RU" dirty="0" err="1"/>
              <a:t>Южмаш</a:t>
            </a:r>
            <a:r>
              <a:rPr lang="ru-RU" dirty="0"/>
              <a:t>» </a:t>
            </a:r>
            <a:r>
              <a:rPr lang="ru-RU" dirty="0">
                <a:hlinkClick r:id="rId9"/>
              </a:rPr>
              <a:t>http://www.yuzhmash.com/presscenter/video#</a:t>
            </a:r>
          </a:p>
          <a:p>
            <a:r>
              <a:rPr lang="ru-RU" dirty="0">
                <a:hlinkClick r:id="rId9"/>
              </a:rPr>
              <a:t> </a:t>
            </a:r>
            <a:r>
              <a:rPr lang="ru-RU" dirty="0">
                <a:hlinkClick r:id="rId10"/>
              </a:rPr>
              <a:t>http://www.yuzhmash.com/projects/index/sealaunch?id=3сайт?</a:t>
            </a:r>
            <a:endParaRPr lang="ru-RU" dirty="0"/>
          </a:p>
          <a:p>
            <a:endParaRPr lang="ru-RU" dirty="0"/>
          </a:p>
          <a:p>
            <a:r>
              <a:rPr lang="ru-RU" dirty="0"/>
              <a:t>4. </a:t>
            </a:r>
            <a:r>
              <a:rPr lang="ru-RU" dirty="0" err="1"/>
              <a:t>Вікіпедія</a:t>
            </a:r>
            <a:r>
              <a:rPr lang="ru-RU" dirty="0"/>
              <a:t>. «Днепр-ракета носитель»</a:t>
            </a:r>
          </a:p>
          <a:p>
            <a:endParaRPr lang="ru-RU" dirty="0"/>
          </a:p>
          <a:p>
            <a:r>
              <a:rPr lang="ru-RU" dirty="0">
                <a:hlinkClick r:id="rId11"/>
              </a:rPr>
              <a:t>https://ru.wikipedia.org/wiki/Днепр_(ракета-носитель)</a:t>
            </a:r>
            <a:endParaRPr lang="ru-RU" dirty="0"/>
          </a:p>
          <a:p>
            <a:endParaRPr lang="ru-RU" dirty="0"/>
          </a:p>
          <a:p>
            <a:r>
              <a:rPr lang="ru-RU" dirty="0"/>
              <a:t>5. Первый украинский спутник "Сич-1" запустили весом 1915 кг </a:t>
            </a:r>
            <a:r>
              <a:rPr lang="ru-RU" dirty="0">
                <a:hlinkClick r:id="rId12"/>
              </a:rPr>
              <a:t>http://gazeta.ua/ru/articles/history/_pervyj-ukrainskij-sputnik-sich1-zapustili-vesom-1915-kg/578099</a:t>
            </a:r>
            <a:endParaRPr lang="ru-RU" dirty="0"/>
          </a:p>
          <a:p>
            <a:endParaRPr lang="ru-RU" dirty="0"/>
          </a:p>
          <a:p>
            <a:r>
              <a:rPr lang="ru-RU" dirty="0"/>
              <a:t>6. </a:t>
            </a:r>
            <a:r>
              <a:rPr lang="ru-RU" dirty="0" err="1"/>
              <a:t>Українські</a:t>
            </a:r>
            <a:r>
              <a:rPr lang="ru-RU" dirty="0"/>
              <a:t> </a:t>
            </a:r>
            <a:r>
              <a:rPr lang="ru-RU" dirty="0" err="1"/>
              <a:t>дослідники</a:t>
            </a:r>
            <a:r>
              <a:rPr lang="ru-RU" dirty="0"/>
              <a:t> космосу</a:t>
            </a:r>
          </a:p>
          <a:p>
            <a:endParaRPr lang="ru-RU" dirty="0"/>
          </a:p>
          <a:p>
            <a:r>
              <a:rPr lang="ru-RU" dirty="0">
                <a:hlinkClick r:id="rId13"/>
              </a:rPr>
              <a:t>https://sites.google.com/site/ukraienkos/novini-z-orbiti</a:t>
            </a:r>
            <a:endParaRPr lang="ru-RU" dirty="0"/>
          </a:p>
        </p:txBody>
      </p:sp>
      <p:sp>
        <p:nvSpPr>
          <p:cNvPr id="5" name="TextBox 4"/>
          <p:cNvSpPr txBox="1"/>
          <p:nvPr/>
        </p:nvSpPr>
        <p:spPr>
          <a:xfrm>
            <a:off x="3467100" y="118871"/>
            <a:ext cx="3877056" cy="769441"/>
          </a:xfrm>
          <a:prstGeom prst="rect">
            <a:avLst/>
          </a:prstGeom>
          <a:noFill/>
        </p:spPr>
        <p:txBody>
          <a:bodyPr wrap="square" rtlCol="0">
            <a:spAutoFit/>
          </a:bodyPr>
          <a:lstStyle/>
          <a:p>
            <a:r>
              <a:rPr lang="uk-UA" sz="4400" dirty="0" smtClean="0"/>
              <a:t>Посилання</a:t>
            </a:r>
            <a:endParaRPr lang="ru-RU" sz="4400" dirty="0"/>
          </a:p>
        </p:txBody>
      </p:sp>
    </p:spTree>
    <p:extLst>
      <p:ext uri="{BB962C8B-B14F-4D97-AF65-F5344CB8AC3E}">
        <p14:creationId xmlns:p14="http://schemas.microsoft.com/office/powerpoint/2010/main" val="23519954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19591" y="235466"/>
            <a:ext cx="3566939" cy="523220"/>
          </a:xfrm>
          <a:prstGeom prst="rect">
            <a:avLst/>
          </a:prstGeom>
        </p:spPr>
        <p:txBody>
          <a:bodyPr wrap="none">
            <a:spAutoFit/>
          </a:bodyPr>
          <a:lstStyle/>
          <a:p>
            <a:r>
              <a:rPr lang="uk-UA" sz="2800" u="sng" dirty="0"/>
              <a:t>Критерії оцінювання</a:t>
            </a:r>
          </a:p>
        </p:txBody>
      </p:sp>
      <p:sp>
        <p:nvSpPr>
          <p:cNvPr id="3" name="Прямоугольник 2"/>
          <p:cNvSpPr/>
          <p:nvPr/>
        </p:nvSpPr>
        <p:spPr>
          <a:xfrm>
            <a:off x="469900" y="1091337"/>
            <a:ext cx="7950200" cy="2308324"/>
          </a:xfrm>
          <a:prstGeom prst="rect">
            <a:avLst/>
          </a:prstGeom>
        </p:spPr>
        <p:txBody>
          <a:bodyPr wrap="square">
            <a:spAutoFit/>
          </a:bodyPr>
          <a:lstStyle/>
          <a:p>
            <a:r>
              <a:rPr lang="ru-RU" sz="2400" dirty="0"/>
              <a:t>Разом з </a:t>
            </a:r>
            <a:r>
              <a:rPr lang="ru-RU" sz="2400" dirty="0" err="1"/>
              <a:t>усіма</a:t>
            </a:r>
            <a:r>
              <a:rPr lang="ru-RU" sz="2400" dirty="0"/>
              <a:t> </a:t>
            </a:r>
            <a:r>
              <a:rPr lang="ru-RU" sz="2400" dirty="0" err="1"/>
              <a:t>учасниками</a:t>
            </a:r>
            <a:r>
              <a:rPr lang="ru-RU" sz="2400" dirty="0"/>
              <a:t> </a:t>
            </a:r>
            <a:r>
              <a:rPr lang="ru-RU" sz="2400" dirty="0" err="1"/>
              <a:t>своєї</a:t>
            </a:r>
            <a:r>
              <a:rPr lang="ru-RU" sz="2400" dirty="0"/>
              <a:t> </a:t>
            </a:r>
            <a:r>
              <a:rPr lang="ru-RU" sz="2400" dirty="0" err="1"/>
              <a:t>групи</a:t>
            </a:r>
            <a:r>
              <a:rPr lang="ru-RU" sz="2400" dirty="0"/>
              <a:t> </a:t>
            </a:r>
            <a:r>
              <a:rPr lang="ru-RU" sz="2400" dirty="0" err="1"/>
              <a:t>перегляньте</a:t>
            </a:r>
            <a:r>
              <a:rPr lang="ru-RU" sz="2400" dirty="0"/>
              <a:t> </a:t>
            </a:r>
            <a:r>
              <a:rPr lang="ru-RU" sz="2400" dirty="0" err="1"/>
              <a:t>критерії</a:t>
            </a:r>
            <a:r>
              <a:rPr lang="ru-RU" sz="2400" dirty="0"/>
              <a:t> </a:t>
            </a:r>
            <a:r>
              <a:rPr lang="ru-RU" sz="2400" dirty="0" err="1"/>
              <a:t>оцінювання</a:t>
            </a:r>
            <a:r>
              <a:rPr lang="ru-RU" sz="2400" dirty="0"/>
              <a:t> </a:t>
            </a:r>
            <a:r>
              <a:rPr lang="ru-RU" sz="2400" dirty="0" err="1"/>
              <a:t>роботи</a:t>
            </a:r>
            <a:r>
              <a:rPr lang="ru-RU" sz="2400" dirty="0"/>
              <a:t> над веб-</a:t>
            </a:r>
            <a:r>
              <a:rPr lang="ru-RU" sz="2400" dirty="0" err="1"/>
              <a:t>квестом</a:t>
            </a:r>
            <a:r>
              <a:rPr lang="ru-RU" sz="2400" dirty="0"/>
              <a:t>. На кожному </a:t>
            </a:r>
            <a:r>
              <a:rPr lang="ru-RU" sz="2400" dirty="0" err="1"/>
              <a:t>етапі</a:t>
            </a:r>
            <a:r>
              <a:rPr lang="ru-RU" sz="2400" dirty="0"/>
              <a:t> </a:t>
            </a:r>
            <a:r>
              <a:rPr lang="ru-RU" sz="2400" dirty="0" err="1"/>
              <a:t>ви</a:t>
            </a:r>
            <a:r>
              <a:rPr lang="ru-RU" sz="2400" dirty="0"/>
              <a:t> можете </a:t>
            </a:r>
            <a:r>
              <a:rPr lang="ru-RU" sz="2400" dirty="0" err="1"/>
              <a:t>отримати</a:t>
            </a:r>
            <a:r>
              <a:rPr lang="ru-RU" sz="2400" dirty="0"/>
              <a:t> </a:t>
            </a:r>
            <a:r>
              <a:rPr lang="ru-RU" sz="2400" dirty="0" err="1"/>
              <a:t>від</a:t>
            </a:r>
            <a:r>
              <a:rPr lang="ru-RU" sz="2400" dirty="0"/>
              <a:t> 1 до 3 </a:t>
            </a:r>
            <a:r>
              <a:rPr lang="ru-RU" sz="2400" dirty="0" err="1"/>
              <a:t>балів</a:t>
            </a:r>
            <a:r>
              <a:rPr lang="ru-RU" sz="2400" dirty="0"/>
              <a:t> (</a:t>
            </a:r>
            <a:r>
              <a:rPr lang="ru-RU" sz="2400" dirty="0" err="1"/>
              <a:t>середній</a:t>
            </a:r>
            <a:r>
              <a:rPr lang="ru-RU" sz="2400" dirty="0"/>
              <a:t> </a:t>
            </a:r>
            <a:r>
              <a:rPr lang="ru-RU" sz="2400" dirty="0" err="1"/>
              <a:t>рівень</a:t>
            </a:r>
            <a:r>
              <a:rPr lang="ru-RU" sz="2400" dirty="0"/>
              <a:t> - 1 бал, </a:t>
            </a:r>
            <a:r>
              <a:rPr lang="ru-RU" sz="2400" dirty="0" err="1"/>
              <a:t>достатній</a:t>
            </a:r>
            <a:r>
              <a:rPr lang="ru-RU" sz="2400" dirty="0"/>
              <a:t> - 2 </a:t>
            </a:r>
            <a:r>
              <a:rPr lang="ru-RU" sz="2400" dirty="0" err="1"/>
              <a:t>бали</a:t>
            </a:r>
            <a:r>
              <a:rPr lang="ru-RU" sz="2400" dirty="0"/>
              <a:t>, </a:t>
            </a:r>
            <a:r>
              <a:rPr lang="ru-RU" sz="2400" dirty="0" err="1"/>
              <a:t>високий</a:t>
            </a:r>
            <a:r>
              <a:rPr lang="ru-RU" sz="2400" dirty="0"/>
              <a:t> </a:t>
            </a:r>
            <a:r>
              <a:rPr lang="ru-RU" sz="2400" dirty="0" err="1"/>
              <a:t>рівень</a:t>
            </a:r>
            <a:r>
              <a:rPr lang="ru-RU" sz="2400" dirty="0"/>
              <a:t> - 3 </a:t>
            </a:r>
            <a:r>
              <a:rPr lang="ru-RU" sz="2400" dirty="0" err="1"/>
              <a:t>бали</a:t>
            </a:r>
            <a:r>
              <a:rPr lang="ru-RU" sz="2400" dirty="0"/>
              <a:t>). </a:t>
            </a:r>
            <a:r>
              <a:rPr lang="ru-RU" sz="2400" dirty="0" err="1"/>
              <a:t>Загалом</a:t>
            </a:r>
            <a:r>
              <a:rPr lang="ru-RU" sz="2400" dirty="0"/>
              <a:t>, максимальна </a:t>
            </a:r>
            <a:r>
              <a:rPr lang="ru-RU" sz="2400" dirty="0" err="1"/>
              <a:t>оцінка</a:t>
            </a:r>
            <a:r>
              <a:rPr lang="ru-RU" sz="2400" dirty="0"/>
              <a:t> становить 12 </a:t>
            </a:r>
            <a:r>
              <a:rPr lang="ru-RU" sz="2400" dirty="0" err="1"/>
              <a:t>балів</a:t>
            </a:r>
            <a:r>
              <a:rPr lang="ru-RU" sz="2400" dirty="0"/>
              <a:t>.</a:t>
            </a:r>
            <a:endParaRPr lang="uk-UA" sz="2400"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0100" y="2245499"/>
            <a:ext cx="3276600" cy="3609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13450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2" y="110126"/>
            <a:ext cx="8040688" cy="6430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81242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363039" y="325616"/>
            <a:ext cx="2120709" cy="646331"/>
          </a:xfrm>
          <a:prstGeom prst="rect">
            <a:avLst/>
          </a:prstGeom>
        </p:spPr>
        <p:txBody>
          <a:bodyPr wrap="none">
            <a:spAutoFit/>
          </a:bodyPr>
          <a:lstStyle/>
          <a:p>
            <a:r>
              <a:rPr lang="uk-UA" sz="3600" u="sng" dirty="0"/>
              <a:t>Підсумок</a:t>
            </a:r>
          </a:p>
        </p:txBody>
      </p:sp>
      <p:sp>
        <p:nvSpPr>
          <p:cNvPr id="3" name="Прямоугольник 2"/>
          <p:cNvSpPr/>
          <p:nvPr/>
        </p:nvSpPr>
        <p:spPr>
          <a:xfrm>
            <a:off x="363039" y="2018762"/>
            <a:ext cx="11467626" cy="1446550"/>
          </a:xfrm>
          <a:prstGeom prst="rect">
            <a:avLst/>
          </a:prstGeom>
        </p:spPr>
        <p:txBody>
          <a:bodyPr wrap="none">
            <a:spAutoFit/>
          </a:bodyPr>
          <a:lstStyle/>
          <a:p>
            <a:r>
              <a:rPr lang="ru-RU" sz="4400" dirty="0" err="1"/>
              <a:t>Усі</a:t>
            </a:r>
            <a:r>
              <a:rPr lang="ru-RU" sz="4400" dirty="0"/>
              <a:t> </a:t>
            </a:r>
            <a:r>
              <a:rPr lang="ru-RU" sz="4400" dirty="0" err="1"/>
              <a:t>команди</a:t>
            </a:r>
            <a:r>
              <a:rPr lang="ru-RU" sz="4400" dirty="0"/>
              <a:t> брали </a:t>
            </a:r>
            <a:r>
              <a:rPr lang="ru-RU" sz="4400" dirty="0" err="1"/>
              <a:t>активну</a:t>
            </a:r>
            <a:r>
              <a:rPr lang="ru-RU" sz="4400" dirty="0"/>
              <a:t> участь у </a:t>
            </a:r>
            <a:r>
              <a:rPr lang="ru-RU" sz="4400" dirty="0" err="1"/>
              <a:t>роботі</a:t>
            </a:r>
            <a:r>
              <a:rPr lang="ru-RU" sz="4400" dirty="0" smtClean="0"/>
              <a:t>.</a:t>
            </a:r>
          </a:p>
          <a:p>
            <a:r>
              <a:rPr lang="ru-RU" sz="4400" dirty="0" smtClean="0"/>
              <a:t>Ми </a:t>
            </a:r>
            <a:r>
              <a:rPr lang="ru-RU" sz="4400" dirty="0" err="1" smtClean="0"/>
              <a:t>отримали</a:t>
            </a:r>
            <a:r>
              <a:rPr lang="ru-RU" sz="4400" dirty="0" smtClean="0"/>
              <a:t> </a:t>
            </a:r>
            <a:r>
              <a:rPr lang="ru-RU" sz="4400" dirty="0" err="1" smtClean="0"/>
              <a:t>такі</a:t>
            </a:r>
            <a:r>
              <a:rPr lang="ru-RU" sz="4400" dirty="0" smtClean="0"/>
              <a:t> </a:t>
            </a:r>
            <a:r>
              <a:rPr lang="ru-RU" sz="4400" dirty="0" err="1" smtClean="0"/>
              <a:t>результати</a:t>
            </a:r>
            <a:r>
              <a:rPr lang="ru-RU" sz="4400" dirty="0" smtClean="0"/>
              <a:t>:</a:t>
            </a:r>
            <a:endParaRPr lang="uk-UA" sz="4400" dirty="0"/>
          </a:p>
        </p:txBody>
      </p:sp>
    </p:spTree>
    <p:extLst>
      <p:ext uri="{BB962C8B-B14F-4D97-AF65-F5344CB8AC3E}">
        <p14:creationId xmlns:p14="http://schemas.microsoft.com/office/powerpoint/2010/main" val="2032474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a:xfrm>
            <a:off x="1916112" y="1208087"/>
            <a:ext cx="9905999" cy="3541714"/>
          </a:xfrm>
        </p:spPr>
        <p:txBody>
          <a:bodyPr/>
          <a:lstStyle/>
          <a:p>
            <a:pPr marL="0" indent="0">
              <a:buNone/>
            </a:pPr>
            <a:r>
              <a:rPr lang="uk-UA" sz="9600" b="1" dirty="0"/>
              <a:t>«Історики»</a:t>
            </a:r>
          </a:p>
          <a:p>
            <a:endParaRPr lang="uk-UA" dirty="0"/>
          </a:p>
        </p:txBody>
      </p:sp>
    </p:spTree>
    <p:extLst>
      <p:ext uri="{BB962C8B-B14F-4D97-AF65-F5344CB8AC3E}">
        <p14:creationId xmlns:p14="http://schemas.microsoft.com/office/powerpoint/2010/main" val="9271941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yuzhnoye.com/files/userfiles/img-kbu_segodny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6470" y="2463800"/>
            <a:ext cx="8412915" cy="420543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670720" y="63949"/>
            <a:ext cx="11521280" cy="1815882"/>
          </a:xfrm>
          <a:prstGeom prst="rect">
            <a:avLst/>
          </a:prstGeom>
        </p:spPr>
        <p:txBody>
          <a:bodyPr wrap="square">
            <a:spAutoFit/>
          </a:bodyPr>
          <a:lstStyle/>
          <a:p>
            <a:r>
              <a:rPr lang="uk-UA" sz="2800" dirty="0" smtClean="0"/>
              <a:t>Державне підприємство "Конструкторське бюро “Південне” ім. М.К. Янгеля" – одна з провідних організацій з розробки ракетних комплексів та ракетно-космічних систем, визнаний світовий центр ракетно-космічної науки та технології.</a:t>
            </a:r>
            <a:endParaRPr lang="uk-UA" sz="2800" dirty="0"/>
          </a:p>
        </p:txBody>
      </p:sp>
    </p:spTree>
    <p:extLst>
      <p:ext uri="{BB962C8B-B14F-4D97-AF65-F5344CB8AC3E}">
        <p14:creationId xmlns:p14="http://schemas.microsoft.com/office/powerpoint/2010/main" val="921849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p:cNvSpPr/>
          <p:nvPr/>
        </p:nvSpPr>
        <p:spPr>
          <a:xfrm>
            <a:off x="4317065" y="-60023"/>
            <a:ext cx="2579809" cy="923330"/>
          </a:xfrm>
          <a:prstGeom prst="rect">
            <a:avLst/>
          </a:prstGeom>
          <a:noFill/>
        </p:spPr>
        <p:txBody>
          <a:bodyPr wrap="none" lIns="91440" tIns="45720" rIns="91440" bIns="45720">
            <a:spAutoFit/>
          </a:bodyPr>
          <a:lstStyle/>
          <a:p>
            <a:pPr algn="ctr"/>
            <a:r>
              <a:rPr lang="uk-UA"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hlinkClick r:id="rId2" action="ppaction://hlinksldjump"/>
              </a:rPr>
              <a:t>Головна</a:t>
            </a:r>
            <a:endParaRPr lang="uk-UA"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 name="Прямокутник 3"/>
          <p:cNvSpPr/>
          <p:nvPr/>
        </p:nvSpPr>
        <p:spPr>
          <a:xfrm>
            <a:off x="4199860" y="791535"/>
            <a:ext cx="2866683" cy="923330"/>
          </a:xfrm>
          <a:prstGeom prst="rect">
            <a:avLst/>
          </a:prstGeom>
          <a:noFill/>
        </p:spPr>
        <p:txBody>
          <a:bodyPr wrap="none" lIns="91440" tIns="45720" rIns="91440" bIns="45720">
            <a:spAutoFit/>
          </a:bodyPr>
          <a:lstStyle/>
          <a:p>
            <a:pPr algn="ctr"/>
            <a:r>
              <a:rPr lang="uk-UA"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hlinkClick r:id="rId3" action="ppaction://hlinksldjump"/>
              </a:rPr>
              <a:t>Анотація</a:t>
            </a:r>
            <a:endParaRPr lang="uk-UA"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5" name="Прямокутник 4"/>
          <p:cNvSpPr/>
          <p:nvPr/>
        </p:nvSpPr>
        <p:spPr>
          <a:xfrm>
            <a:off x="4186742" y="1712316"/>
            <a:ext cx="3043911" cy="923330"/>
          </a:xfrm>
          <a:prstGeom prst="rect">
            <a:avLst/>
          </a:prstGeom>
          <a:noFill/>
        </p:spPr>
        <p:txBody>
          <a:bodyPr wrap="none" lIns="91440" tIns="45720" rIns="91440" bIns="45720">
            <a:spAutoFit/>
          </a:bodyPr>
          <a:lstStyle/>
          <a:p>
            <a:pPr algn="ctr"/>
            <a:r>
              <a:rPr lang="uk-UA"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hlinkClick r:id="rId4" action="ppaction://hlinksldjump"/>
              </a:rPr>
              <a:t>Завдання</a:t>
            </a:r>
            <a:endParaRPr lang="uk-UA"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9" name="Прямокутник 8"/>
          <p:cNvSpPr/>
          <p:nvPr/>
        </p:nvSpPr>
        <p:spPr>
          <a:xfrm>
            <a:off x="4317065" y="2635407"/>
            <a:ext cx="2386231" cy="923330"/>
          </a:xfrm>
          <a:prstGeom prst="rect">
            <a:avLst/>
          </a:prstGeom>
          <a:noFill/>
        </p:spPr>
        <p:txBody>
          <a:bodyPr wrap="none" lIns="91440" tIns="45720" rIns="91440" bIns="45720">
            <a:spAutoFit/>
          </a:bodyPr>
          <a:lstStyle/>
          <a:p>
            <a:pPr algn="ctr"/>
            <a:r>
              <a:rPr lang="uk-UA"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hlinkClick r:id="rId5" action="ppaction://hlinksldjump"/>
              </a:rPr>
              <a:t>Процес</a:t>
            </a:r>
            <a:endParaRPr lang="uk-UA"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0" name="Прямокутник 9"/>
          <p:cNvSpPr/>
          <p:nvPr/>
        </p:nvSpPr>
        <p:spPr>
          <a:xfrm>
            <a:off x="4676875" y="3555949"/>
            <a:ext cx="1666610" cy="923330"/>
          </a:xfrm>
          <a:prstGeom prst="rect">
            <a:avLst/>
          </a:prstGeom>
          <a:noFill/>
        </p:spPr>
        <p:txBody>
          <a:bodyPr wrap="none" lIns="91440" tIns="45720" rIns="91440" bIns="45720">
            <a:spAutoFit/>
          </a:bodyPr>
          <a:lstStyle/>
          <a:p>
            <a:pPr algn="ctr"/>
            <a:r>
              <a:rPr lang="uk-UA"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hlinkClick r:id="rId6" action="ppaction://hlinksldjump"/>
              </a:rPr>
              <a:t>Ролі</a:t>
            </a:r>
            <a:endParaRPr lang="uk-UA"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1" name="Прямокутник 10"/>
          <p:cNvSpPr/>
          <p:nvPr/>
        </p:nvSpPr>
        <p:spPr>
          <a:xfrm>
            <a:off x="4045009" y="4346480"/>
            <a:ext cx="3176383" cy="923330"/>
          </a:xfrm>
          <a:prstGeom prst="rect">
            <a:avLst/>
          </a:prstGeom>
          <a:noFill/>
        </p:spPr>
        <p:txBody>
          <a:bodyPr wrap="none" lIns="91440" tIns="45720" rIns="91440" bIns="45720">
            <a:spAutoFit/>
          </a:bodyPr>
          <a:lstStyle/>
          <a:p>
            <a:pPr algn="ctr"/>
            <a:r>
              <a:rPr lang="uk-UA"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hlinkClick r:id="rId7" action="ppaction://hlinksldjump"/>
              </a:rPr>
              <a:t>Джерела</a:t>
            </a:r>
            <a:endParaRPr lang="uk-UA"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12" name="Рисунок 11"/>
          <p:cNvPicPr>
            <a:picLocks noChangeAspect="1"/>
          </p:cNvPicPr>
          <p:nvPr/>
        </p:nvPicPr>
        <p:blipFill>
          <a:blip r:embed="rId8"/>
          <a:stretch>
            <a:fillRect/>
          </a:stretch>
        </p:blipFill>
        <p:spPr>
          <a:xfrm>
            <a:off x="9046374" y="1569527"/>
            <a:ext cx="2072820" cy="4450466"/>
          </a:xfrm>
          <a:prstGeom prst="rect">
            <a:avLst/>
          </a:prstGeom>
        </p:spPr>
      </p:pic>
      <p:sp>
        <p:nvSpPr>
          <p:cNvPr id="14" name="Прямокутник 13"/>
          <p:cNvSpPr/>
          <p:nvPr/>
        </p:nvSpPr>
        <p:spPr>
          <a:xfrm>
            <a:off x="6003634" y="2967335"/>
            <a:ext cx="184731" cy="923330"/>
          </a:xfrm>
          <a:prstGeom prst="rect">
            <a:avLst/>
          </a:prstGeom>
          <a:noFill/>
        </p:spPr>
        <p:txBody>
          <a:bodyPr wrap="none" lIns="91440" tIns="45720" rIns="91440" bIns="45720">
            <a:spAutoFit/>
          </a:bodyPr>
          <a:lstStyle/>
          <a:p>
            <a:pPr algn="ctr"/>
            <a:endParaRPr lang="uk-UA"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5" name="Прямокутник 14"/>
          <p:cNvSpPr/>
          <p:nvPr/>
        </p:nvSpPr>
        <p:spPr>
          <a:xfrm>
            <a:off x="2367607" y="5184565"/>
            <a:ext cx="7272055" cy="923330"/>
          </a:xfrm>
          <a:prstGeom prst="rect">
            <a:avLst/>
          </a:prstGeom>
          <a:noFill/>
        </p:spPr>
        <p:txBody>
          <a:bodyPr wrap="none" lIns="91440" tIns="45720" rIns="91440" bIns="45720">
            <a:spAutoFit/>
          </a:bodyPr>
          <a:lstStyle/>
          <a:p>
            <a:pPr algn="ctr"/>
            <a:r>
              <a:rPr lang="uk-UA"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hlinkClick r:id="rId9" action="ppaction://hlinksldjump"/>
              </a:rPr>
              <a:t>Критерії оцінювання</a:t>
            </a:r>
            <a:endParaRPr lang="uk-UA"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6" name="Прямокутник 15"/>
          <p:cNvSpPr/>
          <p:nvPr/>
        </p:nvSpPr>
        <p:spPr>
          <a:xfrm>
            <a:off x="3840524" y="5991975"/>
            <a:ext cx="3339312" cy="923330"/>
          </a:xfrm>
          <a:prstGeom prst="rect">
            <a:avLst/>
          </a:prstGeom>
          <a:noFill/>
        </p:spPr>
        <p:txBody>
          <a:bodyPr wrap="none" lIns="91440" tIns="45720" rIns="91440" bIns="45720">
            <a:spAutoFit/>
          </a:bodyPr>
          <a:lstStyle/>
          <a:p>
            <a:pPr algn="ctr"/>
            <a:r>
              <a:rPr lang="uk-UA"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hlinkClick r:id="rId10" action="ppaction://hlinksldjump"/>
              </a:rPr>
              <a:t>Підсумок</a:t>
            </a:r>
            <a:endParaRPr lang="uk-UA"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5976917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9013" y="127000"/>
            <a:ext cx="9905998" cy="1478570"/>
          </a:xfrm>
        </p:spPr>
        <p:txBody>
          <a:bodyPr/>
          <a:lstStyle/>
          <a:p>
            <a:r>
              <a:rPr lang="uk-UA" cap="all" dirty="0" smtClean="0"/>
              <a:t>БУДНІК </a:t>
            </a:r>
            <a:r>
              <a:rPr lang="uk-UA" cap="all" dirty="0"/>
              <a:t>ВАСИЛЬ СЕРГІЙОВИЧ</a:t>
            </a:r>
            <a:endParaRPr lang="uk-UA" dirty="0"/>
          </a:p>
        </p:txBody>
      </p:sp>
      <p:pic>
        <p:nvPicPr>
          <p:cNvPr id="1026" name="Picture 2" descr="http://www.yuzhnoye.com/files/447/792/budnik.jpg"/>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7835900" y="1340768"/>
            <a:ext cx="3882628" cy="441565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35360" y="1340768"/>
            <a:ext cx="6456176" cy="3785652"/>
          </a:xfrm>
          <a:prstGeom prst="rect">
            <a:avLst/>
          </a:prstGeom>
        </p:spPr>
        <p:txBody>
          <a:bodyPr wrap="square">
            <a:spAutoFit/>
          </a:bodyPr>
          <a:lstStyle/>
          <a:p>
            <a:r>
              <a:rPr lang="ru-RU" sz="2400" dirty="0"/>
              <a:t>Доктор </a:t>
            </a:r>
            <a:r>
              <a:rPr lang="ru-RU" sz="2400" dirty="0" err="1"/>
              <a:t>технічних</a:t>
            </a:r>
            <a:r>
              <a:rPr lang="ru-RU" sz="2400" dirty="0"/>
              <a:t> наук (1960), </a:t>
            </a:r>
            <a:r>
              <a:rPr lang="ru-RU" sz="2400" dirty="0" err="1"/>
              <a:t>професор</a:t>
            </a:r>
            <a:r>
              <a:rPr lang="ru-RU" sz="2400" dirty="0"/>
              <a:t> (1962), член-</a:t>
            </a:r>
            <a:r>
              <a:rPr lang="ru-RU" sz="2400" dirty="0" err="1"/>
              <a:t>кореспондент</a:t>
            </a:r>
            <a:r>
              <a:rPr lang="ru-RU" sz="2400" dirty="0"/>
              <a:t> </a:t>
            </a:r>
            <a:r>
              <a:rPr lang="ru-RU" sz="2400" dirty="0" err="1"/>
              <a:t>Академії</a:t>
            </a:r>
            <a:r>
              <a:rPr lang="ru-RU" sz="2400" dirty="0"/>
              <a:t> наук </a:t>
            </a:r>
            <a:r>
              <a:rPr lang="ru-RU" sz="2400" dirty="0" err="1"/>
              <a:t>України</a:t>
            </a:r>
            <a:r>
              <a:rPr lang="ru-RU" sz="2400" dirty="0"/>
              <a:t> (1962), </a:t>
            </a:r>
            <a:r>
              <a:rPr lang="ru-RU" sz="2400" dirty="0" err="1"/>
              <a:t>академік</a:t>
            </a:r>
            <a:r>
              <a:rPr lang="ru-RU" sz="2400" dirty="0"/>
              <a:t> </a:t>
            </a:r>
            <a:r>
              <a:rPr lang="ru-RU" sz="2400" dirty="0" err="1"/>
              <a:t>Академії</a:t>
            </a:r>
            <a:r>
              <a:rPr lang="ru-RU" sz="2400" dirty="0"/>
              <a:t> наук </a:t>
            </a:r>
            <a:r>
              <a:rPr lang="ru-RU" sz="2400" dirty="0" err="1"/>
              <a:t>України</a:t>
            </a:r>
            <a:r>
              <a:rPr lang="ru-RU" sz="2400" dirty="0"/>
              <a:t> (1967). </a:t>
            </a:r>
            <a:r>
              <a:rPr lang="ru-RU" sz="2400" dirty="0" err="1"/>
              <a:t>Головний</a:t>
            </a:r>
            <a:r>
              <a:rPr lang="ru-RU" sz="2400" dirty="0"/>
              <a:t> конструктор заводу № 586 (1951-1954), перший заступник Головного конструктора ОКБ-586 (1954-1968), начальник і </a:t>
            </a:r>
            <a:r>
              <a:rPr lang="ru-RU" sz="2400" dirty="0" err="1"/>
              <a:t>головний</a:t>
            </a:r>
            <a:r>
              <a:rPr lang="ru-RU" sz="2400" dirty="0"/>
              <a:t> конструктор КБ-1 КБ «</a:t>
            </a:r>
            <a:r>
              <a:rPr lang="ru-RU" sz="2400" dirty="0" err="1"/>
              <a:t>Південне</a:t>
            </a:r>
            <a:r>
              <a:rPr lang="ru-RU" sz="2400" dirty="0"/>
              <a:t>» (1968-1971), </a:t>
            </a:r>
            <a:r>
              <a:rPr lang="ru-RU" sz="2400" dirty="0" err="1"/>
              <a:t>керівник</a:t>
            </a:r>
            <a:r>
              <a:rPr lang="ru-RU" sz="2400" dirty="0"/>
              <a:t> ракетно-</a:t>
            </a:r>
            <a:r>
              <a:rPr lang="ru-RU" sz="2400" dirty="0" err="1"/>
              <a:t>космічного</a:t>
            </a:r>
            <a:r>
              <a:rPr lang="ru-RU" sz="2400" dirty="0"/>
              <a:t> сектора ІТМ НАНУ (1971 -2003).</a:t>
            </a:r>
            <a:endParaRPr lang="uk-UA" sz="2400" dirty="0"/>
          </a:p>
        </p:txBody>
      </p:sp>
    </p:spTree>
    <p:extLst>
      <p:ext uri="{BB962C8B-B14F-4D97-AF65-F5344CB8AC3E}">
        <p14:creationId xmlns:p14="http://schemas.microsoft.com/office/powerpoint/2010/main" val="12794770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54113" y="150230"/>
            <a:ext cx="9905998" cy="1478570"/>
          </a:xfrm>
        </p:spPr>
        <p:txBody>
          <a:bodyPr/>
          <a:lstStyle/>
          <a:p>
            <a:r>
              <a:rPr lang="uk-UA" cap="all" dirty="0" smtClean="0"/>
              <a:t>ЯНГЕЛЬ </a:t>
            </a:r>
            <a:r>
              <a:rPr lang="uk-UA" cap="all" dirty="0"/>
              <a:t>МИХАЙЛО КУЗЬМИЧ</a:t>
            </a:r>
            <a:endParaRPr lang="uk-UA" dirty="0"/>
          </a:p>
        </p:txBody>
      </p:sp>
      <p:sp>
        <p:nvSpPr>
          <p:cNvPr id="3" name="Объект 2"/>
          <p:cNvSpPr>
            <a:spLocks noGrp="1"/>
          </p:cNvSpPr>
          <p:nvPr>
            <p:ph sz="quarter" idx="1"/>
          </p:nvPr>
        </p:nvSpPr>
        <p:spPr>
          <a:xfrm>
            <a:off x="402336" y="1527048"/>
            <a:ext cx="5981696" cy="4572000"/>
          </a:xfrm>
        </p:spPr>
        <p:txBody>
          <a:bodyPr/>
          <a:lstStyle/>
          <a:p>
            <a:r>
              <a:rPr lang="ru-RU" dirty="0" err="1"/>
              <a:t>Засновник</a:t>
            </a:r>
            <a:r>
              <a:rPr lang="ru-RU" dirty="0"/>
              <a:t> і перший </a:t>
            </a:r>
            <a:r>
              <a:rPr lang="ru-RU" dirty="0" err="1"/>
              <a:t>Головний</a:t>
            </a:r>
            <a:r>
              <a:rPr lang="ru-RU" dirty="0"/>
              <a:t> конструктор </a:t>
            </a:r>
            <a:r>
              <a:rPr lang="ru-RU" dirty="0" err="1"/>
              <a:t>конструкторського</a:t>
            </a:r>
            <a:r>
              <a:rPr lang="ru-RU" dirty="0"/>
              <a:t> бюро «</a:t>
            </a:r>
            <a:r>
              <a:rPr lang="ru-RU" dirty="0" err="1"/>
              <a:t>Південне</a:t>
            </a:r>
            <a:r>
              <a:rPr lang="ru-RU" dirty="0"/>
              <a:t>» (1954-1971). Доктор </a:t>
            </a:r>
            <a:r>
              <a:rPr lang="ru-RU" dirty="0" err="1"/>
              <a:t>технічних</a:t>
            </a:r>
            <a:r>
              <a:rPr lang="ru-RU" dirty="0"/>
              <a:t> наук (1960), </a:t>
            </a:r>
            <a:r>
              <a:rPr lang="ru-RU" dirty="0" err="1"/>
              <a:t>академік</a:t>
            </a:r>
            <a:r>
              <a:rPr lang="ru-RU" dirty="0"/>
              <a:t> </a:t>
            </a:r>
            <a:r>
              <a:rPr lang="ru-RU" dirty="0" err="1"/>
              <a:t>Академії</a:t>
            </a:r>
            <a:r>
              <a:rPr lang="ru-RU" dirty="0"/>
              <a:t> наук </a:t>
            </a:r>
            <a:r>
              <a:rPr lang="ru-RU" dirty="0" err="1"/>
              <a:t>України</a:t>
            </a:r>
            <a:r>
              <a:rPr lang="ru-RU" dirty="0"/>
              <a:t> (1961), </a:t>
            </a:r>
            <a:r>
              <a:rPr lang="ru-RU" dirty="0" err="1"/>
              <a:t>академік</a:t>
            </a:r>
            <a:r>
              <a:rPr lang="ru-RU" dirty="0"/>
              <a:t> </a:t>
            </a:r>
            <a:r>
              <a:rPr lang="ru-RU" dirty="0" err="1"/>
              <a:t>Академії</a:t>
            </a:r>
            <a:r>
              <a:rPr lang="ru-RU" dirty="0"/>
              <a:t> наук СРСР (1966).</a:t>
            </a:r>
            <a:endParaRPr lang="uk-UA" dirty="0"/>
          </a:p>
        </p:txBody>
      </p:sp>
      <p:pic>
        <p:nvPicPr>
          <p:cNvPr id="27650" name="Picture 2" descr="http://www.yuzhnoye.com/files/447/792/yang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1453" y="1828800"/>
            <a:ext cx="3632200" cy="41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8610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6013" y="135918"/>
            <a:ext cx="9905998" cy="1478570"/>
          </a:xfrm>
        </p:spPr>
        <p:txBody>
          <a:bodyPr/>
          <a:lstStyle/>
          <a:p>
            <a:r>
              <a:rPr lang="uk-UA" cap="all" dirty="0" smtClean="0"/>
              <a:t>УТКІН </a:t>
            </a:r>
            <a:r>
              <a:rPr lang="uk-UA" cap="all" dirty="0"/>
              <a:t>ВОЛОДИМИР ФЕДОРОВИЧ</a:t>
            </a:r>
            <a:endParaRPr lang="uk-UA" dirty="0"/>
          </a:p>
        </p:txBody>
      </p:sp>
      <p:sp>
        <p:nvSpPr>
          <p:cNvPr id="3" name="Объект 2"/>
          <p:cNvSpPr>
            <a:spLocks noGrp="1"/>
          </p:cNvSpPr>
          <p:nvPr>
            <p:ph sz="quarter" idx="1"/>
          </p:nvPr>
        </p:nvSpPr>
        <p:spPr>
          <a:xfrm>
            <a:off x="431371" y="1379640"/>
            <a:ext cx="6557760" cy="5478360"/>
          </a:xfrm>
        </p:spPr>
        <p:txBody>
          <a:bodyPr/>
          <a:lstStyle/>
          <a:p>
            <a:r>
              <a:rPr lang="uk-UA" sz="2400" dirty="0"/>
              <a:t>Генеральний конструктор-генеральний директор КБ «Південне» з 1971 по 1990 рр. Доктор технічних наук (1967), академік АН України (1976), академік АН СРСР (1984), академік Російської академії наук (1992), дійсний член Міжнародної академії астронавтики, президент Російської академії космонавтики ім. </a:t>
            </a:r>
            <a:r>
              <a:rPr lang="uk-UA" sz="2400" dirty="0" err="1"/>
              <a:t>К.Е.Ціолковського</a:t>
            </a:r>
            <a:r>
              <a:rPr lang="uk-UA" sz="2400" dirty="0"/>
              <a:t>.</a:t>
            </a:r>
          </a:p>
        </p:txBody>
      </p:sp>
      <p:pic>
        <p:nvPicPr>
          <p:cNvPr id="28674" name="Picture 2" descr="http://www.yuzhnoye.com/files/447/792/utk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6975" y="1409700"/>
            <a:ext cx="3632200" cy="4448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0139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1470" y="215901"/>
            <a:ext cx="12310103" cy="758825"/>
          </a:xfrm>
        </p:spPr>
        <p:txBody>
          <a:bodyPr>
            <a:normAutofit fontScale="90000"/>
          </a:bodyPr>
          <a:lstStyle/>
          <a:p>
            <a:r>
              <a:rPr lang="uk-UA" cap="all" dirty="0"/>
              <a:t/>
            </a:r>
            <a:br>
              <a:rPr lang="uk-UA" cap="all" dirty="0"/>
            </a:br>
            <a:r>
              <a:rPr lang="uk-UA" cap="all" dirty="0"/>
              <a:t>КОНЮХОВ СТАНІСЛАВ МИКОЛАЙОВИЧ</a:t>
            </a:r>
            <a:endParaRPr lang="uk-UA" dirty="0"/>
          </a:p>
        </p:txBody>
      </p:sp>
      <p:sp>
        <p:nvSpPr>
          <p:cNvPr id="3" name="Объект 2"/>
          <p:cNvSpPr>
            <a:spLocks noGrp="1"/>
          </p:cNvSpPr>
          <p:nvPr>
            <p:ph sz="quarter" idx="1"/>
          </p:nvPr>
        </p:nvSpPr>
        <p:spPr>
          <a:xfrm>
            <a:off x="0" y="1196752"/>
            <a:ext cx="8400256" cy="3678160"/>
          </a:xfrm>
        </p:spPr>
        <p:txBody>
          <a:bodyPr>
            <a:normAutofit fontScale="92500" lnSpcReduction="10000"/>
          </a:bodyPr>
          <a:lstStyle/>
          <a:p>
            <a:r>
              <a:rPr lang="uk-UA" sz="2400" dirty="0"/>
              <a:t>Генеральний конструктор - Генеральний директор КБ «Південне» з 1991 по 2010 рр. Доктор технічних наук (1987), професор (1991), академік Національної АН України (1992), академік Міжнародної інженерної академії (1992), академік Академії космонавтики ім. К.Е. Ціолковського (1994), академік Нью-Йоркської академії (1996), академік Міжнародної академії астронавтики (1997), академік Академії військових наук Російської Федерації (2004), віце-президент Міжнародної академії </a:t>
            </a:r>
            <a:r>
              <a:rPr lang="uk-UA" sz="2400" dirty="0" smtClean="0"/>
              <a:t>астронавтики (2005</a:t>
            </a:r>
            <a:r>
              <a:rPr lang="uk-UA" sz="2400" dirty="0"/>
              <a:t>).</a:t>
            </a:r>
          </a:p>
        </p:txBody>
      </p:sp>
      <p:pic>
        <p:nvPicPr>
          <p:cNvPr id="29698" name="Picture 2" descr="http://www.yuzhnoye.com/files/447/792/konyuho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2800" y="1460500"/>
            <a:ext cx="3657600" cy="4344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3152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a:xfrm>
            <a:off x="1282700" y="1016000"/>
            <a:ext cx="10121900" cy="3060700"/>
          </a:xfrm>
        </p:spPr>
        <p:txBody>
          <a:bodyPr>
            <a:normAutofit fontScale="25000" lnSpcReduction="20000"/>
          </a:bodyPr>
          <a:lstStyle/>
          <a:p>
            <a:endParaRPr lang="en-US" sz="6600" b="1" dirty="0" smtClean="0"/>
          </a:p>
          <a:p>
            <a:pPr marL="0" indent="0">
              <a:buNone/>
            </a:pPr>
            <a:r>
              <a:rPr lang="uk-UA" sz="38400" b="1" dirty="0" smtClean="0"/>
              <a:t>«</a:t>
            </a:r>
            <a:r>
              <a:rPr lang="uk-UA" sz="38400" b="1" dirty="0"/>
              <a:t>Конструктори</a:t>
            </a:r>
            <a:r>
              <a:rPr lang="uk-UA" sz="38400" dirty="0"/>
              <a:t>»</a:t>
            </a:r>
          </a:p>
          <a:p>
            <a:endParaRPr lang="uk-UA" dirty="0"/>
          </a:p>
        </p:txBody>
      </p:sp>
    </p:spTree>
    <p:extLst>
      <p:ext uri="{BB962C8B-B14F-4D97-AF65-F5344CB8AC3E}">
        <p14:creationId xmlns:p14="http://schemas.microsoft.com/office/powerpoint/2010/main" val="3361417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2800" y="637308"/>
            <a:ext cx="11379200" cy="758825"/>
          </a:xfrm>
        </p:spPr>
        <p:txBody>
          <a:bodyPr>
            <a:normAutofit fontScale="90000"/>
          </a:bodyPr>
          <a:lstStyle/>
          <a:p>
            <a:r>
              <a:rPr lang="uk-UA" sz="4400" b="1" dirty="0"/>
              <a:t>основні події космічної історії</a:t>
            </a:r>
            <a:r>
              <a:rPr lang="uk-UA" dirty="0"/>
              <a:t/>
            </a:r>
            <a:br>
              <a:rPr lang="uk-UA" dirty="0"/>
            </a:br>
            <a:endParaRPr lang="uk-UA" dirty="0"/>
          </a:p>
        </p:txBody>
      </p:sp>
      <p:sp>
        <p:nvSpPr>
          <p:cNvPr id="3" name="Объект 2"/>
          <p:cNvSpPr>
            <a:spLocks noGrp="1"/>
          </p:cNvSpPr>
          <p:nvPr>
            <p:ph sz="quarter" idx="1"/>
          </p:nvPr>
        </p:nvSpPr>
        <p:spPr/>
        <p:txBody>
          <a:bodyPr/>
          <a:lstStyle/>
          <a:p>
            <a:endParaRPr lang="en-US" sz="6600" b="1" dirty="0" smtClean="0"/>
          </a:p>
          <a:p>
            <a:endParaRPr lang="uk-UA" sz="6600" dirty="0"/>
          </a:p>
        </p:txBody>
      </p:sp>
      <p:pic>
        <p:nvPicPr>
          <p:cNvPr id="2050" name="Picture 2" descr="Картинки по запросу  Міжнародні космічні проекти за участю Україн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7595" y="1828800"/>
            <a:ext cx="8571158" cy="4566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0034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3"/>
          <p:cNvSpPr>
            <a:spLocks noGrp="1"/>
          </p:cNvSpPr>
          <p:nvPr>
            <p:ph type="subTitle" idx="1"/>
          </p:nvPr>
        </p:nvSpPr>
        <p:spPr>
          <a:xfrm>
            <a:off x="3238500" y="4643438"/>
            <a:ext cx="8534400" cy="1752600"/>
          </a:xfrm>
        </p:spPr>
        <p:txBody>
          <a:bodyPr/>
          <a:lstStyle/>
          <a:p>
            <a:pPr>
              <a:defRPr/>
            </a:pPr>
            <a:endParaRPr lang="ru-RU" dirty="0"/>
          </a:p>
        </p:txBody>
      </p:sp>
      <p:sp>
        <p:nvSpPr>
          <p:cNvPr id="13315" name="Заголовок 1"/>
          <p:cNvSpPr>
            <a:spLocks noGrp="1"/>
          </p:cNvSpPr>
          <p:nvPr>
            <p:ph type="ctrTitle"/>
          </p:nvPr>
        </p:nvSpPr>
        <p:spPr>
          <a:xfrm>
            <a:off x="1093900" y="0"/>
            <a:ext cx="11617291" cy="1927671"/>
          </a:xfrm>
        </p:spPr>
        <p:txBody>
          <a:bodyPr/>
          <a:lstStyle/>
          <a:p>
            <a:pPr eaLnBrk="1" hangingPunct="1"/>
            <a:r>
              <a:rPr lang="ru-RU" sz="2800" b="1" dirty="0"/>
              <a:t>31 </a:t>
            </a:r>
            <a:r>
              <a:rPr lang="ru-RU" sz="2800" b="1" dirty="0" err="1"/>
              <a:t>серпня</a:t>
            </a:r>
            <a:r>
              <a:rPr lang="ru-RU" sz="2800" b="1" dirty="0"/>
              <a:t> 1995 року </a:t>
            </a:r>
            <a:r>
              <a:rPr lang="ru-RU" sz="2800" dirty="0" err="1"/>
              <a:t>українською</a:t>
            </a:r>
            <a:r>
              <a:rPr lang="ru-RU" sz="2800" dirty="0"/>
              <a:t> ракетою-</a:t>
            </a:r>
            <a:r>
              <a:rPr lang="ru-RU" sz="2800" dirty="0" err="1"/>
              <a:t>носієм</a:t>
            </a:r>
            <a:r>
              <a:rPr lang="ru-RU" sz="2800" dirty="0"/>
              <a:t> «Циклон-3» </a:t>
            </a:r>
            <a:r>
              <a:rPr lang="ru-RU" sz="2800" dirty="0" err="1"/>
              <a:t>виведено</a:t>
            </a:r>
            <a:r>
              <a:rPr lang="ru-RU" sz="2800" dirty="0"/>
              <a:t> на </a:t>
            </a:r>
            <a:r>
              <a:rPr lang="ru-RU" sz="2800" dirty="0" err="1"/>
              <a:t>орбіту</a:t>
            </a:r>
            <a:r>
              <a:rPr lang="ru-RU" sz="2800" dirty="0"/>
              <a:t> перший </a:t>
            </a:r>
            <a:r>
              <a:rPr lang="ru-RU" sz="2800" dirty="0" err="1"/>
              <a:t>вітчизняний</a:t>
            </a:r>
            <a:r>
              <a:rPr lang="ru-RU" sz="2800" dirty="0"/>
              <a:t> </a:t>
            </a:r>
            <a:r>
              <a:rPr lang="ru-RU" sz="2800" dirty="0" err="1"/>
              <a:t>космічний</a:t>
            </a:r>
            <a:r>
              <a:rPr lang="ru-RU" sz="2800" dirty="0"/>
              <a:t> </a:t>
            </a:r>
            <a:r>
              <a:rPr lang="ru-RU" sz="2800" dirty="0" err="1"/>
              <a:t>апарат</a:t>
            </a:r>
            <a:r>
              <a:rPr lang="ru-RU" sz="2800" dirty="0"/>
              <a:t> «Січ-1</a:t>
            </a:r>
            <a:r>
              <a:rPr lang="ru-RU" sz="2800" dirty="0" smtClean="0"/>
              <a:t>».</a:t>
            </a:r>
            <a:endParaRPr lang="ru-RU" altLang="uk-UA" sz="2800" dirty="0" smtClean="0"/>
          </a:p>
        </p:txBody>
      </p:sp>
      <p:pic>
        <p:nvPicPr>
          <p:cNvPr id="1026" name="Picture 2" descr="https://imagecdn1.luxnet.ua/tv24/resources/photos/news/620_DIR/201608/711393_1494149.jpg?201608183930"/>
          <p:cNvPicPr>
            <a:picLocks noChangeAspect="1" noChangeArrowheads="1"/>
          </p:cNvPicPr>
          <p:nvPr/>
        </p:nvPicPr>
        <p:blipFill rotWithShape="1">
          <a:blip r:embed="rId2">
            <a:extLst>
              <a:ext uri="{28A0092B-C50C-407E-A947-70E740481C1C}">
                <a14:useLocalDpi xmlns:a14="http://schemas.microsoft.com/office/drawing/2010/main" val="0"/>
              </a:ext>
            </a:extLst>
          </a:blip>
          <a:srcRect l="13142" r="9673"/>
          <a:stretch/>
        </p:blipFill>
        <p:spPr bwMode="auto">
          <a:xfrm>
            <a:off x="314036" y="2924944"/>
            <a:ext cx="6077529" cy="33242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magecdn1.luxnet.ua/tv24/resources/photos/news/620_DIR/201608/711393_1494159.jpg?201608185146"/>
          <p:cNvPicPr>
            <a:picLocks noChangeAspect="1" noChangeArrowheads="1"/>
          </p:cNvPicPr>
          <p:nvPr/>
        </p:nvPicPr>
        <p:blipFill rotWithShape="1">
          <a:blip r:embed="rId3">
            <a:extLst>
              <a:ext uri="{28A0092B-C50C-407E-A947-70E740481C1C}">
                <a14:useLocalDpi xmlns:a14="http://schemas.microsoft.com/office/drawing/2010/main" val="0"/>
              </a:ext>
            </a:extLst>
          </a:blip>
          <a:srcRect t="12827"/>
          <a:stretch/>
        </p:blipFill>
        <p:spPr bwMode="auto">
          <a:xfrm>
            <a:off x="6768075" y="2916032"/>
            <a:ext cx="5080000" cy="3321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2704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15485" y="260648"/>
            <a:ext cx="11405611" cy="1384995"/>
          </a:xfrm>
          <a:prstGeom prst="rect">
            <a:avLst/>
          </a:prstGeom>
        </p:spPr>
        <p:txBody>
          <a:bodyPr wrap="square">
            <a:spAutoFit/>
          </a:bodyPr>
          <a:lstStyle/>
          <a:p>
            <a:pPr algn="ctr"/>
            <a:r>
              <a:rPr lang="ru-RU" sz="2800" b="1" dirty="0">
                <a:latin typeface="+mj-lt"/>
                <a:ea typeface="+mj-ea"/>
                <a:cs typeface="+mj-cs"/>
              </a:rPr>
              <a:t>19 листопада – 5 </a:t>
            </a:r>
            <a:r>
              <a:rPr lang="ru-RU" sz="2800" b="1" dirty="0" err="1">
                <a:latin typeface="+mj-lt"/>
                <a:ea typeface="+mj-ea"/>
                <a:cs typeface="+mj-cs"/>
              </a:rPr>
              <a:t>грудня</a:t>
            </a:r>
            <a:r>
              <a:rPr lang="ru-RU" sz="2800" b="1" dirty="0">
                <a:latin typeface="+mj-lt"/>
                <a:ea typeface="+mj-ea"/>
                <a:cs typeface="+mj-cs"/>
              </a:rPr>
              <a:t> 1997 року </a:t>
            </a:r>
            <a:r>
              <a:rPr lang="ru-RU" sz="2800" dirty="0">
                <a:latin typeface="+mj-lt"/>
                <a:ea typeface="+mj-ea"/>
                <a:cs typeface="+mj-cs"/>
              </a:rPr>
              <a:t>у </a:t>
            </a:r>
            <a:r>
              <a:rPr lang="ru-RU" sz="2800" dirty="0" err="1">
                <a:latin typeface="+mj-lt"/>
                <a:ea typeface="+mj-ea"/>
                <a:cs typeface="+mj-cs"/>
              </a:rPr>
              <a:t>складі</a:t>
            </a:r>
            <a:r>
              <a:rPr lang="ru-RU" sz="2800" dirty="0">
                <a:latin typeface="+mj-lt"/>
                <a:ea typeface="+mj-ea"/>
                <a:cs typeface="+mj-cs"/>
              </a:rPr>
              <a:t> </a:t>
            </a:r>
            <a:r>
              <a:rPr lang="ru-RU" sz="2800" dirty="0" err="1">
                <a:latin typeface="+mj-lt"/>
                <a:ea typeface="+mj-ea"/>
                <a:cs typeface="+mj-cs"/>
              </a:rPr>
              <a:t>екіпажу</a:t>
            </a:r>
            <a:r>
              <a:rPr lang="ru-RU" sz="2800" dirty="0">
                <a:latin typeface="+mj-lt"/>
                <a:ea typeface="+mj-ea"/>
                <a:cs typeface="+mj-cs"/>
              </a:rPr>
              <a:t> </a:t>
            </a:r>
            <a:r>
              <a:rPr lang="ru-RU" sz="2800" dirty="0" err="1">
                <a:latin typeface="+mj-lt"/>
                <a:ea typeface="+mj-ea"/>
                <a:cs typeface="+mj-cs"/>
              </a:rPr>
              <a:t>космічного</a:t>
            </a:r>
            <a:r>
              <a:rPr lang="ru-RU" sz="2800" dirty="0">
                <a:latin typeface="+mj-lt"/>
                <a:ea typeface="+mj-ea"/>
                <a:cs typeface="+mj-cs"/>
              </a:rPr>
              <a:t> корабля «</a:t>
            </a:r>
            <a:r>
              <a:rPr lang="ru-RU" sz="2800" dirty="0" err="1">
                <a:latin typeface="+mj-lt"/>
                <a:ea typeface="+mj-ea"/>
                <a:cs typeface="+mj-cs"/>
              </a:rPr>
              <a:t>Спейс</a:t>
            </a:r>
            <a:r>
              <a:rPr lang="ru-RU" sz="2800" dirty="0">
                <a:latin typeface="+mj-lt"/>
                <a:ea typeface="+mj-ea"/>
                <a:cs typeface="+mj-cs"/>
              </a:rPr>
              <a:t> </a:t>
            </a:r>
            <a:r>
              <a:rPr lang="ru-RU" sz="2800" dirty="0" err="1">
                <a:latin typeface="+mj-lt"/>
                <a:ea typeface="+mj-ea"/>
                <a:cs typeface="+mj-cs"/>
              </a:rPr>
              <a:t>Шатл</a:t>
            </a:r>
            <a:r>
              <a:rPr lang="ru-RU" sz="2800" dirty="0">
                <a:latin typeface="+mj-lt"/>
                <a:ea typeface="+mj-ea"/>
                <a:cs typeface="+mj-cs"/>
              </a:rPr>
              <a:t> </a:t>
            </a:r>
            <a:r>
              <a:rPr lang="ru-RU" sz="2800" dirty="0" err="1">
                <a:latin typeface="+mj-lt"/>
                <a:ea typeface="+mj-ea"/>
                <a:cs typeface="+mj-cs"/>
              </a:rPr>
              <a:t>Коламбія</a:t>
            </a:r>
            <a:r>
              <a:rPr lang="ru-RU" sz="2800" dirty="0">
                <a:latin typeface="+mj-lt"/>
                <a:ea typeface="+mj-ea"/>
                <a:cs typeface="+mj-cs"/>
              </a:rPr>
              <a:t>» </a:t>
            </a:r>
            <a:r>
              <a:rPr lang="ru-RU" sz="2800" dirty="0" err="1">
                <a:latin typeface="+mj-lt"/>
                <a:ea typeface="+mj-ea"/>
                <a:cs typeface="+mj-cs"/>
              </a:rPr>
              <a:t>здійснив</a:t>
            </a:r>
            <a:r>
              <a:rPr lang="ru-RU" sz="2800" dirty="0">
                <a:latin typeface="+mj-lt"/>
                <a:ea typeface="+mj-ea"/>
                <a:cs typeface="+mj-cs"/>
              </a:rPr>
              <a:t> </a:t>
            </a:r>
            <a:r>
              <a:rPr lang="ru-RU" sz="2800" dirty="0" err="1">
                <a:latin typeface="+mj-lt"/>
                <a:ea typeface="+mj-ea"/>
                <a:cs typeface="+mj-cs"/>
              </a:rPr>
              <a:t>політ</a:t>
            </a:r>
            <a:r>
              <a:rPr lang="ru-RU" sz="2800" dirty="0">
                <a:latin typeface="+mj-lt"/>
                <a:ea typeface="+mj-ea"/>
                <a:cs typeface="+mj-cs"/>
              </a:rPr>
              <a:t> перший космонавт </a:t>
            </a:r>
            <a:r>
              <a:rPr lang="ru-RU" sz="2800" dirty="0" err="1">
                <a:latin typeface="+mj-lt"/>
                <a:ea typeface="+mj-ea"/>
                <a:cs typeface="+mj-cs"/>
              </a:rPr>
              <a:t>України</a:t>
            </a:r>
            <a:r>
              <a:rPr lang="ru-RU" sz="2800" dirty="0">
                <a:latin typeface="+mj-lt"/>
                <a:ea typeface="+mj-ea"/>
                <a:cs typeface="+mj-cs"/>
              </a:rPr>
              <a:t> Л.К. </a:t>
            </a:r>
            <a:r>
              <a:rPr lang="ru-RU" sz="2800" dirty="0" err="1" smtClean="0">
                <a:latin typeface="+mj-lt"/>
                <a:ea typeface="+mj-ea"/>
                <a:cs typeface="+mj-cs"/>
              </a:rPr>
              <a:t>Каденюк</a:t>
            </a:r>
            <a:r>
              <a:rPr lang="ru-RU" sz="2800" dirty="0" smtClean="0">
                <a:latin typeface="+mj-lt"/>
                <a:ea typeface="+mj-ea"/>
                <a:cs typeface="+mj-cs"/>
              </a:rPr>
              <a:t>.</a:t>
            </a:r>
            <a:endParaRPr lang="uk-UA" sz="2800" dirty="0">
              <a:latin typeface="+mj-lt"/>
              <a:ea typeface="+mj-ea"/>
              <a:cs typeface="+mj-cs"/>
            </a:endParaRPr>
          </a:p>
        </p:txBody>
      </p:sp>
      <p:pic>
        <p:nvPicPr>
          <p:cNvPr id="2052" name="Picture 4" descr="http://image.tsn.ua/media/images2/585xX/Aug2012/383658832.jpg"/>
          <p:cNvPicPr>
            <a:picLocks noChangeAspect="1" noChangeArrowheads="1"/>
          </p:cNvPicPr>
          <p:nvPr/>
        </p:nvPicPr>
        <p:blipFill rotWithShape="1">
          <a:blip r:embed="rId2">
            <a:extLst>
              <a:ext uri="{28A0092B-C50C-407E-A947-70E740481C1C}">
                <a14:useLocalDpi xmlns:a14="http://schemas.microsoft.com/office/drawing/2010/main" val="0"/>
              </a:ext>
            </a:extLst>
          </a:blip>
          <a:srcRect l="11316" r="10921"/>
          <a:stretch/>
        </p:blipFill>
        <p:spPr bwMode="auto">
          <a:xfrm>
            <a:off x="1366980" y="2222500"/>
            <a:ext cx="3694547" cy="42657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Картинки по запросу каденю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8291" y="2743200"/>
            <a:ext cx="5626671" cy="3457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3883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Заголовок 1"/>
          <p:cNvSpPr>
            <a:spLocks noGrp="1"/>
          </p:cNvSpPr>
          <p:nvPr>
            <p:ph type="ctrTitle"/>
          </p:nvPr>
        </p:nvSpPr>
        <p:spPr>
          <a:xfrm>
            <a:off x="695830" y="132901"/>
            <a:ext cx="11329259" cy="1752600"/>
          </a:xfrm>
        </p:spPr>
        <p:txBody>
          <a:bodyPr/>
          <a:lstStyle/>
          <a:p>
            <a:pPr eaLnBrk="1" hangingPunct="1"/>
            <a:r>
              <a:rPr lang="ru-RU" sz="2800" dirty="0"/>
              <a:t>У </a:t>
            </a:r>
            <a:r>
              <a:rPr lang="ru-RU" sz="2800" dirty="0" err="1"/>
              <a:t>ході</a:t>
            </a:r>
            <a:r>
              <a:rPr lang="ru-RU" sz="2800" dirty="0"/>
              <a:t> </a:t>
            </a:r>
            <a:r>
              <a:rPr lang="ru-RU" sz="2800" b="1" dirty="0"/>
              <a:t>16-добового</a:t>
            </a:r>
            <a:r>
              <a:rPr lang="ru-RU" sz="2800" dirty="0"/>
              <a:t> </a:t>
            </a:r>
            <a:r>
              <a:rPr lang="ru-RU" sz="2800" dirty="0" err="1"/>
              <a:t>польоту</a:t>
            </a:r>
            <a:r>
              <a:rPr lang="ru-RU" sz="2800" dirty="0"/>
              <a:t> </a:t>
            </a:r>
            <a:r>
              <a:rPr lang="ru-RU" sz="2800" dirty="0" err="1"/>
              <a:t>український</a:t>
            </a:r>
            <a:r>
              <a:rPr lang="ru-RU" sz="2800" dirty="0"/>
              <a:t> космонавт проводив </a:t>
            </a:r>
            <a:r>
              <a:rPr lang="ru-RU" sz="2800" dirty="0" err="1"/>
              <a:t>наукові</a:t>
            </a:r>
            <a:r>
              <a:rPr lang="ru-RU" sz="2800" dirty="0"/>
              <a:t> </a:t>
            </a:r>
            <a:r>
              <a:rPr lang="ru-RU" sz="2800" dirty="0" err="1"/>
              <a:t>експерименти</a:t>
            </a:r>
            <a:r>
              <a:rPr lang="ru-RU" sz="2800" dirty="0"/>
              <a:t> в </a:t>
            </a:r>
            <a:r>
              <a:rPr lang="ru-RU" sz="2800" dirty="0" err="1"/>
              <a:t>галузі</a:t>
            </a:r>
            <a:r>
              <a:rPr lang="ru-RU" sz="2800" dirty="0"/>
              <a:t> </a:t>
            </a:r>
            <a:r>
              <a:rPr lang="ru-RU" sz="2800" dirty="0" err="1"/>
              <a:t>космічної</a:t>
            </a:r>
            <a:r>
              <a:rPr lang="ru-RU" sz="2800" dirty="0"/>
              <a:t> </a:t>
            </a:r>
            <a:r>
              <a:rPr lang="ru-RU" sz="2800" dirty="0" err="1" smtClean="0"/>
              <a:t>біології</a:t>
            </a:r>
            <a:r>
              <a:rPr lang="ru-RU" sz="2800" dirty="0" smtClean="0"/>
              <a:t>.</a:t>
            </a:r>
            <a:endParaRPr lang="ru-RU" altLang="uk-UA" sz="2800" dirty="0" smtClean="0"/>
          </a:p>
        </p:txBody>
      </p:sp>
      <p:pic>
        <p:nvPicPr>
          <p:cNvPr id="3074" name="Picture 2" descr="http://www.nkau.gov.ua/mainsubjects/sts087-332-0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4359" y="2400300"/>
            <a:ext cx="7415354" cy="4139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7591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3"/>
          <p:cNvSpPr>
            <a:spLocks noGrp="1"/>
          </p:cNvSpPr>
          <p:nvPr>
            <p:ph type="subTitle" idx="1"/>
          </p:nvPr>
        </p:nvSpPr>
        <p:spPr>
          <a:xfrm>
            <a:off x="8604489" y="3611488"/>
            <a:ext cx="4789984" cy="1046956"/>
          </a:xfrm>
        </p:spPr>
        <p:txBody>
          <a:bodyPr/>
          <a:lstStyle/>
          <a:p>
            <a:pPr>
              <a:defRPr/>
            </a:pPr>
            <a:r>
              <a:rPr lang="uk-UA" dirty="0">
                <a:solidFill>
                  <a:schemeClr val="tx1"/>
                </a:solidFill>
              </a:rPr>
              <a:t>МКС</a:t>
            </a:r>
            <a:endParaRPr lang="ru-RU" dirty="0">
              <a:solidFill>
                <a:schemeClr val="tx1"/>
              </a:solidFill>
            </a:endParaRPr>
          </a:p>
        </p:txBody>
      </p:sp>
      <p:sp>
        <p:nvSpPr>
          <p:cNvPr id="13315" name="Заголовок 1"/>
          <p:cNvSpPr>
            <a:spLocks noGrp="1"/>
          </p:cNvSpPr>
          <p:nvPr>
            <p:ph type="ctrTitle"/>
          </p:nvPr>
        </p:nvSpPr>
        <p:spPr>
          <a:xfrm>
            <a:off x="480650" y="127000"/>
            <a:ext cx="11189889" cy="1752600"/>
          </a:xfrm>
        </p:spPr>
        <p:txBody>
          <a:bodyPr/>
          <a:lstStyle/>
          <a:p>
            <a:pPr eaLnBrk="1" hangingPunct="1"/>
            <a:r>
              <a:rPr lang="uk-UA" sz="2400" b="1" dirty="0"/>
              <a:t>У листопаді 1998 року </a:t>
            </a:r>
            <a:r>
              <a:rPr lang="uk-UA" sz="2400" dirty="0"/>
              <a:t>українські підприємства «</a:t>
            </a:r>
            <a:r>
              <a:rPr lang="uk-UA" sz="2400" dirty="0" err="1"/>
              <a:t>Хартрон</a:t>
            </a:r>
            <a:r>
              <a:rPr lang="uk-UA" sz="2400" dirty="0"/>
              <a:t>» і Київський радіозавод активно включилися в роботи зі створення Міжнародної космічної </a:t>
            </a:r>
            <a:r>
              <a:rPr lang="uk-UA" sz="2400" dirty="0" smtClean="0"/>
              <a:t>станції.</a:t>
            </a:r>
            <a:endParaRPr lang="ru-RU" altLang="uk-UA" sz="2400" dirty="0" smtClean="0"/>
          </a:p>
        </p:txBody>
      </p:sp>
      <p:pic>
        <p:nvPicPr>
          <p:cNvPr id="4098" name="Picture 2" descr="http://www.nkau.gov.ua/mainsubjects/MKSnadKaspie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680" y="2612571"/>
            <a:ext cx="7134802" cy="3531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5243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158496" y="156329"/>
            <a:ext cx="7394448" cy="6217087"/>
          </a:xfrm>
          <a:prstGeom prst="rect">
            <a:avLst/>
          </a:prstGeom>
        </p:spPr>
        <p:txBody>
          <a:bodyPr wrap="square">
            <a:spAutoFit/>
          </a:bodyPr>
          <a:lstStyle/>
          <a:p>
            <a:r>
              <a:rPr lang="ru-RU" sz="2000" dirty="0" err="1">
                <a:solidFill>
                  <a:sysClr val="windowText" lastClr="000000"/>
                </a:solidFill>
              </a:rPr>
              <a:t>Створене</a:t>
            </a:r>
            <a:r>
              <a:rPr lang="ru-RU" sz="2000" dirty="0">
                <a:solidFill>
                  <a:sysClr val="windowText" lastClr="000000"/>
                </a:solidFill>
              </a:rPr>
              <a:t> в лютому 1992 року </a:t>
            </a:r>
            <a:r>
              <a:rPr lang="ru-RU" sz="2000" dirty="0" err="1">
                <a:solidFill>
                  <a:sysClr val="windowText" lastClr="000000"/>
                </a:solidFill>
              </a:rPr>
              <a:t>Національне</a:t>
            </a:r>
            <a:r>
              <a:rPr lang="ru-RU" sz="2000" dirty="0">
                <a:solidFill>
                  <a:sysClr val="windowText" lastClr="000000"/>
                </a:solidFill>
              </a:rPr>
              <a:t> </a:t>
            </a:r>
            <a:r>
              <a:rPr lang="ru-RU" sz="2000" dirty="0" err="1">
                <a:solidFill>
                  <a:sysClr val="windowText" lastClr="000000"/>
                </a:solidFill>
              </a:rPr>
              <a:t>космічне</a:t>
            </a:r>
            <a:r>
              <a:rPr lang="ru-RU" sz="2000" dirty="0">
                <a:solidFill>
                  <a:sysClr val="windowText" lastClr="000000"/>
                </a:solidFill>
              </a:rPr>
              <a:t> агентство </a:t>
            </a:r>
            <a:r>
              <a:rPr lang="ru-RU" sz="2000" dirty="0" err="1">
                <a:solidFill>
                  <a:sysClr val="windowText" lastClr="000000"/>
                </a:solidFill>
              </a:rPr>
              <a:t>України</a:t>
            </a:r>
            <a:r>
              <a:rPr lang="ru-RU" sz="2000" dirty="0">
                <a:solidFill>
                  <a:sysClr val="windowText" lastClr="000000"/>
                </a:solidFill>
              </a:rPr>
              <a:t> – НКАУ (з 2011 року – </a:t>
            </a:r>
            <a:r>
              <a:rPr lang="ru-RU" sz="2000" dirty="0" err="1">
                <a:solidFill>
                  <a:sysClr val="windowText" lastClr="000000"/>
                </a:solidFill>
              </a:rPr>
              <a:t>Державне</a:t>
            </a:r>
            <a:r>
              <a:rPr lang="ru-RU" sz="2000" dirty="0">
                <a:solidFill>
                  <a:sysClr val="windowText" lastClr="000000"/>
                </a:solidFill>
              </a:rPr>
              <a:t> </a:t>
            </a:r>
            <a:r>
              <a:rPr lang="ru-RU" sz="2000" dirty="0" err="1">
                <a:solidFill>
                  <a:sysClr val="windowText" lastClr="000000"/>
                </a:solidFill>
              </a:rPr>
              <a:t>космічне</a:t>
            </a:r>
            <a:r>
              <a:rPr lang="ru-RU" sz="2000" dirty="0">
                <a:solidFill>
                  <a:sysClr val="windowText" lastClr="000000"/>
                </a:solidFill>
              </a:rPr>
              <a:t> агентство </a:t>
            </a:r>
            <a:r>
              <a:rPr lang="ru-RU" sz="2000" dirty="0" err="1">
                <a:solidFill>
                  <a:sysClr val="windowText" lastClr="000000"/>
                </a:solidFill>
              </a:rPr>
              <a:t>України</a:t>
            </a:r>
            <a:r>
              <a:rPr lang="ru-RU" sz="2000" dirty="0">
                <a:solidFill>
                  <a:sysClr val="windowText" lastClr="000000"/>
                </a:solidFill>
              </a:rPr>
              <a:t> – ДКАУ) взяло </a:t>
            </a:r>
            <a:r>
              <a:rPr lang="ru-RU" sz="2000" dirty="0" err="1">
                <a:solidFill>
                  <a:sysClr val="windowText" lastClr="000000"/>
                </a:solidFill>
              </a:rPr>
              <a:t>під</a:t>
            </a:r>
            <a:r>
              <a:rPr lang="ru-RU" sz="2000" dirty="0">
                <a:solidFill>
                  <a:sysClr val="windowText" lastClr="000000"/>
                </a:solidFill>
              </a:rPr>
              <a:t> </a:t>
            </a:r>
            <a:r>
              <a:rPr lang="ru-RU" sz="2000" dirty="0" err="1">
                <a:solidFill>
                  <a:sysClr val="windowText" lastClr="000000"/>
                </a:solidFill>
              </a:rPr>
              <a:t>своє</a:t>
            </a:r>
            <a:r>
              <a:rPr lang="ru-RU" sz="2000" dirty="0">
                <a:solidFill>
                  <a:sysClr val="windowText" lastClr="000000"/>
                </a:solidFill>
              </a:rPr>
              <a:t> </a:t>
            </a:r>
            <a:r>
              <a:rPr lang="ru-RU" sz="2000" dirty="0" err="1">
                <a:solidFill>
                  <a:sysClr val="windowText" lastClr="000000"/>
                </a:solidFill>
              </a:rPr>
              <a:t>управління</a:t>
            </a:r>
            <a:r>
              <a:rPr lang="ru-RU" sz="2000" dirty="0">
                <a:solidFill>
                  <a:sysClr val="windowText" lastClr="000000"/>
                </a:solidFill>
              </a:rPr>
              <a:t> </a:t>
            </a:r>
            <a:r>
              <a:rPr lang="ru-RU" sz="2000" dirty="0" err="1">
                <a:solidFill>
                  <a:sysClr val="windowText" lastClr="000000"/>
                </a:solidFill>
              </a:rPr>
              <a:t>підприємства</a:t>
            </a:r>
            <a:r>
              <a:rPr lang="ru-RU" sz="2000" dirty="0">
                <a:solidFill>
                  <a:sysClr val="windowText" lastClr="000000"/>
                </a:solidFill>
              </a:rPr>
              <a:t>, </a:t>
            </a:r>
            <a:r>
              <a:rPr lang="ru-RU" sz="2000" dirty="0" err="1">
                <a:solidFill>
                  <a:sysClr val="windowText" lastClr="000000"/>
                </a:solidFill>
              </a:rPr>
              <a:t>які</a:t>
            </a:r>
            <a:r>
              <a:rPr lang="ru-RU" sz="2000" dirty="0">
                <a:solidFill>
                  <a:sysClr val="windowText" lastClr="000000"/>
                </a:solidFill>
              </a:rPr>
              <a:t> </a:t>
            </a:r>
            <a:r>
              <a:rPr lang="ru-RU" sz="2000" dirty="0" err="1">
                <a:solidFill>
                  <a:sysClr val="windowText" lastClr="000000"/>
                </a:solidFill>
              </a:rPr>
              <a:t>безпосередньо</a:t>
            </a:r>
            <a:r>
              <a:rPr lang="ru-RU" sz="2000" dirty="0">
                <a:solidFill>
                  <a:sysClr val="windowText" lastClr="000000"/>
                </a:solidFill>
              </a:rPr>
              <a:t> </a:t>
            </a:r>
            <a:r>
              <a:rPr lang="ru-RU" sz="2000" dirty="0" err="1">
                <a:solidFill>
                  <a:sysClr val="windowText" lastClr="000000"/>
                </a:solidFill>
              </a:rPr>
              <a:t>займалися</a:t>
            </a:r>
            <a:r>
              <a:rPr lang="ru-RU" sz="2000" dirty="0">
                <a:solidFill>
                  <a:sysClr val="windowText" lastClr="000000"/>
                </a:solidFill>
              </a:rPr>
              <a:t> </a:t>
            </a:r>
            <a:r>
              <a:rPr lang="ru-RU" sz="2000" dirty="0" err="1">
                <a:solidFill>
                  <a:sysClr val="windowText" lastClr="000000"/>
                </a:solidFill>
              </a:rPr>
              <a:t>космічною</a:t>
            </a:r>
            <a:r>
              <a:rPr lang="ru-RU" sz="2000" dirty="0">
                <a:solidFill>
                  <a:sysClr val="windowText" lastClr="000000"/>
                </a:solidFill>
              </a:rPr>
              <a:t> </a:t>
            </a:r>
            <a:r>
              <a:rPr lang="ru-RU" sz="2000" dirty="0" err="1">
                <a:solidFill>
                  <a:sysClr val="windowText" lastClr="000000"/>
                </a:solidFill>
              </a:rPr>
              <a:t>діяльністю</a:t>
            </a:r>
            <a:r>
              <a:rPr lang="ru-RU" sz="2000" dirty="0">
                <a:solidFill>
                  <a:sysClr val="windowText" lastClr="000000"/>
                </a:solidFill>
              </a:rPr>
              <a:t>. За роки </a:t>
            </a:r>
            <a:r>
              <a:rPr lang="ru-RU" sz="2000" dirty="0" err="1">
                <a:solidFill>
                  <a:sysClr val="windowText" lastClr="000000"/>
                </a:solidFill>
              </a:rPr>
              <a:t>Незалежності</a:t>
            </a:r>
            <a:r>
              <a:rPr lang="ru-RU" sz="2000" dirty="0">
                <a:solidFill>
                  <a:sysClr val="windowText" lastClr="000000"/>
                </a:solidFill>
              </a:rPr>
              <a:t> </a:t>
            </a:r>
            <a:r>
              <a:rPr lang="ru-RU" sz="2000" dirty="0" err="1">
                <a:solidFill>
                  <a:sysClr val="windowText" lastClr="000000"/>
                </a:solidFill>
              </a:rPr>
              <a:t>України</a:t>
            </a:r>
            <a:r>
              <a:rPr lang="ru-RU" sz="2000" dirty="0">
                <a:solidFill>
                  <a:sysClr val="windowText" lastClr="000000"/>
                </a:solidFill>
              </a:rPr>
              <a:t> з 4-х </a:t>
            </a:r>
            <a:r>
              <a:rPr lang="ru-RU" sz="2000" dirty="0" err="1">
                <a:solidFill>
                  <a:sysClr val="windowText" lastClr="000000"/>
                </a:solidFill>
              </a:rPr>
              <a:t>закордонних</a:t>
            </a:r>
            <a:r>
              <a:rPr lang="ru-RU" sz="2000" dirty="0">
                <a:solidFill>
                  <a:sysClr val="windowText" lastClr="000000"/>
                </a:solidFill>
              </a:rPr>
              <a:t> </a:t>
            </a:r>
            <a:r>
              <a:rPr lang="ru-RU" sz="2000" dirty="0" err="1">
                <a:solidFill>
                  <a:sysClr val="windowText" lastClr="000000"/>
                </a:solidFill>
              </a:rPr>
              <a:t>космодромів</a:t>
            </a:r>
            <a:r>
              <a:rPr lang="ru-RU" sz="2000" dirty="0">
                <a:solidFill>
                  <a:sysClr val="windowText" lastClr="000000"/>
                </a:solidFill>
              </a:rPr>
              <a:t> </a:t>
            </a:r>
            <a:r>
              <a:rPr lang="ru-RU" sz="2000" dirty="0" err="1">
                <a:solidFill>
                  <a:sysClr val="windowText" lastClr="000000"/>
                </a:solidFill>
              </a:rPr>
              <a:t>здійснено</a:t>
            </a:r>
            <a:r>
              <a:rPr lang="ru-RU" sz="2000" dirty="0">
                <a:solidFill>
                  <a:sysClr val="windowText" lastClr="000000"/>
                </a:solidFill>
              </a:rPr>
              <a:t> </a:t>
            </a:r>
            <a:r>
              <a:rPr lang="ru-RU" sz="2000" dirty="0" err="1">
                <a:solidFill>
                  <a:sysClr val="windowText" lastClr="000000"/>
                </a:solidFill>
              </a:rPr>
              <a:t>більше</a:t>
            </a:r>
            <a:r>
              <a:rPr lang="ru-RU" sz="2000" dirty="0">
                <a:solidFill>
                  <a:sysClr val="windowText" lastClr="000000"/>
                </a:solidFill>
              </a:rPr>
              <a:t> 130 </a:t>
            </a:r>
            <a:r>
              <a:rPr lang="ru-RU" sz="2000" dirty="0" err="1">
                <a:solidFill>
                  <a:sysClr val="windowText" lastClr="000000"/>
                </a:solidFill>
              </a:rPr>
              <a:t>пусків</a:t>
            </a:r>
            <a:r>
              <a:rPr lang="ru-RU" sz="2000" dirty="0">
                <a:solidFill>
                  <a:sysClr val="windowText" lastClr="000000"/>
                </a:solidFill>
              </a:rPr>
              <a:t> ракет-</a:t>
            </a:r>
            <a:r>
              <a:rPr lang="ru-RU" sz="2000" dirty="0" err="1">
                <a:solidFill>
                  <a:sysClr val="windowText" lastClr="000000"/>
                </a:solidFill>
              </a:rPr>
              <a:t>носіїв</a:t>
            </a:r>
            <a:r>
              <a:rPr lang="ru-RU" sz="2000" dirty="0">
                <a:solidFill>
                  <a:sysClr val="windowText" lastClr="000000"/>
                </a:solidFill>
              </a:rPr>
              <a:t> </a:t>
            </a:r>
            <a:r>
              <a:rPr lang="ru-RU" sz="2000" dirty="0" err="1">
                <a:solidFill>
                  <a:sysClr val="windowText" lastClr="000000"/>
                </a:solidFill>
              </a:rPr>
              <a:t>української</a:t>
            </a:r>
            <a:r>
              <a:rPr lang="ru-RU" sz="2000" dirty="0">
                <a:solidFill>
                  <a:sysClr val="windowText" lastClr="000000"/>
                </a:solidFill>
              </a:rPr>
              <a:t> </a:t>
            </a:r>
            <a:r>
              <a:rPr lang="ru-RU" sz="2000" dirty="0" err="1">
                <a:solidFill>
                  <a:sysClr val="windowText" lastClr="000000"/>
                </a:solidFill>
              </a:rPr>
              <a:t>розробки</a:t>
            </a:r>
            <a:r>
              <a:rPr lang="ru-RU" sz="2000" dirty="0">
                <a:solidFill>
                  <a:sysClr val="windowText" lastClr="000000"/>
                </a:solidFill>
              </a:rPr>
              <a:t> й </a:t>
            </a:r>
            <a:r>
              <a:rPr lang="ru-RU" sz="2000" dirty="0" err="1">
                <a:solidFill>
                  <a:sysClr val="windowText" lastClr="000000"/>
                </a:solidFill>
              </a:rPr>
              <a:t>виробництва</a:t>
            </a:r>
            <a:r>
              <a:rPr lang="ru-RU" sz="2000" dirty="0">
                <a:solidFill>
                  <a:sysClr val="windowText" lastClr="000000"/>
                </a:solidFill>
              </a:rPr>
              <a:t> та </a:t>
            </a:r>
            <a:r>
              <a:rPr lang="ru-RU" sz="2000" dirty="0" err="1">
                <a:solidFill>
                  <a:sysClr val="windowText" lastClr="000000"/>
                </a:solidFill>
              </a:rPr>
              <a:t>виведено</a:t>
            </a:r>
            <a:r>
              <a:rPr lang="ru-RU" sz="2000" dirty="0">
                <a:solidFill>
                  <a:sysClr val="windowText" lastClr="000000"/>
                </a:solidFill>
              </a:rPr>
              <a:t> на </a:t>
            </a:r>
            <a:r>
              <a:rPr lang="ru-RU" sz="2000" dirty="0" err="1">
                <a:solidFill>
                  <a:sysClr val="windowText" lastClr="000000"/>
                </a:solidFill>
              </a:rPr>
              <a:t>навколоземні</a:t>
            </a:r>
            <a:r>
              <a:rPr lang="ru-RU" sz="2000" dirty="0">
                <a:solidFill>
                  <a:sysClr val="windowText" lastClr="000000"/>
                </a:solidFill>
              </a:rPr>
              <a:t> </a:t>
            </a:r>
            <a:r>
              <a:rPr lang="ru-RU" sz="2000" dirty="0" err="1">
                <a:solidFill>
                  <a:sysClr val="windowText" lastClr="000000"/>
                </a:solidFill>
              </a:rPr>
              <a:t>орбіти</a:t>
            </a:r>
            <a:r>
              <a:rPr lang="ru-RU" sz="2000" dirty="0">
                <a:solidFill>
                  <a:sysClr val="windowText" lastClr="000000"/>
                </a:solidFill>
              </a:rPr>
              <a:t> </a:t>
            </a:r>
            <a:r>
              <a:rPr lang="ru-RU" sz="2000" dirty="0" err="1">
                <a:solidFill>
                  <a:sysClr val="windowText" lastClr="000000"/>
                </a:solidFill>
              </a:rPr>
              <a:t>понад</a:t>
            </a:r>
            <a:r>
              <a:rPr lang="ru-RU" sz="2000" dirty="0">
                <a:solidFill>
                  <a:sysClr val="windowText" lastClr="000000"/>
                </a:solidFill>
              </a:rPr>
              <a:t> 300 </a:t>
            </a:r>
            <a:r>
              <a:rPr lang="ru-RU" sz="2000" dirty="0" err="1">
                <a:solidFill>
                  <a:sysClr val="windowText" lastClr="000000"/>
                </a:solidFill>
              </a:rPr>
              <a:t>різноманітних</a:t>
            </a:r>
            <a:r>
              <a:rPr lang="ru-RU" sz="2000" dirty="0">
                <a:solidFill>
                  <a:sysClr val="windowText" lastClr="000000"/>
                </a:solidFill>
              </a:rPr>
              <a:t> </a:t>
            </a:r>
            <a:r>
              <a:rPr lang="ru-RU" sz="2000" dirty="0" err="1">
                <a:solidFill>
                  <a:sysClr val="windowText" lastClr="000000"/>
                </a:solidFill>
              </a:rPr>
              <a:t>супутників</a:t>
            </a:r>
            <a:r>
              <a:rPr lang="ru-RU" sz="2000" dirty="0">
                <a:solidFill>
                  <a:sysClr val="windowText" lastClr="000000"/>
                </a:solidFill>
              </a:rPr>
              <a:t> на </a:t>
            </a:r>
            <a:r>
              <a:rPr lang="ru-RU" sz="2000" dirty="0" err="1">
                <a:solidFill>
                  <a:sysClr val="windowText" lastClr="000000"/>
                </a:solidFill>
              </a:rPr>
              <a:t>замовлення</a:t>
            </a:r>
            <a:r>
              <a:rPr lang="ru-RU" sz="2000" dirty="0">
                <a:solidFill>
                  <a:sysClr val="windowText" lastClr="000000"/>
                </a:solidFill>
              </a:rPr>
              <a:t> 25 </a:t>
            </a:r>
            <a:r>
              <a:rPr lang="ru-RU" sz="2000" dirty="0" err="1">
                <a:solidFill>
                  <a:sysClr val="windowText" lastClr="000000"/>
                </a:solidFill>
              </a:rPr>
              <a:t>країн</a:t>
            </a:r>
            <a:r>
              <a:rPr lang="ru-RU" sz="2000" dirty="0">
                <a:solidFill>
                  <a:sysClr val="windowText" lastClr="000000"/>
                </a:solidFill>
              </a:rPr>
              <a:t> </a:t>
            </a:r>
            <a:r>
              <a:rPr lang="ru-RU" sz="2000" dirty="0" err="1">
                <a:solidFill>
                  <a:sysClr val="windowText" lastClr="000000"/>
                </a:solidFill>
              </a:rPr>
              <a:t>світу</a:t>
            </a:r>
            <a:r>
              <a:rPr lang="ru-RU" sz="2000" dirty="0">
                <a:solidFill>
                  <a:sysClr val="windowText" lastClr="000000"/>
                </a:solidFill>
              </a:rPr>
              <a:t>. На </a:t>
            </a:r>
            <a:r>
              <a:rPr lang="ru-RU" sz="2000" dirty="0" err="1">
                <a:solidFill>
                  <a:sysClr val="windowText" lastClr="000000"/>
                </a:solidFill>
              </a:rPr>
              <a:t>навколоземні</a:t>
            </a:r>
            <a:r>
              <a:rPr lang="ru-RU" sz="2000" dirty="0">
                <a:solidFill>
                  <a:sysClr val="windowText" lastClr="000000"/>
                </a:solidFill>
              </a:rPr>
              <a:t> </a:t>
            </a:r>
            <a:r>
              <a:rPr lang="ru-RU" sz="2000" dirty="0" err="1">
                <a:solidFill>
                  <a:sysClr val="windowText" lastClr="000000"/>
                </a:solidFill>
              </a:rPr>
              <a:t>орбіти</a:t>
            </a:r>
            <a:r>
              <a:rPr lang="ru-RU" sz="2000" dirty="0">
                <a:solidFill>
                  <a:sysClr val="windowText" lastClr="000000"/>
                </a:solidFill>
              </a:rPr>
              <a:t> </a:t>
            </a:r>
            <a:r>
              <a:rPr lang="ru-RU" sz="2000" dirty="0" err="1">
                <a:solidFill>
                  <a:sysClr val="windowText" lastClr="000000"/>
                </a:solidFill>
              </a:rPr>
              <a:t>виведені</a:t>
            </a:r>
            <a:r>
              <a:rPr lang="ru-RU" sz="2000" dirty="0">
                <a:solidFill>
                  <a:sysClr val="windowText" lastClr="000000"/>
                </a:solidFill>
              </a:rPr>
              <a:t> 28 </a:t>
            </a:r>
            <a:r>
              <a:rPr lang="ru-RU" sz="2000" dirty="0" err="1">
                <a:solidFill>
                  <a:sysClr val="windowText" lastClr="000000"/>
                </a:solidFill>
              </a:rPr>
              <a:t>космічних</a:t>
            </a:r>
            <a:r>
              <a:rPr lang="ru-RU" sz="2000" dirty="0">
                <a:solidFill>
                  <a:sysClr val="windowText" lastClr="000000"/>
                </a:solidFill>
              </a:rPr>
              <a:t> </a:t>
            </a:r>
            <a:r>
              <a:rPr lang="ru-RU" sz="2000" dirty="0" err="1">
                <a:solidFill>
                  <a:sysClr val="windowText" lastClr="000000"/>
                </a:solidFill>
              </a:rPr>
              <a:t>апаратів</a:t>
            </a:r>
            <a:r>
              <a:rPr lang="ru-RU" sz="2000" dirty="0">
                <a:solidFill>
                  <a:sysClr val="windowText" lastClr="000000"/>
                </a:solidFill>
              </a:rPr>
              <a:t> </a:t>
            </a:r>
            <a:r>
              <a:rPr lang="ru-RU" sz="2000" dirty="0" err="1">
                <a:solidFill>
                  <a:sysClr val="windowText" lastClr="000000"/>
                </a:solidFill>
              </a:rPr>
              <a:t>розробки</a:t>
            </a:r>
            <a:r>
              <a:rPr lang="ru-RU" sz="2000" dirty="0">
                <a:solidFill>
                  <a:sysClr val="windowText" lastClr="000000"/>
                </a:solidFill>
              </a:rPr>
              <a:t> КБ «</a:t>
            </a:r>
            <a:r>
              <a:rPr lang="ru-RU" sz="2000" dirty="0" err="1">
                <a:solidFill>
                  <a:sysClr val="windowText" lastClr="000000"/>
                </a:solidFill>
              </a:rPr>
              <a:t>Південне</a:t>
            </a:r>
            <a:r>
              <a:rPr lang="ru-RU" sz="2000" dirty="0">
                <a:solidFill>
                  <a:sysClr val="windowText" lastClr="000000"/>
                </a:solidFill>
              </a:rPr>
              <a:t>» та </a:t>
            </a:r>
            <a:r>
              <a:rPr lang="ru-RU" sz="2000" dirty="0" err="1">
                <a:solidFill>
                  <a:sysClr val="windowText" lastClr="000000"/>
                </a:solidFill>
              </a:rPr>
              <a:t>виробництва</a:t>
            </a:r>
            <a:r>
              <a:rPr lang="ru-RU" sz="2000" dirty="0">
                <a:solidFill>
                  <a:sysClr val="windowText" lastClr="000000"/>
                </a:solidFill>
              </a:rPr>
              <a:t> ВО «</a:t>
            </a:r>
            <a:r>
              <a:rPr lang="ru-RU" sz="2000" dirty="0" err="1">
                <a:solidFill>
                  <a:sysClr val="windowText" lastClr="000000"/>
                </a:solidFill>
              </a:rPr>
              <a:t>Південмаш</a:t>
            </a:r>
            <a:r>
              <a:rPr lang="ru-RU" sz="2000" dirty="0">
                <a:solidFill>
                  <a:sysClr val="windowText" lastClr="000000"/>
                </a:solidFill>
              </a:rPr>
              <a:t>», з них 5 </a:t>
            </a:r>
            <a:r>
              <a:rPr lang="ru-RU" sz="2000" dirty="0" err="1">
                <a:solidFill>
                  <a:sysClr val="windowText" lastClr="000000"/>
                </a:solidFill>
              </a:rPr>
              <a:t>супутників</a:t>
            </a:r>
            <a:r>
              <a:rPr lang="ru-RU" sz="2000" dirty="0">
                <a:solidFill>
                  <a:sysClr val="windowText" lastClr="000000"/>
                </a:solidFill>
              </a:rPr>
              <a:t> - на </a:t>
            </a:r>
            <a:r>
              <a:rPr lang="ru-RU" sz="2000" dirty="0" err="1">
                <a:solidFill>
                  <a:sysClr val="windowText" lastClr="000000"/>
                </a:solidFill>
              </a:rPr>
              <a:t>замовлення</a:t>
            </a:r>
            <a:r>
              <a:rPr lang="ru-RU" sz="2000" dirty="0">
                <a:solidFill>
                  <a:sysClr val="windowText" lastClr="000000"/>
                </a:solidFill>
              </a:rPr>
              <a:t> </a:t>
            </a:r>
            <a:r>
              <a:rPr lang="ru-RU" sz="2000" dirty="0" err="1">
                <a:solidFill>
                  <a:sysClr val="windowText" lastClr="000000"/>
                </a:solidFill>
              </a:rPr>
              <a:t>України</a:t>
            </a:r>
            <a:r>
              <a:rPr lang="ru-RU" sz="2000" dirty="0">
                <a:solidFill>
                  <a:sysClr val="windowText" lastClr="000000"/>
                </a:solidFill>
              </a:rPr>
              <a:t>. </a:t>
            </a:r>
            <a:r>
              <a:rPr lang="ru-RU" sz="2000" dirty="0" err="1">
                <a:solidFill>
                  <a:sysClr val="windowText" lastClr="000000"/>
                </a:solidFill>
              </a:rPr>
              <a:t>Сьогодні</a:t>
            </a:r>
            <a:r>
              <a:rPr lang="ru-RU" sz="2000" dirty="0">
                <a:solidFill>
                  <a:sysClr val="windowText" lastClr="000000"/>
                </a:solidFill>
              </a:rPr>
              <a:t> </a:t>
            </a:r>
            <a:r>
              <a:rPr lang="ru-RU" sz="2000" dirty="0" err="1">
                <a:solidFill>
                  <a:sysClr val="windowText" lastClr="000000"/>
                </a:solidFill>
              </a:rPr>
              <a:t>Україна</a:t>
            </a:r>
            <a:r>
              <a:rPr lang="ru-RU" sz="2000" dirty="0">
                <a:solidFill>
                  <a:sysClr val="windowText" lastClr="000000"/>
                </a:solidFill>
              </a:rPr>
              <a:t> </a:t>
            </a:r>
            <a:r>
              <a:rPr lang="ru-RU" sz="2000" dirty="0" err="1">
                <a:solidFill>
                  <a:sysClr val="windowText" lastClr="000000"/>
                </a:solidFill>
              </a:rPr>
              <a:t>відома</a:t>
            </a:r>
            <a:r>
              <a:rPr lang="ru-RU" sz="2000" dirty="0">
                <a:solidFill>
                  <a:sysClr val="windowText" lastClr="000000"/>
                </a:solidFill>
              </a:rPr>
              <a:t> на </a:t>
            </a:r>
            <a:r>
              <a:rPr lang="ru-RU" sz="2000" dirty="0" err="1">
                <a:solidFill>
                  <a:sysClr val="windowText" lastClr="000000"/>
                </a:solidFill>
              </a:rPr>
              <a:t>світовому</a:t>
            </a:r>
            <a:r>
              <a:rPr lang="ru-RU" sz="2000" dirty="0">
                <a:solidFill>
                  <a:sysClr val="windowText" lastClr="000000"/>
                </a:solidFill>
              </a:rPr>
              <a:t> ринку </a:t>
            </a:r>
            <a:r>
              <a:rPr lang="ru-RU" sz="2000" dirty="0" err="1">
                <a:solidFill>
                  <a:sysClr val="windowText" lastClr="000000"/>
                </a:solidFill>
              </a:rPr>
              <a:t>своєю</a:t>
            </a:r>
            <a:r>
              <a:rPr lang="ru-RU" sz="2000" dirty="0">
                <a:solidFill>
                  <a:sysClr val="windowText" lastClr="000000"/>
                </a:solidFill>
              </a:rPr>
              <a:t> </a:t>
            </a:r>
            <a:r>
              <a:rPr lang="ru-RU" sz="2000" dirty="0" err="1">
                <a:solidFill>
                  <a:sysClr val="windowText" lastClr="000000"/>
                </a:solidFill>
              </a:rPr>
              <a:t>космічною</a:t>
            </a:r>
            <a:r>
              <a:rPr lang="ru-RU" sz="2000" dirty="0">
                <a:solidFill>
                  <a:sysClr val="windowText" lastClr="000000"/>
                </a:solidFill>
              </a:rPr>
              <a:t> </a:t>
            </a:r>
            <a:r>
              <a:rPr lang="ru-RU" sz="2000" dirty="0" err="1">
                <a:solidFill>
                  <a:sysClr val="windowText" lastClr="000000"/>
                </a:solidFill>
              </a:rPr>
              <a:t>продукцією</a:t>
            </a:r>
            <a:r>
              <a:rPr lang="ru-RU" sz="2000" dirty="0">
                <a:solidFill>
                  <a:sysClr val="windowText" lastClr="000000"/>
                </a:solidFill>
              </a:rPr>
              <a:t>: ракетами-</a:t>
            </a:r>
            <a:r>
              <a:rPr lang="ru-RU" sz="2000" dirty="0" err="1">
                <a:solidFill>
                  <a:sysClr val="windowText" lastClr="000000"/>
                </a:solidFill>
              </a:rPr>
              <a:t>носіями</a:t>
            </a:r>
            <a:r>
              <a:rPr lang="ru-RU" sz="2000" dirty="0">
                <a:solidFill>
                  <a:sysClr val="windowText" lastClr="000000"/>
                </a:solidFill>
              </a:rPr>
              <a:t> «</a:t>
            </a:r>
            <a:r>
              <a:rPr lang="ru-RU" sz="2000" dirty="0" err="1">
                <a:solidFill>
                  <a:sysClr val="windowText" lastClr="000000"/>
                </a:solidFill>
              </a:rPr>
              <a:t>Зеніт</a:t>
            </a:r>
            <a:r>
              <a:rPr lang="ru-RU" sz="2000" dirty="0">
                <a:solidFill>
                  <a:sysClr val="windowText" lastClr="000000"/>
                </a:solidFill>
              </a:rPr>
              <a:t>», «Циклон», «</a:t>
            </a:r>
            <a:r>
              <a:rPr lang="ru-RU" sz="2000" dirty="0" err="1">
                <a:solidFill>
                  <a:sysClr val="windowText" lastClr="000000"/>
                </a:solidFill>
              </a:rPr>
              <a:t>Дніпро</a:t>
            </a:r>
            <a:r>
              <a:rPr lang="ru-RU" sz="2000" dirty="0">
                <a:solidFill>
                  <a:sysClr val="windowText" lastClr="000000"/>
                </a:solidFill>
              </a:rPr>
              <a:t>»; </a:t>
            </a:r>
            <a:r>
              <a:rPr lang="ru-RU" sz="2000" dirty="0" err="1">
                <a:solidFill>
                  <a:sysClr val="windowText" lastClr="000000"/>
                </a:solidFill>
              </a:rPr>
              <a:t>космічними</a:t>
            </a:r>
            <a:r>
              <a:rPr lang="ru-RU" sz="2000" dirty="0">
                <a:solidFill>
                  <a:sysClr val="windowText" lastClr="000000"/>
                </a:solidFill>
              </a:rPr>
              <a:t> </a:t>
            </a:r>
            <a:r>
              <a:rPr lang="ru-RU" sz="2000" dirty="0" err="1">
                <a:solidFill>
                  <a:sysClr val="windowText" lastClr="000000"/>
                </a:solidFill>
              </a:rPr>
              <a:t>апаратами</a:t>
            </a:r>
            <a:r>
              <a:rPr lang="ru-RU" sz="2000" dirty="0">
                <a:solidFill>
                  <a:sysClr val="windowText" lastClr="000000"/>
                </a:solidFill>
              </a:rPr>
              <a:t> «</a:t>
            </a:r>
            <a:r>
              <a:rPr lang="ru-RU" sz="2000" dirty="0" err="1">
                <a:solidFill>
                  <a:sysClr val="windowText" lastClr="000000"/>
                </a:solidFill>
              </a:rPr>
              <a:t>Січ</a:t>
            </a:r>
            <a:r>
              <a:rPr lang="ru-RU" sz="2000" dirty="0">
                <a:solidFill>
                  <a:sysClr val="windowText" lastClr="000000"/>
                </a:solidFill>
              </a:rPr>
              <a:t>»; </a:t>
            </a:r>
            <a:r>
              <a:rPr lang="ru-RU" sz="2000" dirty="0" err="1">
                <a:solidFill>
                  <a:sysClr val="windowText" lastClr="000000"/>
                </a:solidFill>
              </a:rPr>
              <a:t>апаратурою</a:t>
            </a:r>
            <a:r>
              <a:rPr lang="ru-RU" sz="2000" dirty="0">
                <a:solidFill>
                  <a:sysClr val="windowText" lastClr="000000"/>
                </a:solidFill>
              </a:rPr>
              <a:t> </a:t>
            </a:r>
            <a:r>
              <a:rPr lang="ru-RU" sz="2000" dirty="0" err="1">
                <a:solidFill>
                  <a:sysClr val="windowText" lastClr="000000"/>
                </a:solidFill>
              </a:rPr>
              <a:t>стикування</a:t>
            </a:r>
            <a:r>
              <a:rPr lang="ru-RU" sz="2000" dirty="0">
                <a:solidFill>
                  <a:sysClr val="windowText" lastClr="000000"/>
                </a:solidFill>
              </a:rPr>
              <a:t> «Курс», </a:t>
            </a:r>
            <a:r>
              <a:rPr lang="ru-RU" sz="2000" dirty="0" err="1">
                <a:solidFill>
                  <a:sysClr val="windowText" lastClr="000000"/>
                </a:solidFill>
              </a:rPr>
              <a:t>приладами</a:t>
            </a:r>
            <a:r>
              <a:rPr lang="ru-RU" sz="2000" dirty="0">
                <a:solidFill>
                  <a:sysClr val="windowText" lastClr="000000"/>
                </a:solidFill>
              </a:rPr>
              <a:t> та системами </a:t>
            </a:r>
            <a:r>
              <a:rPr lang="ru-RU" sz="2000" dirty="0" err="1">
                <a:solidFill>
                  <a:sysClr val="windowText" lastClr="000000"/>
                </a:solidFill>
              </a:rPr>
              <a:t>керування</a:t>
            </a:r>
            <a:r>
              <a:rPr lang="ru-RU" sz="2000" dirty="0">
                <a:solidFill>
                  <a:sysClr val="windowText" lastClr="000000"/>
                </a:solidFill>
              </a:rPr>
              <a:t> для </a:t>
            </a:r>
            <a:r>
              <a:rPr lang="ru-RU" sz="2000" dirty="0" err="1">
                <a:solidFill>
                  <a:sysClr val="windowText" lastClr="000000"/>
                </a:solidFill>
              </a:rPr>
              <a:t>космічних</a:t>
            </a:r>
            <a:r>
              <a:rPr lang="ru-RU" sz="2000" dirty="0">
                <a:solidFill>
                  <a:sysClr val="windowText" lastClr="000000"/>
                </a:solidFill>
              </a:rPr>
              <a:t> </a:t>
            </a:r>
            <a:r>
              <a:rPr lang="ru-RU" sz="2000" dirty="0" err="1">
                <a:solidFill>
                  <a:sysClr val="windowText" lastClr="000000"/>
                </a:solidFill>
              </a:rPr>
              <a:t>комплексів</a:t>
            </a:r>
            <a:r>
              <a:rPr lang="ru-RU" sz="2000" dirty="0">
                <a:solidFill>
                  <a:sysClr val="windowText" lastClr="000000"/>
                </a:solidFill>
              </a:rPr>
              <a:t>; </a:t>
            </a:r>
            <a:r>
              <a:rPr lang="ru-RU" sz="2000" dirty="0" err="1">
                <a:solidFill>
                  <a:sysClr val="windowText" lastClr="000000"/>
                </a:solidFill>
              </a:rPr>
              <a:t>унікальними</a:t>
            </a:r>
            <a:r>
              <a:rPr lang="ru-RU" sz="2000" dirty="0">
                <a:solidFill>
                  <a:sysClr val="windowText" lastClr="000000"/>
                </a:solidFill>
              </a:rPr>
              <a:t> </a:t>
            </a:r>
            <a:r>
              <a:rPr lang="ru-RU" sz="2000" dirty="0" err="1">
                <a:solidFill>
                  <a:sysClr val="windowText" lastClr="000000"/>
                </a:solidFill>
              </a:rPr>
              <a:t>об’єктами</a:t>
            </a:r>
            <a:r>
              <a:rPr lang="ru-RU" sz="2000" dirty="0">
                <a:solidFill>
                  <a:sysClr val="windowText" lastClr="000000"/>
                </a:solidFill>
              </a:rPr>
              <a:t> </a:t>
            </a:r>
            <a:r>
              <a:rPr lang="ru-RU" sz="2000" dirty="0" err="1">
                <a:solidFill>
                  <a:sysClr val="windowText" lastClr="000000"/>
                </a:solidFill>
              </a:rPr>
              <a:t>наземної</a:t>
            </a:r>
            <a:r>
              <a:rPr lang="ru-RU" sz="2000" dirty="0">
                <a:solidFill>
                  <a:sysClr val="windowText" lastClr="000000"/>
                </a:solidFill>
              </a:rPr>
              <a:t> </a:t>
            </a:r>
            <a:r>
              <a:rPr lang="ru-RU" sz="2000" dirty="0" err="1">
                <a:solidFill>
                  <a:sysClr val="windowText" lastClr="000000"/>
                </a:solidFill>
              </a:rPr>
              <a:t>інфраструктури</a:t>
            </a:r>
            <a:r>
              <a:rPr lang="ru-RU" sz="2000" dirty="0">
                <a:solidFill>
                  <a:sysClr val="windowText" lastClr="000000"/>
                </a:solidFill>
              </a:rPr>
              <a:t>. </a:t>
            </a:r>
            <a:r>
              <a:rPr lang="ru-RU" sz="2000" dirty="0" err="1">
                <a:solidFill>
                  <a:sysClr val="windowText" lastClr="000000"/>
                </a:solidFill>
              </a:rPr>
              <a:t>Провідні</a:t>
            </a:r>
            <a:r>
              <a:rPr lang="ru-RU" sz="2000" dirty="0">
                <a:solidFill>
                  <a:sysClr val="windowText" lastClr="000000"/>
                </a:solidFill>
              </a:rPr>
              <a:t> </a:t>
            </a:r>
            <a:r>
              <a:rPr lang="ru-RU" sz="2000" dirty="0" err="1">
                <a:solidFill>
                  <a:sysClr val="windowText" lastClr="000000"/>
                </a:solidFill>
              </a:rPr>
              <a:t>підприємства</a:t>
            </a:r>
            <a:r>
              <a:rPr lang="ru-RU" sz="2000" dirty="0">
                <a:solidFill>
                  <a:sysClr val="windowText" lastClr="000000"/>
                </a:solidFill>
              </a:rPr>
              <a:t> </a:t>
            </a:r>
            <a:r>
              <a:rPr lang="ru-RU" sz="2000" dirty="0" err="1">
                <a:solidFill>
                  <a:sysClr val="windowText" lastClr="000000"/>
                </a:solidFill>
              </a:rPr>
              <a:t>галузі</a:t>
            </a:r>
            <a:r>
              <a:rPr lang="ru-RU" sz="2000" dirty="0">
                <a:solidFill>
                  <a:sysClr val="windowText" lastClr="000000"/>
                </a:solidFill>
              </a:rPr>
              <a:t> </a:t>
            </a:r>
            <a:r>
              <a:rPr lang="ru-RU" sz="2000" dirty="0" err="1">
                <a:solidFill>
                  <a:sysClr val="windowText" lastClr="000000"/>
                </a:solidFill>
              </a:rPr>
              <a:t>беруть</a:t>
            </a:r>
            <a:r>
              <a:rPr lang="ru-RU" sz="2000" dirty="0">
                <a:solidFill>
                  <a:sysClr val="windowText" lastClr="000000"/>
                </a:solidFill>
              </a:rPr>
              <a:t> участь у </a:t>
            </a:r>
            <a:r>
              <a:rPr lang="ru-RU" sz="2000" dirty="0" err="1">
                <a:solidFill>
                  <a:sysClr val="windowText" lastClr="000000"/>
                </a:solidFill>
              </a:rPr>
              <a:t>багатьох</a:t>
            </a:r>
            <a:r>
              <a:rPr lang="ru-RU" sz="2000" dirty="0">
                <a:solidFill>
                  <a:sysClr val="windowText" lastClr="000000"/>
                </a:solidFill>
              </a:rPr>
              <a:t> </a:t>
            </a:r>
            <a:r>
              <a:rPr lang="ru-RU" sz="2000" dirty="0" err="1">
                <a:solidFill>
                  <a:sysClr val="windowText" lastClr="000000"/>
                </a:solidFill>
              </a:rPr>
              <a:t>міжнародних</a:t>
            </a:r>
            <a:r>
              <a:rPr lang="ru-RU" sz="2000" dirty="0">
                <a:solidFill>
                  <a:sysClr val="windowText" lastClr="000000"/>
                </a:solidFill>
              </a:rPr>
              <a:t> </a:t>
            </a:r>
            <a:r>
              <a:rPr lang="ru-RU" sz="2000" dirty="0" err="1">
                <a:solidFill>
                  <a:sysClr val="windowText" lastClr="000000"/>
                </a:solidFill>
              </a:rPr>
              <a:t>космічних</a:t>
            </a:r>
            <a:r>
              <a:rPr lang="ru-RU" sz="2000" dirty="0">
                <a:solidFill>
                  <a:sysClr val="windowText" lastClr="000000"/>
                </a:solidFill>
              </a:rPr>
              <a:t> проектах: «</a:t>
            </a:r>
            <a:r>
              <a:rPr lang="ru-RU" sz="2000" dirty="0" err="1">
                <a:solidFill>
                  <a:sysClr val="windowText" lastClr="000000"/>
                </a:solidFill>
              </a:rPr>
              <a:t>Морський</a:t>
            </a:r>
            <a:r>
              <a:rPr lang="ru-RU" sz="2000" dirty="0">
                <a:solidFill>
                  <a:sysClr val="windowText" lastClr="000000"/>
                </a:solidFill>
              </a:rPr>
              <a:t> старт», «</a:t>
            </a:r>
            <a:r>
              <a:rPr lang="ru-RU" sz="2000" dirty="0" err="1">
                <a:solidFill>
                  <a:sysClr val="windowText" lastClr="000000"/>
                </a:solidFill>
              </a:rPr>
              <a:t>Дніпро</a:t>
            </a:r>
            <a:r>
              <a:rPr lang="ru-RU" sz="2000" dirty="0">
                <a:solidFill>
                  <a:sysClr val="windowText" lastClr="000000"/>
                </a:solidFill>
              </a:rPr>
              <a:t>», «</a:t>
            </a:r>
            <a:r>
              <a:rPr lang="ru-RU" sz="2000" dirty="0" err="1">
                <a:solidFill>
                  <a:sysClr val="windowText" lastClr="000000"/>
                </a:solidFill>
              </a:rPr>
              <a:t>Наземний</a:t>
            </a:r>
            <a:r>
              <a:rPr lang="ru-RU" sz="2000" dirty="0">
                <a:solidFill>
                  <a:sysClr val="windowText" lastClr="000000"/>
                </a:solidFill>
              </a:rPr>
              <a:t> старт», «Циклон-4», «Вега», «Антарес».</a:t>
            </a:r>
          </a:p>
          <a:p>
            <a:endParaRPr lang="ru-RU" dirty="0"/>
          </a:p>
        </p:txBody>
      </p:sp>
      <p:pic>
        <p:nvPicPr>
          <p:cNvPr id="5" name="Рисунок 4"/>
          <p:cNvPicPr>
            <a:picLocks noChangeAspect="1"/>
          </p:cNvPicPr>
          <p:nvPr/>
        </p:nvPicPr>
        <p:blipFill>
          <a:blip r:embed="rId2"/>
          <a:stretch>
            <a:fillRect/>
          </a:stretch>
        </p:blipFill>
        <p:spPr>
          <a:xfrm>
            <a:off x="9404985" y="3048000"/>
            <a:ext cx="2695575" cy="3810000"/>
          </a:xfrm>
          <a:prstGeom prst="rect">
            <a:avLst/>
          </a:prstGeom>
        </p:spPr>
      </p:pic>
      <p:pic>
        <p:nvPicPr>
          <p:cNvPr id="6" name="Рисунок 5"/>
          <p:cNvPicPr>
            <a:picLocks noChangeAspect="1"/>
          </p:cNvPicPr>
          <p:nvPr/>
        </p:nvPicPr>
        <p:blipFill>
          <a:blip r:embed="rId3"/>
          <a:stretch>
            <a:fillRect/>
          </a:stretch>
        </p:blipFill>
        <p:spPr>
          <a:xfrm>
            <a:off x="8162354" y="0"/>
            <a:ext cx="4029646" cy="26760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478078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3"/>
          <p:cNvSpPr>
            <a:spLocks noGrp="1"/>
          </p:cNvSpPr>
          <p:nvPr>
            <p:ph type="subTitle" idx="1"/>
          </p:nvPr>
        </p:nvSpPr>
        <p:spPr>
          <a:xfrm>
            <a:off x="6096000" y="3722544"/>
            <a:ext cx="6432715" cy="1958926"/>
          </a:xfrm>
        </p:spPr>
        <p:txBody>
          <a:bodyPr/>
          <a:lstStyle/>
          <a:p>
            <a:pPr algn="l" eaLnBrk="1" hangingPunct="1">
              <a:defRPr/>
            </a:pPr>
            <a:r>
              <a:rPr lang="ru-RU" dirty="0">
                <a:solidFill>
                  <a:schemeClr val="tx1"/>
                </a:solidFill>
              </a:rPr>
              <a:t>Пуск </a:t>
            </a:r>
            <a:r>
              <a:rPr lang="ru-RU" dirty="0" err="1">
                <a:solidFill>
                  <a:schemeClr val="tx1"/>
                </a:solidFill>
              </a:rPr>
              <a:t>ракети-носія</a:t>
            </a:r>
            <a:r>
              <a:rPr lang="ru-RU" dirty="0">
                <a:solidFill>
                  <a:schemeClr val="tx1"/>
                </a:solidFill>
              </a:rPr>
              <a:t> </a:t>
            </a:r>
            <a:endParaRPr lang="en-US" dirty="0" smtClean="0">
              <a:solidFill>
                <a:schemeClr val="tx1"/>
              </a:solidFill>
            </a:endParaRPr>
          </a:p>
          <a:p>
            <a:pPr algn="l" eaLnBrk="1" hangingPunct="1">
              <a:defRPr/>
            </a:pPr>
            <a:r>
              <a:rPr lang="ru-RU" dirty="0" smtClean="0">
                <a:solidFill>
                  <a:schemeClr val="tx1"/>
                </a:solidFill>
              </a:rPr>
              <a:t>«</a:t>
            </a:r>
            <a:r>
              <a:rPr lang="ru-RU" dirty="0">
                <a:solidFill>
                  <a:schemeClr val="tx1"/>
                </a:solidFill>
              </a:rPr>
              <a:t>Зеніт-3SL» з </a:t>
            </a:r>
            <a:r>
              <a:rPr lang="ru-RU" dirty="0" err="1">
                <a:solidFill>
                  <a:schemeClr val="tx1"/>
                </a:solidFill>
              </a:rPr>
              <a:t>плавучої</a:t>
            </a:r>
            <a:r>
              <a:rPr lang="ru-RU" dirty="0">
                <a:solidFill>
                  <a:schemeClr val="tx1"/>
                </a:solidFill>
              </a:rPr>
              <a:t> </a:t>
            </a:r>
            <a:r>
              <a:rPr lang="ru-RU" dirty="0" err="1">
                <a:solidFill>
                  <a:schemeClr val="tx1"/>
                </a:solidFill>
              </a:rPr>
              <a:t>платформи</a:t>
            </a:r>
            <a:r>
              <a:rPr lang="ru-RU" dirty="0">
                <a:solidFill>
                  <a:schemeClr val="tx1"/>
                </a:solidFill>
              </a:rPr>
              <a:t> "</a:t>
            </a:r>
            <a:r>
              <a:rPr lang="ru-RU" dirty="0" err="1">
                <a:solidFill>
                  <a:schemeClr val="tx1"/>
                </a:solidFill>
              </a:rPr>
              <a:t>Одісей</a:t>
            </a:r>
            <a:r>
              <a:rPr lang="ru-RU" dirty="0" smtClean="0">
                <a:solidFill>
                  <a:schemeClr val="tx1"/>
                </a:solidFill>
              </a:rPr>
              <a:t>"</a:t>
            </a:r>
            <a:endParaRPr lang="ru-RU" dirty="0">
              <a:solidFill>
                <a:schemeClr val="tx1"/>
              </a:solidFill>
            </a:endParaRPr>
          </a:p>
        </p:txBody>
      </p:sp>
      <p:sp>
        <p:nvSpPr>
          <p:cNvPr id="13315" name="Заголовок 1"/>
          <p:cNvSpPr>
            <a:spLocks noGrp="1"/>
          </p:cNvSpPr>
          <p:nvPr>
            <p:ph type="ctrTitle"/>
          </p:nvPr>
        </p:nvSpPr>
        <p:spPr>
          <a:xfrm>
            <a:off x="0" y="764704"/>
            <a:ext cx="11856640" cy="1752600"/>
          </a:xfrm>
        </p:spPr>
        <p:txBody>
          <a:bodyPr/>
          <a:lstStyle/>
          <a:p>
            <a:pPr eaLnBrk="1" hangingPunct="1"/>
            <a:r>
              <a:rPr lang="uk-UA" sz="2400" b="1" dirty="0" smtClean="0"/>
              <a:t>У березні 1999 року </a:t>
            </a:r>
            <a:r>
              <a:rPr lang="uk-UA" sz="2400" dirty="0" smtClean="0"/>
              <a:t>відбувся перший пуск української </a:t>
            </a:r>
            <a:r>
              <a:rPr lang="uk-UA" sz="2400" dirty="0"/>
              <a:t>ракети-носія «Зеніт-3</a:t>
            </a:r>
            <a:r>
              <a:rPr lang="en-US" sz="2400" dirty="0"/>
              <a:t>SL» </a:t>
            </a:r>
            <a:r>
              <a:rPr lang="uk-UA" sz="2400" dirty="0"/>
              <a:t>за міжнародною </a:t>
            </a:r>
            <a:r>
              <a:rPr lang="uk-UA" sz="2400" dirty="0" smtClean="0"/>
              <a:t>програмою </a:t>
            </a:r>
            <a:r>
              <a:rPr lang="uk-UA" sz="2400" dirty="0"/>
              <a:t>«Морський старт». Україна разом з США, Росією і Норвегією стала учасницею грандіозного проекту комерційних запусків з плавучого космодрому в </a:t>
            </a:r>
            <a:r>
              <a:rPr lang="uk-UA" sz="2400" dirty="0" smtClean="0"/>
              <a:t>Світовому океані</a:t>
            </a:r>
            <a:r>
              <a:rPr lang="uk-UA" sz="2400" dirty="0"/>
              <a:t>.</a:t>
            </a:r>
            <a:endParaRPr lang="ru-RU" altLang="uk-UA" sz="2400" dirty="0" smtClean="0"/>
          </a:p>
        </p:txBody>
      </p:sp>
      <p:pic>
        <p:nvPicPr>
          <p:cNvPr id="5122" name="Picture 2" descr="http://www.nkau.gov.ua/mainsubjects/zenit_3SL_A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99" y="2984500"/>
            <a:ext cx="5465572" cy="2900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9326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Заголовок 1"/>
          <p:cNvSpPr>
            <a:spLocks noGrp="1"/>
          </p:cNvSpPr>
          <p:nvPr>
            <p:ph type="ctrTitle"/>
          </p:nvPr>
        </p:nvSpPr>
        <p:spPr>
          <a:xfrm>
            <a:off x="207433" y="1196752"/>
            <a:ext cx="11521280" cy="1752600"/>
          </a:xfrm>
        </p:spPr>
        <p:txBody>
          <a:bodyPr>
            <a:normAutofit fontScale="90000"/>
          </a:bodyPr>
          <a:lstStyle/>
          <a:p>
            <a:pPr eaLnBrk="1" hangingPunct="1"/>
            <a:r>
              <a:rPr lang="uk-UA" sz="2400" b="1" dirty="0"/>
              <a:t>У квітні 1999 року </a:t>
            </a:r>
            <a:r>
              <a:rPr lang="uk-UA" sz="2400" dirty="0"/>
              <a:t>відповідно до українсько-російської програми «Дніпро» вперше з суто мирною метою стартувала в космос міжконтинентальна балістична ракета </a:t>
            </a:r>
            <a:r>
              <a:rPr lang="en-US" sz="2400" dirty="0"/>
              <a:t>SS-18, </a:t>
            </a:r>
            <a:r>
              <a:rPr lang="uk-UA" sz="2400" dirty="0"/>
              <a:t>розроблена і виготовлена в Україні. Сьогодні конверсійна ракета «Дніпро» активно використовується як носій для супутників різного </a:t>
            </a:r>
            <a:r>
              <a:rPr lang="uk-UA" sz="2400" dirty="0" smtClean="0"/>
              <a:t>призначення</a:t>
            </a:r>
            <a:r>
              <a:rPr lang="uk-UA" sz="2400" dirty="0"/>
              <a:t>.</a:t>
            </a:r>
            <a:br>
              <a:rPr lang="uk-UA" sz="2400" dirty="0"/>
            </a:br>
            <a:endParaRPr lang="ru-RU" altLang="uk-UA" dirty="0" smtClean="0"/>
          </a:p>
        </p:txBody>
      </p:sp>
      <p:sp>
        <p:nvSpPr>
          <p:cNvPr id="5" name="Прямоугольник 4"/>
          <p:cNvSpPr/>
          <p:nvPr/>
        </p:nvSpPr>
        <p:spPr>
          <a:xfrm>
            <a:off x="5664629" y="4077072"/>
            <a:ext cx="6096000" cy="830997"/>
          </a:xfrm>
          <a:prstGeom prst="rect">
            <a:avLst/>
          </a:prstGeom>
        </p:spPr>
        <p:txBody>
          <a:bodyPr>
            <a:spAutoFit/>
          </a:bodyPr>
          <a:lstStyle/>
          <a:p>
            <a:r>
              <a:rPr lang="uk-UA" sz="1600" b="1" cap="all" spc="250" dirty="0"/>
              <a:t>Пуск ракети-носія «Дніпро» з космодрому Байконур</a:t>
            </a:r>
            <a:br>
              <a:rPr lang="uk-UA" sz="1600" b="1" cap="all" spc="250" dirty="0"/>
            </a:br>
            <a:endParaRPr lang="uk-UA" sz="1600" b="1" cap="all" spc="250" dirty="0"/>
          </a:p>
        </p:txBody>
      </p:sp>
      <p:pic>
        <p:nvPicPr>
          <p:cNvPr id="7174" name="Picture 6" descr="http://www.nkau.gov.ua/mainsubjects/dnep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851" y="2730004"/>
            <a:ext cx="35941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4341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3"/>
          <p:cNvSpPr>
            <a:spLocks noGrp="1"/>
          </p:cNvSpPr>
          <p:nvPr>
            <p:ph type="subTitle" idx="1"/>
          </p:nvPr>
        </p:nvSpPr>
        <p:spPr>
          <a:xfrm>
            <a:off x="6568448" y="3636764"/>
            <a:ext cx="5929841" cy="1752600"/>
          </a:xfrm>
        </p:spPr>
        <p:txBody>
          <a:bodyPr/>
          <a:lstStyle/>
          <a:p>
            <a:pPr>
              <a:defRPr/>
            </a:pPr>
            <a:r>
              <a:rPr lang="uk-UA" dirty="0">
                <a:solidFill>
                  <a:schemeClr val="tx1"/>
                </a:solidFill>
              </a:rPr>
              <a:t>Космічний апарат «Океан-О»</a:t>
            </a:r>
            <a:endParaRPr lang="ru-RU" dirty="0">
              <a:solidFill>
                <a:schemeClr val="tx1"/>
              </a:solidFill>
            </a:endParaRPr>
          </a:p>
        </p:txBody>
      </p:sp>
      <p:sp>
        <p:nvSpPr>
          <p:cNvPr id="13315" name="Заголовок 1"/>
          <p:cNvSpPr>
            <a:spLocks noGrp="1"/>
          </p:cNvSpPr>
          <p:nvPr>
            <p:ph type="ctrTitle"/>
          </p:nvPr>
        </p:nvSpPr>
        <p:spPr>
          <a:xfrm>
            <a:off x="156453" y="476672"/>
            <a:ext cx="11285900" cy="1752600"/>
          </a:xfrm>
        </p:spPr>
        <p:txBody>
          <a:bodyPr/>
          <a:lstStyle/>
          <a:p>
            <a:pPr eaLnBrk="1" hangingPunct="1"/>
            <a:r>
              <a:rPr lang="uk-UA" sz="2400" b="1" dirty="0"/>
              <a:t>У липні 1999 року</a:t>
            </a:r>
            <a:r>
              <a:rPr lang="uk-UA" sz="2400" dirty="0"/>
              <a:t> ракетою-носієм «Зеніт-2» з космодрому Байконур виведено на орбіту українсько-російський космічний апарат «Океан-О». Його основним завданням було вивчення і контроль параметрів Світового океану, континентального шельфу.</a:t>
            </a:r>
            <a:endParaRPr lang="ru-RU" altLang="uk-UA" sz="2400" dirty="0" smtClean="0"/>
          </a:p>
        </p:txBody>
      </p:sp>
      <p:pic>
        <p:nvPicPr>
          <p:cNvPr id="6148" name="Picture 4" descr="http://www.nkau.gov.ua/mainsubjects/Okean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002" y="2794000"/>
            <a:ext cx="6047184" cy="3412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1440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3"/>
          <p:cNvSpPr>
            <a:spLocks noGrp="1"/>
          </p:cNvSpPr>
          <p:nvPr>
            <p:ph type="subTitle" idx="1"/>
          </p:nvPr>
        </p:nvSpPr>
        <p:spPr>
          <a:xfrm>
            <a:off x="6384033" y="3573016"/>
            <a:ext cx="5292857" cy="1752600"/>
          </a:xfrm>
        </p:spPr>
        <p:txBody>
          <a:bodyPr/>
          <a:lstStyle/>
          <a:p>
            <a:pPr>
              <a:defRPr/>
            </a:pPr>
            <a:r>
              <a:rPr lang="uk-UA" dirty="0">
                <a:solidFill>
                  <a:schemeClr val="tx1"/>
                </a:solidFill>
              </a:rPr>
              <a:t>Космічний апарат «АУОС-СМ-КФ»</a:t>
            </a:r>
            <a:endParaRPr lang="ru-RU" dirty="0">
              <a:solidFill>
                <a:schemeClr val="tx1"/>
              </a:solidFill>
            </a:endParaRPr>
          </a:p>
        </p:txBody>
      </p:sp>
      <p:sp>
        <p:nvSpPr>
          <p:cNvPr id="13315" name="Заголовок 1"/>
          <p:cNvSpPr>
            <a:spLocks noGrp="1"/>
          </p:cNvSpPr>
          <p:nvPr>
            <p:ph type="ctrTitle"/>
          </p:nvPr>
        </p:nvSpPr>
        <p:spPr>
          <a:xfrm>
            <a:off x="143339" y="404664"/>
            <a:ext cx="11323307" cy="1752600"/>
          </a:xfrm>
        </p:spPr>
        <p:txBody>
          <a:bodyPr/>
          <a:lstStyle/>
          <a:p>
            <a:pPr eaLnBrk="1" hangingPunct="1"/>
            <a:r>
              <a:rPr lang="ru-RU" sz="2400" b="1" dirty="0"/>
              <a:t>У </a:t>
            </a:r>
            <a:r>
              <a:rPr lang="ru-RU" sz="2400" b="1" dirty="0" err="1"/>
              <a:t>липні</a:t>
            </a:r>
            <a:r>
              <a:rPr lang="ru-RU" sz="2400" b="1" dirty="0"/>
              <a:t> 2001 року</a:t>
            </a:r>
            <a:r>
              <a:rPr lang="ru-RU" sz="2400" dirty="0"/>
              <a:t> </a:t>
            </a:r>
            <a:r>
              <a:rPr lang="ru-RU" sz="2400" dirty="0" err="1"/>
              <a:t>українською</a:t>
            </a:r>
            <a:r>
              <a:rPr lang="ru-RU" sz="2400" dirty="0"/>
              <a:t> РН “Циклон-3” </a:t>
            </a:r>
            <a:r>
              <a:rPr lang="ru-RU" sz="2400" dirty="0" err="1"/>
              <a:t>виведено</a:t>
            </a:r>
            <a:r>
              <a:rPr lang="ru-RU" sz="2400" dirty="0"/>
              <a:t> на </a:t>
            </a:r>
            <a:r>
              <a:rPr lang="ru-RU" sz="2400" dirty="0" err="1"/>
              <a:t>орбіту</a:t>
            </a:r>
            <a:r>
              <a:rPr lang="ru-RU" sz="2400" dirty="0"/>
              <a:t> </a:t>
            </a:r>
            <a:r>
              <a:rPr lang="ru-RU" sz="2400" dirty="0" err="1"/>
              <a:t>космічний</a:t>
            </a:r>
            <a:r>
              <a:rPr lang="ru-RU" sz="2400" dirty="0"/>
              <a:t> </a:t>
            </a:r>
            <a:r>
              <a:rPr lang="ru-RU" sz="2400" dirty="0" err="1"/>
              <a:t>апарат</a:t>
            </a:r>
            <a:r>
              <a:rPr lang="ru-RU" sz="2400" dirty="0"/>
              <a:t> «АУОС-СМ-КФ», </a:t>
            </a:r>
            <a:r>
              <a:rPr lang="ru-RU" sz="2400" dirty="0" err="1"/>
              <a:t>призначений</a:t>
            </a:r>
            <a:r>
              <a:rPr lang="ru-RU" sz="2400" dirty="0"/>
              <a:t> для </a:t>
            </a:r>
            <a:r>
              <a:rPr lang="ru-RU" sz="2400" dirty="0" err="1"/>
              <a:t>дослідження</a:t>
            </a:r>
            <a:r>
              <a:rPr lang="ru-RU" sz="2400" dirty="0"/>
              <a:t> </a:t>
            </a:r>
            <a:r>
              <a:rPr lang="ru-RU" sz="2400" dirty="0" err="1"/>
              <a:t>сонячної</a:t>
            </a:r>
            <a:r>
              <a:rPr lang="ru-RU" sz="2400" dirty="0"/>
              <a:t> </a:t>
            </a:r>
            <a:r>
              <a:rPr lang="ru-RU" sz="2400" dirty="0" err="1"/>
              <a:t>активності</a:t>
            </a:r>
            <a:r>
              <a:rPr lang="ru-RU" sz="2400" dirty="0"/>
              <a:t> за </a:t>
            </a:r>
            <a:r>
              <a:rPr lang="ru-RU" sz="2400" dirty="0" err="1"/>
              <a:t>спільним</a:t>
            </a:r>
            <a:r>
              <a:rPr lang="ru-RU" sz="2400" dirty="0"/>
              <a:t> </a:t>
            </a:r>
            <a:r>
              <a:rPr lang="ru-RU" sz="2400" dirty="0" err="1"/>
              <a:t>російсько-українським</a:t>
            </a:r>
            <a:r>
              <a:rPr lang="ru-RU" sz="2400" dirty="0"/>
              <a:t> проектом “</a:t>
            </a:r>
            <a:r>
              <a:rPr lang="ru-RU" sz="2400" dirty="0" err="1"/>
              <a:t>Коронас</a:t>
            </a:r>
            <a:r>
              <a:rPr lang="ru-RU" sz="2400" dirty="0"/>
              <a:t>-Ф”.</a:t>
            </a:r>
            <a:endParaRPr lang="ru-RU" altLang="uk-UA" sz="2400" dirty="0" smtClean="0"/>
          </a:p>
        </p:txBody>
      </p:sp>
      <p:pic>
        <p:nvPicPr>
          <p:cNvPr id="8194" name="Picture 2" descr="http://www.nkau.gov.ua/mainsubjects/Auo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392" y="2924945"/>
            <a:ext cx="5080000" cy="2867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7855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3"/>
          <p:cNvSpPr>
            <a:spLocks noGrp="1"/>
          </p:cNvSpPr>
          <p:nvPr>
            <p:ph type="subTitle" idx="1"/>
          </p:nvPr>
        </p:nvSpPr>
        <p:spPr>
          <a:xfrm>
            <a:off x="5903979" y="4099861"/>
            <a:ext cx="6288021" cy="1752600"/>
          </a:xfrm>
        </p:spPr>
        <p:txBody>
          <a:bodyPr/>
          <a:lstStyle/>
          <a:p>
            <a:pPr>
              <a:defRPr/>
            </a:pPr>
            <a:r>
              <a:rPr lang="en-US" dirty="0" smtClean="0">
                <a:solidFill>
                  <a:schemeClr val="tx1"/>
                </a:solidFill>
              </a:rPr>
              <a:t>   </a:t>
            </a:r>
            <a:r>
              <a:rPr lang="uk-UA" dirty="0" smtClean="0">
                <a:solidFill>
                  <a:schemeClr val="tx1"/>
                </a:solidFill>
              </a:rPr>
              <a:t>Ракета-носій </a:t>
            </a:r>
            <a:r>
              <a:rPr lang="uk-UA" dirty="0">
                <a:solidFill>
                  <a:schemeClr val="tx1"/>
                </a:solidFill>
              </a:rPr>
              <a:t>“Циклон-4”</a:t>
            </a:r>
            <a:endParaRPr lang="ru-RU" dirty="0">
              <a:solidFill>
                <a:schemeClr val="tx1"/>
              </a:solidFill>
            </a:endParaRPr>
          </a:p>
        </p:txBody>
      </p:sp>
      <p:sp>
        <p:nvSpPr>
          <p:cNvPr id="13315" name="Заголовок 1"/>
          <p:cNvSpPr>
            <a:spLocks noGrp="1"/>
          </p:cNvSpPr>
          <p:nvPr>
            <p:ph type="ctrTitle"/>
          </p:nvPr>
        </p:nvSpPr>
        <p:spPr>
          <a:xfrm>
            <a:off x="143339" y="476672"/>
            <a:ext cx="11617291" cy="1752600"/>
          </a:xfrm>
        </p:spPr>
        <p:txBody>
          <a:bodyPr/>
          <a:lstStyle/>
          <a:p>
            <a:pPr eaLnBrk="1" hangingPunct="1"/>
            <a:r>
              <a:rPr lang="ru-RU" sz="2400" b="1" dirty="0"/>
              <a:t>У </a:t>
            </a:r>
            <a:r>
              <a:rPr lang="ru-RU" sz="2400" b="1" dirty="0" err="1"/>
              <a:t>жовтні</a:t>
            </a:r>
            <a:r>
              <a:rPr lang="ru-RU" sz="2400" b="1" dirty="0"/>
              <a:t> 2003 року</a:t>
            </a:r>
            <a:r>
              <a:rPr lang="ru-RU" sz="2400" dirty="0"/>
              <a:t> </a:t>
            </a:r>
            <a:r>
              <a:rPr lang="ru-RU" sz="2400" dirty="0" err="1"/>
              <a:t>відбулось</a:t>
            </a:r>
            <a:r>
              <a:rPr lang="ru-RU" sz="2400" dirty="0"/>
              <a:t> </a:t>
            </a:r>
            <a:r>
              <a:rPr lang="ru-RU" sz="2400" dirty="0" err="1"/>
              <a:t>підписання</a:t>
            </a:r>
            <a:r>
              <a:rPr lang="ru-RU" sz="2400" dirty="0"/>
              <a:t> Договору </a:t>
            </a:r>
            <a:r>
              <a:rPr lang="ru-RU" sz="2400" dirty="0" err="1"/>
              <a:t>між</a:t>
            </a:r>
            <a:r>
              <a:rPr lang="ru-RU" sz="2400" dirty="0"/>
              <a:t> </a:t>
            </a:r>
            <a:r>
              <a:rPr lang="ru-RU" sz="2400" dirty="0" err="1"/>
              <a:t>Україною</a:t>
            </a:r>
            <a:r>
              <a:rPr lang="ru-RU" sz="2400" dirty="0"/>
              <a:t> і Федеративною </a:t>
            </a:r>
            <a:r>
              <a:rPr lang="ru-RU" sz="2400" dirty="0" err="1"/>
              <a:t>Республікою</a:t>
            </a:r>
            <a:r>
              <a:rPr lang="ru-RU" sz="2400" dirty="0"/>
              <a:t> </a:t>
            </a:r>
            <a:r>
              <a:rPr lang="ru-RU" sz="2400" dirty="0" err="1"/>
              <a:t>Бразилія</a:t>
            </a:r>
            <a:r>
              <a:rPr lang="ru-RU" sz="2400" dirty="0"/>
              <a:t> про </a:t>
            </a:r>
            <a:r>
              <a:rPr lang="ru-RU" sz="2400" dirty="0" err="1"/>
              <a:t>довгострокове</a:t>
            </a:r>
            <a:r>
              <a:rPr lang="ru-RU" sz="2400" dirty="0"/>
              <a:t> </a:t>
            </a:r>
            <a:r>
              <a:rPr lang="ru-RU" sz="2400" dirty="0" err="1"/>
              <a:t>співробітництво</a:t>
            </a:r>
            <a:r>
              <a:rPr lang="ru-RU" sz="2400" dirty="0"/>
              <a:t> </a:t>
            </a:r>
            <a:r>
              <a:rPr lang="ru-RU" sz="2400" dirty="0" err="1"/>
              <a:t>щодо</a:t>
            </a:r>
            <a:r>
              <a:rPr lang="ru-RU" sz="2400" dirty="0"/>
              <a:t> </a:t>
            </a:r>
            <a:r>
              <a:rPr lang="ru-RU" sz="2400" dirty="0" err="1"/>
              <a:t>використання</a:t>
            </a:r>
            <a:r>
              <a:rPr lang="ru-RU" sz="2400" dirty="0"/>
              <a:t> </a:t>
            </a:r>
            <a:r>
              <a:rPr lang="ru-RU" sz="2400" dirty="0" err="1"/>
              <a:t>ракети-носія</a:t>
            </a:r>
            <a:r>
              <a:rPr lang="ru-RU" sz="2400" dirty="0"/>
              <a:t> “Циклон-4” на пусковому </a:t>
            </a:r>
            <a:r>
              <a:rPr lang="ru-RU" sz="2400" dirty="0" err="1"/>
              <a:t>центрі</a:t>
            </a:r>
            <a:r>
              <a:rPr lang="ru-RU" sz="2400" dirty="0"/>
              <a:t> </a:t>
            </a:r>
            <a:r>
              <a:rPr lang="ru-RU" sz="2400" dirty="0" err="1"/>
              <a:t>Алкантара</a:t>
            </a:r>
            <a:r>
              <a:rPr lang="ru-RU" sz="2400" dirty="0"/>
              <a:t>.</a:t>
            </a:r>
            <a:endParaRPr lang="ru-RU" altLang="uk-UA" sz="2400" dirty="0" smtClean="0"/>
          </a:p>
        </p:txBody>
      </p:sp>
      <p:pic>
        <p:nvPicPr>
          <p:cNvPr id="9218" name="Picture 2" descr="http://www.nkau.gov.ua/mainsubjects/Cyclone4_fl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382" y="2941836"/>
            <a:ext cx="5592057" cy="3145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6842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3"/>
          <p:cNvSpPr>
            <a:spLocks noGrp="1"/>
          </p:cNvSpPr>
          <p:nvPr>
            <p:ph type="subTitle" idx="1"/>
          </p:nvPr>
        </p:nvSpPr>
        <p:spPr>
          <a:xfrm>
            <a:off x="1007435" y="5733256"/>
            <a:ext cx="10454613" cy="1752600"/>
          </a:xfrm>
        </p:spPr>
        <p:txBody>
          <a:bodyPr/>
          <a:lstStyle/>
          <a:p>
            <a:pPr>
              <a:defRPr/>
            </a:pPr>
            <a:r>
              <a:rPr lang="uk-UA" dirty="0">
                <a:solidFill>
                  <a:schemeClr val="tx1"/>
                </a:solidFill>
              </a:rPr>
              <a:t>«Січ-1М»</a:t>
            </a:r>
            <a:r>
              <a:rPr lang="en-US" dirty="0">
                <a:solidFill>
                  <a:schemeClr val="tx1"/>
                </a:solidFill>
              </a:rPr>
              <a:t>     </a:t>
            </a:r>
            <a:r>
              <a:rPr lang="uk-UA" dirty="0" smtClean="0">
                <a:solidFill>
                  <a:schemeClr val="tx1"/>
                </a:solidFill>
              </a:rPr>
              <a:t>                                        </a:t>
            </a:r>
            <a:r>
              <a:rPr lang="en-US" dirty="0" smtClean="0">
                <a:solidFill>
                  <a:schemeClr val="tx1"/>
                </a:solidFill>
              </a:rPr>
              <a:t>                 </a:t>
            </a:r>
            <a:r>
              <a:rPr lang="uk-UA" dirty="0" err="1">
                <a:solidFill>
                  <a:schemeClr val="tx1"/>
                </a:solidFill>
              </a:rPr>
              <a:t>Мікросупутник</a:t>
            </a:r>
            <a:r>
              <a:rPr lang="uk-UA" dirty="0">
                <a:solidFill>
                  <a:schemeClr val="tx1"/>
                </a:solidFill>
              </a:rPr>
              <a:t> «МС-1-ТК»</a:t>
            </a:r>
          </a:p>
          <a:p>
            <a:pPr>
              <a:defRPr/>
            </a:pPr>
            <a:endParaRPr lang="ru-RU" dirty="0"/>
          </a:p>
        </p:txBody>
      </p:sp>
      <p:sp>
        <p:nvSpPr>
          <p:cNvPr id="13315" name="Заголовок 1"/>
          <p:cNvSpPr>
            <a:spLocks noGrp="1"/>
          </p:cNvSpPr>
          <p:nvPr>
            <p:ph type="ctrTitle"/>
          </p:nvPr>
        </p:nvSpPr>
        <p:spPr>
          <a:xfrm>
            <a:off x="1482164" y="221178"/>
            <a:ext cx="10709836" cy="1752600"/>
          </a:xfrm>
        </p:spPr>
        <p:txBody>
          <a:bodyPr/>
          <a:lstStyle/>
          <a:p>
            <a:pPr eaLnBrk="1" hangingPunct="1"/>
            <a:r>
              <a:rPr lang="uk-UA" sz="2400" b="1" dirty="0"/>
              <a:t>У грудні 2004 року </a:t>
            </a:r>
            <a:r>
              <a:rPr lang="uk-UA" sz="2400" dirty="0"/>
              <a:t>виведені в космос чергові супутники дистанційного зондування Землі серії «Січ» - «Січ-1М» і перший український </a:t>
            </a:r>
            <a:r>
              <a:rPr lang="en-US" sz="2400" dirty="0" smtClean="0"/>
              <a:t/>
            </a:r>
            <a:br>
              <a:rPr lang="en-US" sz="2400" dirty="0" smtClean="0"/>
            </a:br>
            <a:r>
              <a:rPr lang="uk-UA" sz="2400" dirty="0" err="1" smtClean="0"/>
              <a:t>мікросупутник</a:t>
            </a:r>
            <a:r>
              <a:rPr lang="uk-UA" sz="2400" dirty="0" smtClean="0"/>
              <a:t> </a:t>
            </a:r>
            <a:r>
              <a:rPr lang="uk-UA" sz="2400" dirty="0"/>
              <a:t>«МС-1-ТК».</a:t>
            </a:r>
            <a:endParaRPr lang="ru-RU" altLang="uk-UA" sz="2400" dirty="0" smtClean="0"/>
          </a:p>
        </p:txBody>
      </p:sp>
      <p:pic>
        <p:nvPicPr>
          <p:cNvPr id="10242" name="Picture 2" descr="http://www.nkau.gov.ua/mainsubjects/Sich-1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164" y="2564905"/>
            <a:ext cx="5080000" cy="286702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www.nkau.gov.ua/mainsubjects/mikrosputni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3979" y="2564904"/>
            <a:ext cx="5080000" cy="2867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661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3"/>
          <p:cNvSpPr>
            <a:spLocks noGrp="1"/>
          </p:cNvSpPr>
          <p:nvPr>
            <p:ph type="subTitle" idx="1"/>
          </p:nvPr>
        </p:nvSpPr>
        <p:spPr>
          <a:xfrm>
            <a:off x="6530348" y="3615953"/>
            <a:ext cx="6733017" cy="1752600"/>
          </a:xfrm>
        </p:spPr>
        <p:txBody>
          <a:bodyPr/>
          <a:lstStyle/>
          <a:p>
            <a:pPr>
              <a:defRPr/>
            </a:pPr>
            <a:r>
              <a:rPr lang="uk-UA" dirty="0">
                <a:solidFill>
                  <a:schemeClr val="tx1"/>
                </a:solidFill>
              </a:rPr>
              <a:t>Космічний апарат</a:t>
            </a:r>
            <a:endParaRPr lang="en-US" dirty="0">
              <a:solidFill>
                <a:schemeClr val="tx1"/>
              </a:solidFill>
            </a:endParaRPr>
          </a:p>
          <a:p>
            <a:pPr>
              <a:defRPr/>
            </a:pPr>
            <a:r>
              <a:rPr lang="uk-UA" dirty="0">
                <a:solidFill>
                  <a:schemeClr val="tx1"/>
                </a:solidFill>
              </a:rPr>
              <a:t> «ЄгиптСат-1»</a:t>
            </a:r>
            <a:endParaRPr lang="ru-RU" dirty="0">
              <a:solidFill>
                <a:schemeClr val="tx1"/>
              </a:solidFill>
            </a:endParaRPr>
          </a:p>
        </p:txBody>
      </p:sp>
      <p:sp>
        <p:nvSpPr>
          <p:cNvPr id="13315" name="Заголовок 1"/>
          <p:cNvSpPr>
            <a:spLocks noGrp="1"/>
          </p:cNvSpPr>
          <p:nvPr>
            <p:ph type="ctrTitle"/>
          </p:nvPr>
        </p:nvSpPr>
        <p:spPr>
          <a:xfrm>
            <a:off x="431371" y="260648"/>
            <a:ext cx="10363200" cy="1752600"/>
          </a:xfrm>
        </p:spPr>
        <p:txBody>
          <a:bodyPr/>
          <a:lstStyle/>
          <a:p>
            <a:pPr eaLnBrk="1" hangingPunct="1"/>
            <a:r>
              <a:rPr lang="uk-UA" sz="2400" b="1" dirty="0"/>
              <a:t>У квітні 2007 року</a:t>
            </a:r>
            <a:r>
              <a:rPr lang="uk-UA" sz="2400" dirty="0"/>
              <a:t> українською ракетою-носієм «Дніпро» виведено на орбіту перший єгипетський космічний апарат «ЄгиптСат-1», який було розроблено та виготовлено в Україні.</a:t>
            </a:r>
            <a:endParaRPr lang="ru-RU" altLang="uk-UA" sz="2400" dirty="0" smtClean="0"/>
          </a:p>
        </p:txBody>
      </p:sp>
      <p:pic>
        <p:nvPicPr>
          <p:cNvPr id="11266" name="Picture 2" descr="http://www.nkau.gov.ua/mainsubjects/EgyptSa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954" y="2780929"/>
            <a:ext cx="5185449" cy="2926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4508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3"/>
          <p:cNvSpPr>
            <a:spLocks noGrp="1"/>
          </p:cNvSpPr>
          <p:nvPr>
            <p:ph type="subTitle" idx="1"/>
          </p:nvPr>
        </p:nvSpPr>
        <p:spPr>
          <a:xfrm>
            <a:off x="6418982" y="4153520"/>
            <a:ext cx="6540996" cy="1752600"/>
          </a:xfrm>
        </p:spPr>
        <p:txBody>
          <a:bodyPr/>
          <a:lstStyle/>
          <a:p>
            <a:pPr>
              <a:defRPr/>
            </a:pPr>
            <a:r>
              <a:rPr lang="ru-RU" dirty="0">
                <a:solidFill>
                  <a:schemeClr val="tx1"/>
                </a:solidFill>
              </a:rPr>
              <a:t>Ракета-</a:t>
            </a:r>
            <a:r>
              <a:rPr lang="ru-RU" dirty="0" err="1">
                <a:solidFill>
                  <a:schemeClr val="tx1"/>
                </a:solidFill>
              </a:rPr>
              <a:t>носій</a:t>
            </a:r>
            <a:r>
              <a:rPr lang="ru-RU" dirty="0">
                <a:solidFill>
                  <a:schemeClr val="tx1"/>
                </a:solidFill>
              </a:rPr>
              <a:t> «Зеніт-3SLБ» </a:t>
            </a:r>
            <a:endParaRPr lang="en-US" dirty="0">
              <a:solidFill>
                <a:schemeClr val="tx1"/>
              </a:solidFill>
            </a:endParaRPr>
          </a:p>
          <a:p>
            <a:pPr>
              <a:defRPr/>
            </a:pPr>
            <a:r>
              <a:rPr lang="ru-RU" dirty="0">
                <a:solidFill>
                  <a:schemeClr val="tx1"/>
                </a:solidFill>
              </a:rPr>
              <a:t>на </a:t>
            </a:r>
            <a:r>
              <a:rPr lang="ru-RU" dirty="0" err="1">
                <a:solidFill>
                  <a:schemeClr val="tx1"/>
                </a:solidFill>
              </a:rPr>
              <a:t>стартовій</a:t>
            </a:r>
            <a:r>
              <a:rPr lang="ru-RU" dirty="0">
                <a:solidFill>
                  <a:schemeClr val="tx1"/>
                </a:solidFill>
              </a:rPr>
              <a:t> </a:t>
            </a:r>
            <a:r>
              <a:rPr lang="ru-RU" dirty="0" err="1">
                <a:solidFill>
                  <a:schemeClr val="tx1"/>
                </a:solidFill>
              </a:rPr>
              <a:t>позиціїї</a:t>
            </a:r>
            <a:endParaRPr lang="ru-RU" dirty="0">
              <a:solidFill>
                <a:schemeClr val="tx1"/>
              </a:solidFill>
            </a:endParaRPr>
          </a:p>
        </p:txBody>
      </p:sp>
      <p:sp>
        <p:nvSpPr>
          <p:cNvPr id="13315" name="Заголовок 1"/>
          <p:cNvSpPr>
            <a:spLocks noGrp="1"/>
          </p:cNvSpPr>
          <p:nvPr>
            <p:ph type="ctrTitle"/>
          </p:nvPr>
        </p:nvSpPr>
        <p:spPr>
          <a:xfrm>
            <a:off x="701880" y="260648"/>
            <a:ext cx="10753195" cy="1752600"/>
          </a:xfrm>
        </p:spPr>
        <p:txBody>
          <a:bodyPr/>
          <a:lstStyle/>
          <a:p>
            <a:pPr eaLnBrk="1" hangingPunct="1"/>
            <a:r>
              <a:rPr lang="ru-RU" sz="2400" b="1" dirty="0"/>
              <a:t>У </a:t>
            </a:r>
            <a:r>
              <a:rPr lang="ru-RU" sz="2400" b="1" dirty="0" err="1"/>
              <a:t>квітні</a:t>
            </a:r>
            <a:r>
              <a:rPr lang="ru-RU" sz="2400" b="1" dirty="0"/>
              <a:t> 2008 року</a:t>
            </a:r>
            <a:r>
              <a:rPr lang="ru-RU" sz="2400" dirty="0"/>
              <a:t> з космодрому Байконур </a:t>
            </a:r>
            <a:r>
              <a:rPr lang="ru-RU" sz="2400" dirty="0" err="1"/>
              <a:t>відбувся</a:t>
            </a:r>
            <a:r>
              <a:rPr lang="ru-RU" sz="2400" dirty="0"/>
              <a:t> перший пуск </a:t>
            </a:r>
            <a:r>
              <a:rPr lang="ru-RU" sz="2400" dirty="0" err="1"/>
              <a:t>української</a:t>
            </a:r>
            <a:r>
              <a:rPr lang="ru-RU" sz="2400" dirty="0"/>
              <a:t> </a:t>
            </a:r>
            <a:r>
              <a:rPr lang="ru-RU" sz="2400" dirty="0" err="1"/>
              <a:t>ракети-носія</a:t>
            </a:r>
            <a:r>
              <a:rPr lang="ru-RU" sz="2400" dirty="0"/>
              <a:t> «Зеніт-3SLБ» за </a:t>
            </a:r>
            <a:r>
              <a:rPr lang="ru-RU" sz="2400" dirty="0" err="1"/>
              <a:t>міжнародною</a:t>
            </a:r>
            <a:r>
              <a:rPr lang="ru-RU" sz="2400" dirty="0"/>
              <a:t> </a:t>
            </a:r>
            <a:r>
              <a:rPr lang="ru-RU" sz="2400" dirty="0" err="1"/>
              <a:t>програмою</a:t>
            </a:r>
            <a:r>
              <a:rPr lang="ru-RU" sz="2400" dirty="0"/>
              <a:t> «</a:t>
            </a:r>
            <a:r>
              <a:rPr lang="ru-RU" sz="2400" dirty="0" err="1"/>
              <a:t>Наземний</a:t>
            </a:r>
            <a:r>
              <a:rPr lang="ru-RU" sz="2400" dirty="0"/>
              <a:t> старт».</a:t>
            </a:r>
            <a:endParaRPr lang="ru-RU" altLang="uk-UA" sz="2400" dirty="0" smtClean="0"/>
          </a:p>
        </p:txBody>
      </p:sp>
      <p:pic>
        <p:nvPicPr>
          <p:cNvPr id="12290" name="Picture 2" descr="http://www.nkau.gov.ua/mainsubjects/IMG_342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372" y="2924945"/>
            <a:ext cx="5655345" cy="2831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8947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3"/>
          <p:cNvSpPr>
            <a:spLocks noGrp="1"/>
          </p:cNvSpPr>
          <p:nvPr>
            <p:ph type="subTitle" idx="1"/>
          </p:nvPr>
        </p:nvSpPr>
        <p:spPr>
          <a:xfrm>
            <a:off x="5016500" y="4008438"/>
            <a:ext cx="8534400" cy="1752600"/>
          </a:xfrm>
        </p:spPr>
        <p:txBody>
          <a:bodyPr/>
          <a:lstStyle/>
          <a:p>
            <a:pPr>
              <a:defRPr/>
            </a:pPr>
            <a:r>
              <a:rPr lang="uk-UA" dirty="0">
                <a:solidFill>
                  <a:schemeClr val="tx1"/>
                </a:solidFill>
              </a:rPr>
              <a:t>Триступенева </a:t>
            </a:r>
            <a:r>
              <a:rPr lang="uk-UA" dirty="0" smtClean="0">
                <a:solidFill>
                  <a:schemeClr val="tx1"/>
                </a:solidFill>
              </a:rPr>
              <a:t>ракета</a:t>
            </a:r>
          </a:p>
          <a:p>
            <a:pPr>
              <a:defRPr/>
            </a:pPr>
            <a:r>
              <a:rPr lang="uk-UA" dirty="0" smtClean="0">
                <a:solidFill>
                  <a:schemeClr val="tx1"/>
                </a:solidFill>
              </a:rPr>
              <a:t> </a:t>
            </a:r>
            <a:r>
              <a:rPr lang="uk-UA" dirty="0">
                <a:solidFill>
                  <a:schemeClr val="tx1"/>
                </a:solidFill>
              </a:rPr>
              <a:t>"Зеніт-3</a:t>
            </a:r>
            <a:r>
              <a:rPr lang="en-US" dirty="0">
                <a:solidFill>
                  <a:schemeClr val="tx1"/>
                </a:solidFill>
              </a:rPr>
              <a:t>SL</a:t>
            </a:r>
            <a:r>
              <a:rPr lang="uk-UA" dirty="0">
                <a:solidFill>
                  <a:schemeClr val="tx1"/>
                </a:solidFill>
              </a:rPr>
              <a:t>БФ"</a:t>
            </a:r>
            <a:endParaRPr lang="ru-RU" dirty="0">
              <a:solidFill>
                <a:schemeClr val="tx1"/>
              </a:solidFill>
            </a:endParaRPr>
          </a:p>
        </p:txBody>
      </p:sp>
      <p:sp>
        <p:nvSpPr>
          <p:cNvPr id="13315" name="Заголовок 1"/>
          <p:cNvSpPr>
            <a:spLocks noGrp="1"/>
          </p:cNvSpPr>
          <p:nvPr>
            <p:ph type="ctrTitle"/>
          </p:nvPr>
        </p:nvSpPr>
        <p:spPr>
          <a:xfrm>
            <a:off x="335361" y="548680"/>
            <a:ext cx="11285900" cy="1752600"/>
          </a:xfrm>
        </p:spPr>
        <p:txBody>
          <a:bodyPr/>
          <a:lstStyle/>
          <a:p>
            <a:pPr eaLnBrk="1" hangingPunct="1"/>
            <a:r>
              <a:rPr lang="uk-UA" sz="2400" b="1" dirty="0"/>
              <a:t>20 січня 2011 року</a:t>
            </a:r>
            <a:r>
              <a:rPr lang="uk-UA" sz="2400" dirty="0"/>
              <a:t> з космодрому Байконур відбувся успішний пуск за програмою "Наземний старт" ракети-носія "Зеніт-3</a:t>
            </a:r>
            <a:r>
              <a:rPr lang="en-US" sz="2400" dirty="0"/>
              <a:t>SL</a:t>
            </a:r>
            <a:r>
              <a:rPr lang="uk-UA" sz="2400" dirty="0"/>
              <a:t>БФ" з російським космічним апаратом "</a:t>
            </a:r>
            <a:r>
              <a:rPr lang="uk-UA" sz="2400" dirty="0" err="1"/>
              <a:t>Електро</a:t>
            </a:r>
            <a:r>
              <a:rPr lang="uk-UA" sz="2400" dirty="0"/>
              <a:t>-Л". </a:t>
            </a:r>
            <a:r>
              <a:rPr lang="uk-UA" sz="2400" dirty="0" smtClean="0"/>
              <a:t>Перший і другий ступені ракети розроблені КБ "Південне" і виготовлені </a:t>
            </a:r>
            <a:r>
              <a:rPr lang="uk-UA" sz="2400" dirty="0" err="1" smtClean="0"/>
              <a:t>Південмашем</a:t>
            </a:r>
            <a:r>
              <a:rPr lang="uk-UA" sz="2400" dirty="0" smtClean="0"/>
              <a:t> (Україна).</a:t>
            </a:r>
            <a:endParaRPr lang="ru-RU" altLang="uk-UA" sz="2400" dirty="0" smtClean="0"/>
          </a:p>
        </p:txBody>
      </p:sp>
      <p:pic>
        <p:nvPicPr>
          <p:cNvPr id="13314" name="Picture 2" descr="http://www.nkau.gov.ua/mainsubjects/zenit3slbf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425" y="2564904"/>
            <a:ext cx="33909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5632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3"/>
          <p:cNvSpPr>
            <a:spLocks noGrp="1"/>
          </p:cNvSpPr>
          <p:nvPr>
            <p:ph type="subTitle" idx="1"/>
          </p:nvPr>
        </p:nvSpPr>
        <p:spPr>
          <a:xfrm>
            <a:off x="7344138" y="4643438"/>
            <a:ext cx="4428761" cy="1752600"/>
          </a:xfrm>
        </p:spPr>
        <p:txBody>
          <a:bodyPr/>
          <a:lstStyle/>
          <a:p>
            <a:pPr>
              <a:defRPr/>
            </a:pPr>
            <a:r>
              <a:rPr lang="ru-RU" dirty="0">
                <a:solidFill>
                  <a:schemeClr val="tx1"/>
                </a:solidFill>
              </a:rPr>
              <a:t>КА «</a:t>
            </a:r>
            <a:r>
              <a:rPr lang="ru-RU" dirty="0" smtClean="0">
                <a:solidFill>
                  <a:schemeClr val="tx1"/>
                </a:solidFill>
              </a:rPr>
              <a:t>Січ-2</a:t>
            </a:r>
            <a:r>
              <a:rPr lang="ru-RU" dirty="0">
                <a:solidFill>
                  <a:schemeClr val="tx1"/>
                </a:solidFill>
              </a:rPr>
              <a:t>» на </a:t>
            </a:r>
            <a:r>
              <a:rPr lang="ru-RU" dirty="0" err="1" smtClean="0">
                <a:solidFill>
                  <a:schemeClr val="tx1"/>
                </a:solidFill>
              </a:rPr>
              <a:t>фоні</a:t>
            </a:r>
            <a:r>
              <a:rPr lang="ru-RU" dirty="0" smtClean="0">
                <a:solidFill>
                  <a:schemeClr val="tx1"/>
                </a:solidFill>
              </a:rPr>
              <a:t> </a:t>
            </a:r>
            <a:r>
              <a:rPr lang="ru-RU" dirty="0" err="1" smtClean="0">
                <a:solidFill>
                  <a:schemeClr val="tx1"/>
                </a:solidFill>
              </a:rPr>
              <a:t>Землі</a:t>
            </a:r>
            <a:endParaRPr lang="ru-RU" dirty="0">
              <a:solidFill>
                <a:schemeClr val="tx1"/>
              </a:solidFill>
            </a:endParaRPr>
          </a:p>
        </p:txBody>
      </p:sp>
      <p:sp>
        <p:nvSpPr>
          <p:cNvPr id="13315" name="Заголовок 1"/>
          <p:cNvSpPr>
            <a:spLocks noGrp="1"/>
          </p:cNvSpPr>
          <p:nvPr>
            <p:ph type="ctrTitle"/>
          </p:nvPr>
        </p:nvSpPr>
        <p:spPr>
          <a:xfrm>
            <a:off x="0" y="794668"/>
            <a:ext cx="11664619" cy="1752600"/>
          </a:xfrm>
        </p:spPr>
        <p:txBody>
          <a:bodyPr>
            <a:normAutofit fontScale="90000"/>
          </a:bodyPr>
          <a:lstStyle/>
          <a:p>
            <a:pPr eaLnBrk="1" hangingPunct="1"/>
            <a:r>
              <a:rPr lang="uk-UA" sz="2400" b="1" dirty="0"/>
              <a:t>17 серпня 2011 року</a:t>
            </a:r>
            <a:r>
              <a:rPr lang="uk-UA" sz="2400" dirty="0"/>
              <a:t> ракетою–носієм «Дніпро» здійснено запуск сучасного космічного апарату дистанційного зондування Землі «Січ-2» вагою 176 кг. Запуск був присвячений 20-ї річниці Незалежності України та 100-річчю від дня народження видатного головного конструктора ракетно-космічної техніки академіка Михайла Кузьмича Янгеля.</a:t>
            </a:r>
            <a:br>
              <a:rPr lang="uk-UA" sz="2400" dirty="0"/>
            </a:br>
            <a:endParaRPr lang="ru-RU" altLang="uk-UA" sz="2400" dirty="0" smtClean="0"/>
          </a:p>
        </p:txBody>
      </p:sp>
      <p:pic>
        <p:nvPicPr>
          <p:cNvPr id="14342" name="Picture 6" descr="КА Сич-2 на фоне Земли.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091" y="3162300"/>
            <a:ext cx="5601259" cy="3159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0809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2659379" y="384149"/>
            <a:ext cx="7019544" cy="1631216"/>
          </a:xfrm>
          <a:prstGeom prst="rect">
            <a:avLst/>
          </a:prstGeom>
        </p:spPr>
        <p:txBody>
          <a:bodyPr wrap="square">
            <a:spAutoFit/>
          </a:bodyPr>
          <a:lstStyle/>
          <a:p>
            <a:r>
              <a:rPr lang="ru-RU" sz="2000" i="1" dirty="0"/>
              <a:t>Веб-квест </a:t>
            </a:r>
            <a:r>
              <a:rPr lang="ru-RU" sz="2000" i="1" dirty="0" err="1"/>
              <a:t>призначений</a:t>
            </a:r>
            <a:r>
              <a:rPr lang="ru-RU" sz="2000" i="1" dirty="0"/>
              <a:t> для </a:t>
            </a:r>
            <a:r>
              <a:rPr lang="ru-RU" sz="2000" i="1" dirty="0" err="1"/>
              <a:t>вивчення</a:t>
            </a:r>
            <a:r>
              <a:rPr lang="ru-RU" sz="2000" i="1" dirty="0"/>
              <a:t> теми «Рух і </a:t>
            </a:r>
            <a:r>
              <a:rPr lang="ru-RU" sz="2000" i="1" dirty="0" err="1"/>
              <a:t>взаємодія</a:t>
            </a:r>
            <a:r>
              <a:rPr lang="ru-RU" sz="2000" i="1" dirty="0"/>
              <a:t>. </a:t>
            </a:r>
            <a:r>
              <a:rPr lang="ru-RU" sz="2000" i="1" dirty="0" err="1"/>
              <a:t>Закони</a:t>
            </a:r>
            <a:r>
              <a:rPr lang="ru-RU" sz="2000" i="1" dirty="0"/>
              <a:t> </a:t>
            </a:r>
            <a:r>
              <a:rPr lang="ru-RU" sz="2000" i="1" dirty="0" err="1"/>
              <a:t>збереження</a:t>
            </a:r>
            <a:r>
              <a:rPr lang="ru-RU" sz="2000" i="1" dirty="0"/>
              <a:t>». </a:t>
            </a:r>
            <a:r>
              <a:rPr lang="ru-RU" sz="2000" i="1" dirty="0" err="1"/>
              <a:t>Він</a:t>
            </a:r>
            <a:r>
              <a:rPr lang="ru-RU" sz="2000" i="1" dirty="0"/>
              <a:t> </a:t>
            </a:r>
            <a:r>
              <a:rPr lang="ru-RU" sz="2000" i="1" dirty="0" err="1"/>
              <a:t>дозволяє</a:t>
            </a:r>
            <a:r>
              <a:rPr lang="ru-RU" sz="2000" i="1" dirty="0"/>
              <a:t> не </a:t>
            </a:r>
            <a:r>
              <a:rPr lang="ru-RU" sz="2000" i="1" dirty="0" err="1"/>
              <a:t>тільки</a:t>
            </a:r>
            <a:r>
              <a:rPr lang="ru-RU" sz="2000" i="1" dirty="0"/>
              <a:t> </a:t>
            </a:r>
            <a:r>
              <a:rPr lang="ru-RU" sz="2000" i="1" dirty="0" err="1"/>
              <a:t>вивчити</a:t>
            </a:r>
            <a:r>
              <a:rPr lang="ru-RU" sz="2000" i="1" dirty="0"/>
              <a:t> </a:t>
            </a:r>
            <a:r>
              <a:rPr lang="ru-RU" sz="2000" i="1" dirty="0" err="1"/>
              <a:t>новий</a:t>
            </a:r>
            <a:r>
              <a:rPr lang="ru-RU" sz="2000" i="1" dirty="0"/>
              <a:t> </a:t>
            </a:r>
            <a:r>
              <a:rPr lang="ru-RU" sz="2000" i="1" dirty="0" err="1"/>
              <a:t>матеріал</a:t>
            </a:r>
            <a:r>
              <a:rPr lang="ru-RU" sz="2000" i="1" dirty="0"/>
              <a:t>, але і в </a:t>
            </a:r>
            <a:r>
              <a:rPr lang="ru-RU" sz="2000" i="1" dirty="0" err="1"/>
              <a:t>цікавій</a:t>
            </a:r>
            <a:r>
              <a:rPr lang="ru-RU" sz="2000" i="1" dirty="0"/>
              <a:t> </a:t>
            </a:r>
            <a:r>
              <a:rPr lang="ru-RU" sz="2000" i="1" dirty="0" err="1"/>
              <a:t>формі</a:t>
            </a:r>
            <a:r>
              <a:rPr lang="ru-RU" sz="2000" i="1" dirty="0"/>
              <a:t> </a:t>
            </a:r>
            <a:r>
              <a:rPr lang="ru-RU" sz="2000" i="1" dirty="0" err="1"/>
              <a:t>розглянути</a:t>
            </a:r>
            <a:r>
              <a:rPr lang="ru-RU" sz="2000" i="1" dirty="0"/>
              <a:t> </a:t>
            </a:r>
            <a:r>
              <a:rPr lang="ru-RU" sz="2000" i="1" dirty="0" err="1"/>
              <a:t>основні</a:t>
            </a:r>
            <a:r>
              <a:rPr lang="ru-RU" sz="2000" i="1" dirty="0"/>
              <a:t> </a:t>
            </a:r>
            <a:r>
              <a:rPr lang="ru-RU" sz="2000" i="1" dirty="0" err="1"/>
              <a:t>поняття</a:t>
            </a:r>
            <a:r>
              <a:rPr lang="ru-RU" sz="2000" i="1" dirty="0"/>
              <a:t> та </a:t>
            </a:r>
            <a:r>
              <a:rPr lang="ru-RU" sz="2000" i="1" dirty="0" err="1"/>
              <a:t>ознайомитися</a:t>
            </a:r>
            <a:r>
              <a:rPr lang="ru-RU" sz="2000" i="1" dirty="0"/>
              <a:t> </a:t>
            </a:r>
            <a:r>
              <a:rPr lang="ru-RU" sz="2000" i="1" dirty="0" err="1"/>
              <a:t>із</a:t>
            </a:r>
            <a:r>
              <a:rPr lang="ru-RU" sz="2000" i="1" dirty="0"/>
              <a:t> </a:t>
            </a:r>
            <a:r>
              <a:rPr lang="ru-RU" sz="2000" i="1" dirty="0" err="1"/>
              <a:t>науковими</a:t>
            </a:r>
            <a:r>
              <a:rPr lang="ru-RU" sz="2000" i="1" dirty="0"/>
              <a:t> </a:t>
            </a:r>
            <a:r>
              <a:rPr lang="ru-RU" sz="2000" i="1" dirty="0" err="1"/>
              <a:t>досягненнями</a:t>
            </a:r>
            <a:r>
              <a:rPr lang="ru-RU" sz="2000" i="1" dirty="0"/>
              <a:t> з теми «</a:t>
            </a:r>
            <a:r>
              <a:rPr lang="ru-RU" sz="2000" i="1" dirty="0" err="1"/>
              <a:t>Україна</a:t>
            </a:r>
            <a:r>
              <a:rPr lang="ru-RU" sz="2000" i="1" dirty="0"/>
              <a:t>- </a:t>
            </a:r>
            <a:r>
              <a:rPr lang="ru-RU" sz="2000" i="1" dirty="0" err="1"/>
              <a:t>космічна</a:t>
            </a:r>
            <a:r>
              <a:rPr lang="ru-RU" sz="2000" i="1" dirty="0"/>
              <a:t> держава».</a:t>
            </a:r>
          </a:p>
        </p:txBody>
      </p:sp>
      <p:pic>
        <p:nvPicPr>
          <p:cNvPr id="3" name="Рисунок 2"/>
          <p:cNvPicPr>
            <a:picLocks noChangeAspect="1"/>
          </p:cNvPicPr>
          <p:nvPr/>
        </p:nvPicPr>
        <p:blipFill>
          <a:blip r:embed="rId2"/>
          <a:stretch>
            <a:fillRect/>
          </a:stretch>
        </p:blipFill>
        <p:spPr>
          <a:xfrm>
            <a:off x="6483097" y="2715768"/>
            <a:ext cx="5395080" cy="3961257"/>
          </a:xfrm>
          <a:prstGeom prst="rect">
            <a:avLst/>
          </a:prstGeom>
        </p:spPr>
      </p:pic>
      <p:pic>
        <p:nvPicPr>
          <p:cNvPr id="5" name="Рисунок 4"/>
          <p:cNvPicPr>
            <a:picLocks noChangeAspect="1"/>
          </p:cNvPicPr>
          <p:nvPr/>
        </p:nvPicPr>
        <p:blipFill>
          <a:blip r:embed="rId3"/>
          <a:stretch>
            <a:fillRect/>
          </a:stretch>
        </p:blipFill>
        <p:spPr>
          <a:xfrm>
            <a:off x="148041" y="2715768"/>
            <a:ext cx="6021110" cy="3961257"/>
          </a:xfrm>
          <a:prstGeom prst="rect">
            <a:avLst/>
          </a:prstGeom>
        </p:spPr>
      </p:pic>
      <p:sp>
        <p:nvSpPr>
          <p:cNvPr id="6" name="TextBox 5"/>
          <p:cNvSpPr txBox="1"/>
          <p:nvPr/>
        </p:nvSpPr>
        <p:spPr>
          <a:xfrm>
            <a:off x="148041" y="182880"/>
            <a:ext cx="1975104" cy="584775"/>
          </a:xfrm>
          <a:prstGeom prst="rect">
            <a:avLst/>
          </a:prstGeom>
          <a:noFill/>
        </p:spPr>
        <p:txBody>
          <a:bodyPr wrap="square" rtlCol="0">
            <a:spAutoFit/>
          </a:bodyPr>
          <a:lstStyle/>
          <a:p>
            <a:r>
              <a:rPr lang="uk-UA" sz="3200" u="sng" dirty="0"/>
              <a:t>Анотація</a:t>
            </a:r>
            <a:endParaRPr lang="ru-RU" sz="3200" u="sng" dirty="0"/>
          </a:p>
        </p:txBody>
      </p:sp>
    </p:spTree>
    <p:extLst>
      <p:ext uri="{BB962C8B-B14F-4D97-AF65-F5344CB8AC3E}">
        <p14:creationId xmlns:p14="http://schemas.microsoft.com/office/powerpoint/2010/main" val="37066836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3"/>
          <p:cNvSpPr>
            <a:spLocks noGrp="1"/>
          </p:cNvSpPr>
          <p:nvPr>
            <p:ph type="subTitle" idx="1"/>
          </p:nvPr>
        </p:nvSpPr>
        <p:spPr>
          <a:xfrm>
            <a:off x="5711958" y="2924944"/>
            <a:ext cx="6134133" cy="2370956"/>
          </a:xfrm>
        </p:spPr>
        <p:txBody>
          <a:bodyPr>
            <a:noAutofit/>
          </a:bodyPr>
          <a:lstStyle/>
          <a:p>
            <a:pPr>
              <a:defRPr/>
            </a:pPr>
            <a:r>
              <a:rPr lang="uk-UA" sz="1600" b="0" dirty="0">
                <a:solidFill>
                  <a:schemeClr val="tx1"/>
                </a:solidFill>
                <a:latin typeface="+mj-lt"/>
                <a:ea typeface="+mj-ea"/>
                <a:cs typeface="+mj-cs"/>
              </a:rPr>
              <a:t>Основна конструкція першого ступеня РН «</a:t>
            </a:r>
            <a:r>
              <a:rPr lang="uk-UA" sz="1600" b="0" dirty="0" err="1">
                <a:solidFill>
                  <a:schemeClr val="tx1"/>
                </a:solidFill>
                <a:latin typeface="+mj-lt"/>
                <a:ea typeface="+mj-ea"/>
                <a:cs typeface="+mj-cs"/>
              </a:rPr>
              <a:t>Антарес</a:t>
            </a:r>
            <a:r>
              <a:rPr lang="uk-UA" sz="1600" b="0" dirty="0">
                <a:solidFill>
                  <a:schemeClr val="tx1"/>
                </a:solidFill>
                <a:latin typeface="+mj-lt"/>
                <a:ea typeface="+mj-ea"/>
                <a:cs typeface="+mj-cs"/>
              </a:rPr>
              <a:t>» розроблена ДП «Конструкторське бюро «Південне» ім. М.К. Янгеля», виготовлена ДП «Виробниче об'єднання Південний машинобудівний завод імені О.М. Макарова» в кооперації з українськими підприємствами «</a:t>
            </a:r>
            <a:r>
              <a:rPr lang="uk-UA" sz="1600" b="0" dirty="0" err="1">
                <a:solidFill>
                  <a:schemeClr val="tx1"/>
                </a:solidFill>
                <a:latin typeface="+mj-lt"/>
                <a:ea typeface="+mj-ea"/>
                <a:cs typeface="+mj-cs"/>
              </a:rPr>
              <a:t>Хартрон</a:t>
            </a:r>
            <a:r>
              <a:rPr lang="uk-UA" sz="1600" b="0" dirty="0">
                <a:solidFill>
                  <a:schemeClr val="tx1"/>
                </a:solidFill>
                <a:latin typeface="+mj-lt"/>
                <a:ea typeface="+mj-ea"/>
                <a:cs typeface="+mj-cs"/>
              </a:rPr>
              <a:t>-АРКОС» (Харків), «</a:t>
            </a:r>
            <a:r>
              <a:rPr lang="uk-UA" sz="1600" b="0" dirty="0" err="1">
                <a:solidFill>
                  <a:schemeClr val="tx1"/>
                </a:solidFill>
                <a:latin typeface="+mj-lt"/>
                <a:ea typeface="+mj-ea"/>
                <a:cs typeface="+mj-cs"/>
              </a:rPr>
              <a:t>Київприлад</a:t>
            </a:r>
            <a:r>
              <a:rPr lang="uk-UA" sz="1600" b="0" dirty="0">
                <a:solidFill>
                  <a:schemeClr val="tx1"/>
                </a:solidFill>
                <a:latin typeface="+mj-lt"/>
                <a:ea typeface="+mj-ea"/>
                <a:cs typeface="+mj-cs"/>
              </a:rPr>
              <a:t>» (Київ), «</a:t>
            </a:r>
            <a:r>
              <a:rPr lang="uk-UA" sz="1600" b="0" dirty="0" err="1">
                <a:solidFill>
                  <a:schemeClr val="tx1"/>
                </a:solidFill>
                <a:latin typeface="+mj-lt"/>
                <a:ea typeface="+mj-ea"/>
                <a:cs typeface="+mj-cs"/>
              </a:rPr>
              <a:t>Хартрон</a:t>
            </a:r>
            <a:r>
              <a:rPr lang="uk-UA" sz="1600" b="0" dirty="0">
                <a:solidFill>
                  <a:schemeClr val="tx1"/>
                </a:solidFill>
                <a:latin typeface="+mj-lt"/>
                <a:ea typeface="+mj-ea"/>
                <a:cs typeface="+mj-cs"/>
              </a:rPr>
              <a:t>-ЮКОМ» (Запоріжжя), «ЧЕЗАРА», «РАПІД» (Чернігів) та ін.</a:t>
            </a:r>
            <a:r>
              <a:rPr lang="uk-UA" sz="900" b="0" dirty="0">
                <a:solidFill>
                  <a:schemeClr val="tx1"/>
                </a:solidFill>
                <a:latin typeface="+mj-lt"/>
                <a:ea typeface="+mj-ea"/>
                <a:cs typeface="+mj-cs"/>
              </a:rPr>
              <a:t/>
            </a:r>
            <a:br>
              <a:rPr lang="uk-UA" sz="900" b="0" dirty="0">
                <a:solidFill>
                  <a:schemeClr val="tx1"/>
                </a:solidFill>
                <a:latin typeface="+mj-lt"/>
                <a:ea typeface="+mj-ea"/>
                <a:cs typeface="+mj-cs"/>
              </a:rPr>
            </a:br>
            <a:endParaRPr lang="ru-RU" sz="900" b="0" dirty="0">
              <a:solidFill>
                <a:schemeClr val="tx1"/>
              </a:solidFill>
              <a:latin typeface="+mj-lt"/>
              <a:ea typeface="+mj-ea"/>
              <a:cs typeface="+mj-cs"/>
            </a:endParaRPr>
          </a:p>
        </p:txBody>
      </p:sp>
      <p:sp>
        <p:nvSpPr>
          <p:cNvPr id="2" name="Заголовок 1"/>
          <p:cNvSpPr>
            <a:spLocks noGrp="1"/>
          </p:cNvSpPr>
          <p:nvPr>
            <p:ph type="ctrTitle"/>
          </p:nvPr>
        </p:nvSpPr>
        <p:spPr>
          <a:xfrm>
            <a:off x="1387993" y="94129"/>
            <a:ext cx="10657184" cy="1752600"/>
          </a:xfrm>
        </p:spPr>
        <p:txBody>
          <a:bodyPr/>
          <a:lstStyle/>
          <a:p>
            <a:r>
              <a:rPr lang="uk-UA" sz="2400" b="1" dirty="0"/>
              <a:t>21 квітня 2013 року</a:t>
            </a:r>
            <a:r>
              <a:rPr lang="uk-UA" sz="2400" dirty="0"/>
              <a:t> з космодрому </a:t>
            </a:r>
            <a:r>
              <a:rPr lang="uk-UA" sz="2400" dirty="0" err="1"/>
              <a:t>Уоллопс</a:t>
            </a:r>
            <a:r>
              <a:rPr lang="uk-UA" sz="2400" dirty="0"/>
              <a:t> (Вірджинія, США) відбувся перший демонстраційний пуск ракети-носія (РН) середнього класу «</a:t>
            </a:r>
            <a:r>
              <a:rPr lang="uk-UA" sz="2400" dirty="0" err="1"/>
              <a:t>Антарес</a:t>
            </a:r>
            <a:r>
              <a:rPr lang="uk-UA" sz="2400" dirty="0"/>
              <a:t>». </a:t>
            </a:r>
          </a:p>
        </p:txBody>
      </p:sp>
      <p:pic>
        <p:nvPicPr>
          <p:cNvPr id="15362" name="Picture 2" descr="http://www.nkau.gov.ua/mainsubjects/antares_launchb.jpg"/>
          <p:cNvPicPr>
            <a:picLocks noChangeAspect="1" noChangeArrowheads="1"/>
          </p:cNvPicPr>
          <p:nvPr/>
        </p:nvPicPr>
        <p:blipFill rotWithShape="1">
          <a:blip r:embed="rId2">
            <a:extLst>
              <a:ext uri="{28A0092B-C50C-407E-A947-70E740481C1C}">
                <a14:useLocalDpi xmlns:a14="http://schemas.microsoft.com/office/drawing/2010/main" val="0"/>
              </a:ext>
            </a:extLst>
          </a:blip>
          <a:srcRect t="5783" b="9151"/>
          <a:stretch/>
        </p:blipFill>
        <p:spPr bwMode="auto">
          <a:xfrm>
            <a:off x="893901" y="2492896"/>
            <a:ext cx="4549992" cy="4003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0829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3"/>
          <p:cNvSpPr>
            <a:spLocks noGrp="1"/>
          </p:cNvSpPr>
          <p:nvPr>
            <p:ph type="subTitle" idx="1"/>
          </p:nvPr>
        </p:nvSpPr>
        <p:spPr>
          <a:xfrm>
            <a:off x="5598259" y="2929260"/>
            <a:ext cx="6326155" cy="2607940"/>
          </a:xfrm>
        </p:spPr>
        <p:txBody>
          <a:bodyPr>
            <a:noAutofit/>
          </a:bodyPr>
          <a:lstStyle/>
          <a:p>
            <a:pPr>
              <a:defRPr/>
            </a:pPr>
            <a:r>
              <a:rPr lang="uk-UA" sz="1600" b="0" dirty="0">
                <a:solidFill>
                  <a:schemeClr val="tx1"/>
                </a:solidFill>
                <a:latin typeface="+mj-lt"/>
                <a:ea typeface="+mj-ea"/>
                <a:cs typeface="+mj-cs"/>
              </a:rPr>
              <a:t>Головним розробником ракети-носія є американська компанія </a:t>
            </a:r>
            <a:r>
              <a:rPr lang="en-US" sz="1600" b="0" dirty="0">
                <a:solidFill>
                  <a:schemeClr val="tx1"/>
                </a:solidFill>
                <a:latin typeface="+mj-lt"/>
                <a:ea typeface="+mj-ea"/>
                <a:cs typeface="+mj-cs"/>
              </a:rPr>
              <a:t>Orbital </a:t>
            </a:r>
            <a:r>
              <a:rPr lang="uk-UA" sz="1600" b="0" dirty="0">
                <a:solidFill>
                  <a:schemeClr val="tx1"/>
                </a:solidFill>
                <a:latin typeface="+mj-lt"/>
                <a:ea typeface="+mj-ea"/>
                <a:cs typeface="+mj-cs"/>
              </a:rPr>
              <a:t>АТК, а основну конструкцію першого ступеня створюють вітчизняні державні підприємства космічної галузі КБ «Південне» ім. М.К. Янгеля та ВО «Південний машинобудівний завод ім. О.М. Макарова» (обидва Дніпро) в кооперації з підприємствами «</a:t>
            </a:r>
            <a:r>
              <a:rPr lang="uk-UA" sz="1600" b="0" dirty="0" err="1">
                <a:solidFill>
                  <a:schemeClr val="tx1"/>
                </a:solidFill>
                <a:latin typeface="+mj-lt"/>
                <a:ea typeface="+mj-ea"/>
                <a:cs typeface="+mj-cs"/>
              </a:rPr>
              <a:t>Хартрон</a:t>
            </a:r>
            <a:r>
              <a:rPr lang="uk-UA" sz="1600" b="0" dirty="0">
                <a:solidFill>
                  <a:schemeClr val="tx1"/>
                </a:solidFill>
                <a:latin typeface="+mj-lt"/>
                <a:ea typeface="+mj-ea"/>
                <a:cs typeface="+mj-cs"/>
              </a:rPr>
              <a:t>-АРКОС» (Харків), «</a:t>
            </a:r>
            <a:r>
              <a:rPr lang="uk-UA" sz="1600" b="0" dirty="0" err="1">
                <a:solidFill>
                  <a:schemeClr val="tx1"/>
                </a:solidFill>
                <a:latin typeface="+mj-lt"/>
                <a:ea typeface="+mj-ea"/>
                <a:cs typeface="+mj-cs"/>
              </a:rPr>
              <a:t>Хартрон</a:t>
            </a:r>
            <a:r>
              <a:rPr lang="uk-UA" sz="1600" b="0" dirty="0">
                <a:solidFill>
                  <a:schemeClr val="tx1"/>
                </a:solidFill>
                <a:latin typeface="+mj-lt"/>
                <a:ea typeface="+mj-ea"/>
                <a:cs typeface="+mj-cs"/>
              </a:rPr>
              <a:t>-ЮКОМ» (Запоріжжя), «ЧЕЗАРА », «РАПІД» (Чернігів) та ін.</a:t>
            </a:r>
            <a:endParaRPr lang="ru-RU" sz="1600" b="0" dirty="0">
              <a:solidFill>
                <a:schemeClr val="tx1"/>
              </a:solidFill>
              <a:latin typeface="+mj-lt"/>
              <a:ea typeface="+mj-ea"/>
              <a:cs typeface="+mj-cs"/>
            </a:endParaRPr>
          </a:p>
        </p:txBody>
      </p:sp>
      <p:sp>
        <p:nvSpPr>
          <p:cNvPr id="2" name="Заголовок 1"/>
          <p:cNvSpPr>
            <a:spLocks noGrp="1"/>
          </p:cNvSpPr>
          <p:nvPr>
            <p:ph type="ctrTitle"/>
          </p:nvPr>
        </p:nvSpPr>
        <p:spPr>
          <a:xfrm>
            <a:off x="860624" y="523652"/>
            <a:ext cx="10363200" cy="1752600"/>
          </a:xfrm>
        </p:spPr>
        <p:txBody>
          <a:bodyPr>
            <a:normAutofit fontScale="90000"/>
          </a:bodyPr>
          <a:lstStyle/>
          <a:p>
            <a:r>
              <a:rPr lang="uk-UA" sz="2400" b="1" dirty="0"/>
              <a:t>18 жовтня </a:t>
            </a:r>
            <a:r>
              <a:rPr lang="uk-UA" sz="2400" b="1" dirty="0" smtClean="0"/>
              <a:t>2016 року</a:t>
            </a:r>
            <a:r>
              <a:rPr lang="uk-UA" sz="2400" dirty="0"/>
              <a:t> </a:t>
            </a:r>
            <a:r>
              <a:rPr lang="uk-UA" sz="2400" dirty="0" smtClean="0"/>
              <a:t>із </a:t>
            </a:r>
            <a:r>
              <a:rPr lang="uk-UA" sz="2400" dirty="0"/>
              <a:t>о. </a:t>
            </a:r>
            <a:r>
              <a:rPr lang="uk-UA" sz="2400" dirty="0" err="1"/>
              <a:t>Уоллопс</a:t>
            </a:r>
            <a:r>
              <a:rPr lang="uk-UA" sz="2400" dirty="0"/>
              <a:t> (штат Вірджинія, США) відбувся успішний пуск модернізованої ракети-носія середнього класу </a:t>
            </a:r>
            <a:r>
              <a:rPr lang="en-US" sz="2400" dirty="0"/>
              <a:t>Antares-230 </a:t>
            </a:r>
            <a:r>
              <a:rPr lang="uk-UA" sz="2400" dirty="0"/>
              <a:t>із транспортним космічним кораблем </a:t>
            </a:r>
            <a:r>
              <a:rPr lang="en-US" sz="2400" dirty="0"/>
              <a:t>Cygnus.</a:t>
            </a:r>
            <a:br>
              <a:rPr lang="en-US" sz="2400" dirty="0"/>
            </a:br>
            <a:r>
              <a:rPr lang="en-US" sz="2000" dirty="0"/>
              <a:t/>
            </a:r>
            <a:br>
              <a:rPr lang="en-US" sz="2000" dirty="0"/>
            </a:br>
            <a:endParaRPr lang="uk-UA" sz="2000" dirty="0"/>
          </a:p>
        </p:txBody>
      </p:sp>
      <p:pic>
        <p:nvPicPr>
          <p:cNvPr id="16386" name="Picture 2" descr="http://www.nkau.gov.ua/mainsubjects/antarespusk181016b.jpg"/>
          <p:cNvPicPr>
            <a:picLocks noChangeAspect="1" noChangeArrowheads="1"/>
          </p:cNvPicPr>
          <p:nvPr/>
        </p:nvPicPr>
        <p:blipFill rotWithShape="1">
          <a:blip r:embed="rId2">
            <a:extLst>
              <a:ext uri="{28A0092B-C50C-407E-A947-70E740481C1C}">
                <a14:useLocalDpi xmlns:a14="http://schemas.microsoft.com/office/drawing/2010/main" val="0"/>
              </a:ext>
            </a:extLst>
          </a:blip>
          <a:srcRect l="21382" t="6235" r="14793"/>
          <a:stretch/>
        </p:blipFill>
        <p:spPr bwMode="auto">
          <a:xfrm>
            <a:off x="516203" y="2598554"/>
            <a:ext cx="4934857" cy="3619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7786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Заголовок 1"/>
          <p:cNvSpPr>
            <a:spLocks noGrp="1"/>
          </p:cNvSpPr>
          <p:nvPr>
            <p:ph type="ctrTitle"/>
          </p:nvPr>
        </p:nvSpPr>
        <p:spPr>
          <a:xfrm>
            <a:off x="1199456" y="884312"/>
            <a:ext cx="10363200" cy="1752600"/>
          </a:xfrm>
        </p:spPr>
        <p:txBody>
          <a:bodyPr>
            <a:normAutofit fontScale="90000"/>
          </a:bodyPr>
          <a:lstStyle/>
          <a:p>
            <a:pPr eaLnBrk="1" hangingPunct="1"/>
            <a:r>
              <a:rPr lang="uk-UA" sz="2400" b="1" dirty="0"/>
              <a:t>5 грудня 2016 року </a:t>
            </a:r>
            <a:r>
              <a:rPr lang="uk-UA" sz="2400" dirty="0" smtClean="0"/>
              <a:t>з </a:t>
            </a:r>
            <a:r>
              <a:rPr lang="uk-UA" sz="2400" dirty="0"/>
              <a:t>космодрому Куру у Французькій Гвіані успішно стартувала ракета-носій легкого класу «Вега» з супутником спостереження Міністерства оборони Туреччини </a:t>
            </a:r>
            <a:r>
              <a:rPr lang="en-US" sz="2400" dirty="0"/>
              <a:t>Gokturk-1.</a:t>
            </a:r>
            <a:br>
              <a:rPr lang="en-US" sz="2400" dirty="0"/>
            </a:br>
            <a:r>
              <a:rPr lang="en-US" sz="2400" dirty="0"/>
              <a:t/>
            </a:r>
            <a:br>
              <a:rPr lang="en-US" sz="2400" dirty="0"/>
            </a:br>
            <a:endParaRPr lang="ru-RU" altLang="uk-UA" sz="2400" dirty="0" smtClean="0"/>
          </a:p>
        </p:txBody>
      </p:sp>
      <p:pic>
        <p:nvPicPr>
          <p:cNvPr id="17410" name="Picture 2" descr="http://www.nkau.gov.ua/mainsubjects/VV08-liftoff-1b.jpg"/>
          <p:cNvPicPr>
            <a:picLocks noChangeAspect="1" noChangeArrowheads="1"/>
          </p:cNvPicPr>
          <p:nvPr/>
        </p:nvPicPr>
        <p:blipFill rotWithShape="1">
          <a:blip r:embed="rId2">
            <a:extLst>
              <a:ext uri="{28A0092B-C50C-407E-A947-70E740481C1C}">
                <a14:useLocalDpi xmlns:a14="http://schemas.microsoft.com/office/drawing/2010/main" val="0"/>
              </a:ext>
            </a:extLst>
          </a:blip>
          <a:srcRect t="15645" r="5870"/>
          <a:stretch/>
        </p:blipFill>
        <p:spPr bwMode="auto">
          <a:xfrm>
            <a:off x="2560849" y="2430910"/>
            <a:ext cx="4233651" cy="4026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6874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Заголовок 1"/>
          <p:cNvSpPr>
            <a:spLocks noGrp="1"/>
          </p:cNvSpPr>
          <p:nvPr>
            <p:ph type="ctrTitle"/>
          </p:nvPr>
        </p:nvSpPr>
        <p:spPr>
          <a:xfrm>
            <a:off x="175850" y="3068092"/>
            <a:ext cx="11093879" cy="3599408"/>
          </a:xfrm>
        </p:spPr>
        <p:txBody>
          <a:bodyPr>
            <a:normAutofit fontScale="90000"/>
          </a:bodyPr>
          <a:lstStyle/>
          <a:p>
            <a:pPr eaLnBrk="1" hangingPunct="1"/>
            <a:r>
              <a:rPr lang="uk-UA" sz="2400" dirty="0" smtClean="0">
                <a:solidFill>
                  <a:schemeClr val="tx1"/>
                </a:solidFill>
              </a:rPr>
              <a:t>Україна </a:t>
            </a:r>
            <a:r>
              <a:rPr lang="uk-UA" sz="2400" dirty="0">
                <a:solidFill>
                  <a:schemeClr val="tx1"/>
                </a:solidFill>
              </a:rPr>
              <a:t>стала відома на світовому ринку своєю космічною продукцією: ракетами-носіями «Зеніт», «Циклон», «Дніпро»; космічними апаратами «Січ» і АУОС; апаратурою стикування “Курс” для Міжнародної космічної станції; системами початкового орієнтування ракет, апаратурою систем керування для космічних комплексів “Союз”, “Прогрес”, “Протон”; унікальними об'єктами наземної інфраструктури: радіотелескопом РТ-70, мережею спостережень геофізичних явищ в земній кулі. </a:t>
            </a:r>
            <a:br>
              <a:rPr lang="uk-UA" sz="2400" dirty="0">
                <a:solidFill>
                  <a:schemeClr val="tx1"/>
                </a:solidFill>
              </a:rPr>
            </a:br>
            <a:r>
              <a:rPr lang="en-US" sz="2400" dirty="0" smtClean="0">
                <a:solidFill>
                  <a:schemeClr val="tx1"/>
                </a:solidFill>
              </a:rPr>
              <a:t/>
            </a:r>
            <a:br>
              <a:rPr lang="en-US" sz="2400" dirty="0" smtClean="0">
                <a:solidFill>
                  <a:schemeClr val="tx1"/>
                </a:solidFill>
              </a:rPr>
            </a:br>
            <a:endParaRPr lang="ru-RU" altLang="uk-UA" sz="2400" dirty="0" smtClean="0">
              <a:solidFill>
                <a:schemeClr val="tx1"/>
              </a:solidFill>
            </a:endParaRPr>
          </a:p>
        </p:txBody>
      </p:sp>
      <p:sp>
        <p:nvSpPr>
          <p:cNvPr id="2" name="Прямоугольник 1"/>
          <p:cNvSpPr/>
          <p:nvPr/>
        </p:nvSpPr>
        <p:spPr>
          <a:xfrm>
            <a:off x="3887755" y="382013"/>
            <a:ext cx="8304245" cy="1938992"/>
          </a:xfrm>
          <a:prstGeom prst="rect">
            <a:avLst/>
          </a:prstGeom>
        </p:spPr>
        <p:txBody>
          <a:bodyPr wrap="square">
            <a:spAutoFit/>
          </a:bodyPr>
          <a:lstStyle/>
          <a:p>
            <a:r>
              <a:rPr lang="uk-UA" sz="2400" dirty="0"/>
              <a:t>За </a:t>
            </a:r>
            <a:r>
              <a:rPr lang="en-US" sz="2400" b="1" dirty="0" smtClean="0"/>
              <a:t>24</a:t>
            </a:r>
            <a:r>
              <a:rPr lang="uk-UA" sz="2400" b="1" dirty="0" smtClean="0"/>
              <a:t> рок</a:t>
            </a:r>
            <a:r>
              <a:rPr lang="uk-UA" sz="2400" b="1" dirty="0"/>
              <a:t>и</a:t>
            </a:r>
            <a:r>
              <a:rPr lang="uk-UA" sz="2400" dirty="0"/>
              <a:t> напруженої роботи НКАУ і підприємств української космічної галузі забезпечено </a:t>
            </a:r>
            <a:r>
              <a:rPr lang="uk-UA" sz="2400" dirty="0" smtClean="0"/>
              <a:t>1</a:t>
            </a:r>
            <a:r>
              <a:rPr lang="en-US" sz="2400" dirty="0" smtClean="0"/>
              <a:t>3</a:t>
            </a:r>
            <a:r>
              <a:rPr lang="uk-UA" sz="2400" dirty="0" smtClean="0"/>
              <a:t>0 </a:t>
            </a:r>
            <a:r>
              <a:rPr lang="uk-UA" sz="2400" dirty="0"/>
              <a:t>пусків ракет-носіїв і виведено в космос понад </a:t>
            </a:r>
            <a:r>
              <a:rPr lang="en-US" sz="2400" dirty="0" smtClean="0"/>
              <a:t>300</a:t>
            </a:r>
            <a:r>
              <a:rPr lang="uk-UA" sz="2400" dirty="0" smtClean="0"/>
              <a:t> космічних апаратів </a:t>
            </a:r>
            <a:r>
              <a:rPr lang="uk-UA" sz="2400" dirty="0"/>
              <a:t>на замовлення </a:t>
            </a:r>
            <a:r>
              <a:rPr lang="uk-UA" sz="2400" dirty="0" smtClean="0"/>
              <a:t>25 країн світу.</a:t>
            </a:r>
            <a:r>
              <a:rPr lang="uk-UA" sz="2400" dirty="0"/>
              <a:t/>
            </a:r>
            <a:br>
              <a:rPr lang="uk-UA" sz="2400" dirty="0"/>
            </a:br>
            <a:endParaRPr lang="uk-UA" sz="2400" dirty="0"/>
          </a:p>
        </p:txBody>
      </p:sp>
      <p:pic>
        <p:nvPicPr>
          <p:cNvPr id="1026" name="Picture 2" descr="https://upload.wikimedia.org/wikipedia/commons/thumb/b/b3/NSAU_Logo1.svg/250px-NSAU_Logo1.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371" y="69832"/>
            <a:ext cx="317500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2871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a:xfrm>
            <a:off x="2017712" y="1500187"/>
            <a:ext cx="9905999" cy="3541714"/>
          </a:xfrm>
        </p:spPr>
        <p:txBody>
          <a:bodyPr/>
          <a:lstStyle/>
          <a:p>
            <a:pPr marL="0" indent="0">
              <a:buNone/>
            </a:pPr>
            <a:r>
              <a:rPr lang="uk-UA" sz="8000" dirty="0" smtClean="0"/>
              <a:t>«</a:t>
            </a:r>
            <a:r>
              <a:rPr lang="uk-UA" sz="8000" b="1" dirty="0"/>
              <a:t>Пошуковці»     </a:t>
            </a:r>
            <a:endParaRPr lang="uk-UA" sz="8000" dirty="0"/>
          </a:p>
          <a:p>
            <a:endParaRPr lang="uk-UA" dirty="0"/>
          </a:p>
        </p:txBody>
      </p:sp>
    </p:spTree>
    <p:extLst>
      <p:ext uri="{BB962C8B-B14F-4D97-AF65-F5344CB8AC3E}">
        <p14:creationId xmlns:p14="http://schemas.microsoft.com/office/powerpoint/2010/main" val="20249624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Заголовок 1"/>
          <p:cNvSpPr>
            <a:spLocks noGrp="1"/>
          </p:cNvSpPr>
          <p:nvPr>
            <p:ph type="ctrTitle"/>
          </p:nvPr>
        </p:nvSpPr>
        <p:spPr>
          <a:xfrm>
            <a:off x="880460" y="147588"/>
            <a:ext cx="10363200" cy="1752600"/>
          </a:xfrm>
        </p:spPr>
        <p:txBody>
          <a:bodyPr/>
          <a:lstStyle/>
          <a:p>
            <a:pPr eaLnBrk="1" hangingPunct="1"/>
            <a:r>
              <a:rPr lang="uk-UA" sz="4800" dirty="0"/>
              <a:t>Міжнародні космічні </a:t>
            </a:r>
            <a:r>
              <a:rPr lang="uk-UA" sz="4800" dirty="0" smtClean="0"/>
              <a:t>проекти</a:t>
            </a:r>
            <a:r>
              <a:rPr lang="en-US" sz="4800" dirty="0" smtClean="0"/>
              <a:t> </a:t>
            </a:r>
            <a:r>
              <a:rPr lang="uk-UA" sz="4800" dirty="0" smtClean="0"/>
              <a:t>за участю України</a:t>
            </a:r>
            <a:endParaRPr lang="ru-RU" altLang="uk-UA" sz="4800" dirty="0" smtClean="0"/>
          </a:p>
        </p:txBody>
      </p:sp>
      <p:pic>
        <p:nvPicPr>
          <p:cNvPr id="4098" name="Picture 2" descr="Картинки по запросу міжнародні космічні проекты"/>
          <p:cNvPicPr>
            <a:picLocks noChangeAspect="1" noChangeArrowheads="1"/>
          </p:cNvPicPr>
          <p:nvPr/>
        </p:nvPicPr>
        <p:blipFill rotWithShape="1">
          <a:blip r:embed="rId2">
            <a:extLst>
              <a:ext uri="{28A0092B-C50C-407E-A947-70E740481C1C}">
                <a14:useLocalDpi xmlns:a14="http://schemas.microsoft.com/office/drawing/2010/main" val="0"/>
              </a:ext>
            </a:extLst>
          </a:blip>
          <a:srcRect l="4695" r="1525"/>
          <a:stretch/>
        </p:blipFill>
        <p:spPr bwMode="auto">
          <a:xfrm>
            <a:off x="0" y="2425700"/>
            <a:ext cx="12089545" cy="443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0552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411" y="404268"/>
            <a:ext cx="11379200" cy="758825"/>
          </a:xfrm>
        </p:spPr>
        <p:txBody>
          <a:bodyPr>
            <a:noAutofit/>
          </a:bodyPr>
          <a:lstStyle/>
          <a:p>
            <a:r>
              <a:rPr lang="uk-UA" sz="2800" dirty="0"/>
              <a:t>Міжнародна програма </a:t>
            </a:r>
            <a:r>
              <a:rPr lang="en-US" sz="2800" dirty="0"/>
              <a:t>EXPLORATION </a:t>
            </a:r>
            <a:r>
              <a:rPr lang="uk-UA" sz="2800" dirty="0" smtClean="0"/>
              <a:t>Дослідження </a:t>
            </a:r>
            <a:r>
              <a:rPr lang="uk-UA" sz="2800" dirty="0"/>
              <a:t>космічного простору за участі України</a:t>
            </a:r>
          </a:p>
        </p:txBody>
      </p:sp>
      <p:pic>
        <p:nvPicPr>
          <p:cNvPr id="18434" name="Picture 2" descr="exploration: Международная космическая станция и астронавт в космическом пространстве над планетой Земля. Элементы этого изображения, предоставленную NASA. Фото со сток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6663" y="2159000"/>
            <a:ext cx="8596560" cy="4298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3104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1371" y="869976"/>
            <a:ext cx="11379200" cy="758825"/>
          </a:xfrm>
        </p:spPr>
        <p:txBody>
          <a:bodyPr>
            <a:normAutofit fontScale="90000"/>
          </a:bodyPr>
          <a:lstStyle/>
          <a:p>
            <a:r>
              <a:rPr lang="uk-UA" sz="2400" dirty="0"/>
              <a:t>Міжнародний космічний проект «ДНІПРО» </a:t>
            </a:r>
            <a:r>
              <a:rPr lang="uk-UA" sz="2400" dirty="0" smtClean="0"/>
              <a:t>Модернізація </a:t>
            </a:r>
            <a:r>
              <a:rPr lang="uk-UA" sz="2400" dirty="0"/>
              <a:t>балістичних ракет РС-20 у ракету- носій «Дніпро», інтеграція космічних апаратів, проведення комерційних запусків</a:t>
            </a:r>
          </a:p>
        </p:txBody>
      </p:sp>
      <p:pic>
        <p:nvPicPr>
          <p:cNvPr id="4" name="Picture 2" descr="http://www.nkau.gov.ua/img/intern_coop/projects/dnepr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462" y="2208809"/>
            <a:ext cx="5715000" cy="44386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nkau.gov.ua/img/intern_coop/projects/dnepr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2117" y="2208809"/>
            <a:ext cx="4517957" cy="4322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6795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1371" y="312739"/>
            <a:ext cx="11379200" cy="1219200"/>
          </a:xfrm>
        </p:spPr>
        <p:txBody>
          <a:bodyPr>
            <a:noAutofit/>
          </a:bodyPr>
          <a:lstStyle/>
          <a:p>
            <a:r>
              <a:rPr lang="uk-UA" sz="2400" dirty="0"/>
              <a:t>Міжнародний </a:t>
            </a:r>
            <a:r>
              <a:rPr lang="uk-UA" sz="2400" dirty="0" smtClean="0"/>
              <a:t>космічний </a:t>
            </a:r>
            <a:r>
              <a:rPr lang="uk-UA" sz="2400" dirty="0"/>
              <a:t>проект «Морський старт» </a:t>
            </a:r>
            <a:r>
              <a:rPr lang="uk-UA" sz="2400" dirty="0" smtClean="0"/>
              <a:t>Виготовлення </a:t>
            </a:r>
            <a:r>
              <a:rPr lang="uk-UA" sz="2400" dirty="0"/>
              <a:t>ракет-носіїв «Зеніт», інтеграція космічних апаратів, підготовка та проведення комерційних запусків</a:t>
            </a:r>
          </a:p>
        </p:txBody>
      </p:sp>
      <p:pic>
        <p:nvPicPr>
          <p:cNvPr id="20482" name="Picture 2" descr="zen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433" y="2517236"/>
            <a:ext cx="5936571" cy="3413664"/>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Картинки по запросу Міжнародний космічний проект «Морський старт»"/>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5" name="AutoShape 6" descr="Картинки по запросу Міжнародний космічний проект «Морський старт»"/>
          <p:cNvSpPr>
            <a:spLocks noChangeAspect="1" noChangeArrowheads="1"/>
          </p:cNvSpPr>
          <p:nvPr/>
        </p:nvSpPr>
        <p:spPr bwMode="auto">
          <a:xfrm>
            <a:off x="410633" y="79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6" name="AutoShape 8" descr="Картинки по запросу Міжнародний космічний проект «Морський старт»"/>
          <p:cNvSpPr>
            <a:spLocks noChangeAspect="1" noChangeArrowheads="1"/>
          </p:cNvSpPr>
          <p:nvPr/>
        </p:nvSpPr>
        <p:spPr bwMode="auto">
          <a:xfrm>
            <a:off x="613833" y="1603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7" name="AutoShape 10" descr="Картинки по запросу Міжнародний космічний проект «Морський старт»"/>
          <p:cNvSpPr>
            <a:spLocks noChangeAspect="1" noChangeArrowheads="1"/>
          </p:cNvSpPr>
          <p:nvPr/>
        </p:nvSpPr>
        <p:spPr bwMode="auto">
          <a:xfrm>
            <a:off x="817033" y="3127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8" name="AutoShape 12" descr="Картинки по запросу Міжнародний космічний проект «Морський старт»"/>
          <p:cNvSpPr>
            <a:spLocks noChangeAspect="1" noChangeArrowheads="1"/>
          </p:cNvSpPr>
          <p:nvPr/>
        </p:nvSpPr>
        <p:spPr bwMode="auto">
          <a:xfrm>
            <a:off x="1020233" y="4651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9" name="AutoShape 14" descr="Картинки по запросу Міжнародний космічний проект «Морський старт»"/>
          <p:cNvSpPr>
            <a:spLocks noChangeAspect="1" noChangeArrowheads="1"/>
          </p:cNvSpPr>
          <p:nvPr/>
        </p:nvSpPr>
        <p:spPr bwMode="auto">
          <a:xfrm>
            <a:off x="1223433" y="6175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10" name="AutoShape 16" descr="Картинки по запросу Міжнародний космічний проект «Морський старт»"/>
          <p:cNvSpPr>
            <a:spLocks noChangeAspect="1" noChangeArrowheads="1"/>
          </p:cNvSpPr>
          <p:nvPr/>
        </p:nvSpPr>
        <p:spPr bwMode="auto">
          <a:xfrm>
            <a:off x="1426633" y="7699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11" name="AutoShape 18" descr="Картинки по запросу Міжнародний космічний проект «Морський старт»"/>
          <p:cNvSpPr>
            <a:spLocks noChangeAspect="1" noChangeArrowheads="1"/>
          </p:cNvSpPr>
          <p:nvPr/>
        </p:nvSpPr>
        <p:spPr bwMode="auto">
          <a:xfrm>
            <a:off x="1629833" y="9223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12" name="AutoShape 20" descr="Картинки по запросу Міжнародний космічний проект «Морський старт»"/>
          <p:cNvSpPr>
            <a:spLocks noChangeAspect="1" noChangeArrowheads="1"/>
          </p:cNvSpPr>
          <p:nvPr/>
        </p:nvSpPr>
        <p:spPr bwMode="auto">
          <a:xfrm>
            <a:off x="1833033" y="10747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13" name="AutoShape 22" descr="Картинки по запросу Міжнародний космічний проект «Морський старт»"/>
          <p:cNvSpPr>
            <a:spLocks noChangeAspect="1" noChangeArrowheads="1"/>
          </p:cNvSpPr>
          <p:nvPr/>
        </p:nvSpPr>
        <p:spPr bwMode="auto">
          <a:xfrm>
            <a:off x="2036233" y="12271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14" name="AutoShape 24" descr="Картинки по запросу Міжнародний космічний проект «Морський старт»"/>
          <p:cNvSpPr>
            <a:spLocks noChangeAspect="1" noChangeArrowheads="1"/>
          </p:cNvSpPr>
          <p:nvPr/>
        </p:nvSpPr>
        <p:spPr bwMode="auto">
          <a:xfrm>
            <a:off x="2239433" y="13795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20505"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0044" y="2517236"/>
            <a:ext cx="5208209" cy="3413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010222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5360" y="548681"/>
            <a:ext cx="11379200" cy="758825"/>
          </a:xfrm>
        </p:spPr>
        <p:txBody>
          <a:bodyPr>
            <a:normAutofit fontScale="90000"/>
          </a:bodyPr>
          <a:lstStyle/>
          <a:p>
            <a:r>
              <a:rPr lang="uk-UA" sz="2400" dirty="0"/>
              <a:t>Міжнародний космічний проект «НАЗЕМНИЙ старт» </a:t>
            </a:r>
            <a:r>
              <a:rPr lang="uk-UA" sz="2400" dirty="0" smtClean="0"/>
              <a:t>Виготовлення </a:t>
            </a:r>
            <a:r>
              <a:rPr lang="uk-UA" sz="2400" dirty="0"/>
              <a:t>ракет-носіїв «Зеніт», інтеграція космічних апаратів, проведення комерційних запусків</a:t>
            </a:r>
          </a:p>
        </p:txBody>
      </p:sp>
      <p:pic>
        <p:nvPicPr>
          <p:cNvPr id="23554" name="Picture 2" descr="Картинки по запросу Міжнародний космічний проект«НАЗЕМНИЙ старт»"/>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791744" y="2060848"/>
            <a:ext cx="4233333" cy="429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1666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91440" y="82296"/>
            <a:ext cx="8558784" cy="6340197"/>
          </a:xfrm>
          <a:prstGeom prst="rect">
            <a:avLst/>
          </a:prstGeom>
        </p:spPr>
        <p:txBody>
          <a:bodyPr wrap="square">
            <a:spAutoFit/>
          </a:bodyPr>
          <a:lstStyle/>
          <a:p>
            <a:r>
              <a:rPr lang="ru-RU" sz="2400" b="1" dirty="0"/>
              <a:t>Мета веб-квесту:</a:t>
            </a:r>
            <a:endParaRPr lang="ru-RU" sz="2800" b="1" dirty="0"/>
          </a:p>
          <a:p>
            <a:endParaRPr lang="ru-RU" dirty="0"/>
          </a:p>
          <a:p>
            <a:pPr marL="285750" indent="-285750">
              <a:buFont typeface="Arial" panose="020B0604020202020204" pitchFamily="34" charset="0"/>
              <a:buChar char="•"/>
            </a:pPr>
            <a:r>
              <a:rPr lang="ru-RU" sz="2000" dirty="0" err="1">
                <a:solidFill>
                  <a:srgbClr val="002060"/>
                </a:solidFill>
              </a:rPr>
              <a:t>ознайомити</a:t>
            </a:r>
            <a:r>
              <a:rPr lang="ru-RU" sz="2000" dirty="0">
                <a:solidFill>
                  <a:srgbClr val="002060"/>
                </a:solidFill>
              </a:rPr>
              <a:t> </a:t>
            </a:r>
            <a:r>
              <a:rPr lang="ru-RU" sz="2000" dirty="0" err="1">
                <a:solidFill>
                  <a:srgbClr val="002060"/>
                </a:solidFill>
              </a:rPr>
              <a:t>учнів</a:t>
            </a:r>
            <a:r>
              <a:rPr lang="ru-RU" sz="2000" dirty="0">
                <a:solidFill>
                  <a:srgbClr val="002060"/>
                </a:solidFill>
              </a:rPr>
              <a:t> з </a:t>
            </a:r>
            <a:r>
              <a:rPr lang="ru-RU" sz="2000" dirty="0" err="1">
                <a:solidFill>
                  <a:srgbClr val="002060"/>
                </a:solidFill>
              </a:rPr>
              <a:t>українськими</a:t>
            </a:r>
            <a:r>
              <a:rPr lang="ru-RU" sz="2000" dirty="0">
                <a:solidFill>
                  <a:srgbClr val="002060"/>
                </a:solidFill>
              </a:rPr>
              <a:t> </a:t>
            </a:r>
            <a:r>
              <a:rPr lang="ru-RU" sz="2000" dirty="0" err="1">
                <a:solidFill>
                  <a:srgbClr val="002060"/>
                </a:solidFill>
              </a:rPr>
              <a:t>вченими</a:t>
            </a:r>
            <a:r>
              <a:rPr lang="ru-RU" sz="2000" dirty="0">
                <a:solidFill>
                  <a:srgbClr val="002060"/>
                </a:solidFill>
              </a:rPr>
              <a:t>, </a:t>
            </a:r>
            <a:r>
              <a:rPr lang="ru-RU" sz="2000" dirty="0" err="1">
                <a:solidFill>
                  <a:srgbClr val="002060"/>
                </a:solidFill>
              </a:rPr>
              <a:t>які</a:t>
            </a:r>
            <a:r>
              <a:rPr lang="ru-RU" sz="2000" dirty="0">
                <a:solidFill>
                  <a:srgbClr val="002060"/>
                </a:solidFill>
              </a:rPr>
              <a:t> </a:t>
            </a:r>
            <a:r>
              <a:rPr lang="ru-RU" sz="2000" dirty="0" err="1">
                <a:solidFill>
                  <a:srgbClr val="002060"/>
                </a:solidFill>
              </a:rPr>
              <a:t>сприяли</a:t>
            </a:r>
            <a:r>
              <a:rPr lang="ru-RU" sz="2000" dirty="0">
                <a:solidFill>
                  <a:srgbClr val="002060"/>
                </a:solidFill>
              </a:rPr>
              <a:t> </a:t>
            </a:r>
            <a:r>
              <a:rPr lang="ru-RU" sz="2000" dirty="0" err="1">
                <a:solidFill>
                  <a:srgbClr val="002060"/>
                </a:solidFill>
              </a:rPr>
              <a:t>розвитку</a:t>
            </a:r>
            <a:r>
              <a:rPr lang="ru-RU" sz="2000" dirty="0">
                <a:solidFill>
                  <a:srgbClr val="002060"/>
                </a:solidFill>
              </a:rPr>
              <a:t> космонавтики, </a:t>
            </a:r>
            <a:r>
              <a:rPr lang="ru-RU" sz="2000" dirty="0" err="1">
                <a:solidFill>
                  <a:srgbClr val="002060"/>
                </a:solidFill>
              </a:rPr>
              <a:t>досліджувати</a:t>
            </a:r>
            <a:r>
              <a:rPr lang="ru-RU" sz="2000" dirty="0">
                <a:solidFill>
                  <a:srgbClr val="002060"/>
                </a:solidFill>
              </a:rPr>
              <a:t> </a:t>
            </a:r>
            <a:r>
              <a:rPr lang="ru-RU" sz="2000" dirty="0" err="1">
                <a:solidFill>
                  <a:srgbClr val="002060"/>
                </a:solidFill>
              </a:rPr>
              <a:t>внески</a:t>
            </a:r>
            <a:r>
              <a:rPr lang="ru-RU" sz="2000" dirty="0">
                <a:solidFill>
                  <a:srgbClr val="002060"/>
                </a:solidFill>
              </a:rPr>
              <a:t> </a:t>
            </a:r>
            <a:r>
              <a:rPr lang="ru-RU" sz="2000" dirty="0" err="1">
                <a:solidFill>
                  <a:srgbClr val="002060"/>
                </a:solidFill>
              </a:rPr>
              <a:t>українських</a:t>
            </a:r>
            <a:r>
              <a:rPr lang="ru-RU" sz="2000" dirty="0">
                <a:solidFill>
                  <a:srgbClr val="002060"/>
                </a:solidFill>
              </a:rPr>
              <a:t> </a:t>
            </a:r>
            <a:r>
              <a:rPr lang="ru-RU" sz="2000" dirty="0" err="1">
                <a:solidFill>
                  <a:srgbClr val="002060"/>
                </a:solidFill>
              </a:rPr>
              <a:t>вчених</a:t>
            </a:r>
            <a:r>
              <a:rPr lang="ru-RU" sz="2000" dirty="0">
                <a:solidFill>
                  <a:srgbClr val="002060"/>
                </a:solidFill>
              </a:rPr>
              <a:t> у </a:t>
            </a:r>
            <a:r>
              <a:rPr lang="ru-RU" sz="2000" dirty="0" err="1">
                <a:solidFill>
                  <a:srgbClr val="002060"/>
                </a:solidFill>
              </a:rPr>
              <a:t>розвиток</a:t>
            </a:r>
            <a:r>
              <a:rPr lang="ru-RU" sz="2000" dirty="0">
                <a:solidFill>
                  <a:srgbClr val="002060"/>
                </a:solidFill>
              </a:rPr>
              <a:t> космонавтики, </a:t>
            </a:r>
            <a:r>
              <a:rPr lang="ru-RU" sz="2000" dirty="0" err="1">
                <a:solidFill>
                  <a:srgbClr val="002060"/>
                </a:solidFill>
              </a:rPr>
              <a:t>збуджувати</a:t>
            </a:r>
            <a:r>
              <a:rPr lang="ru-RU" sz="2000" dirty="0">
                <a:solidFill>
                  <a:srgbClr val="002060"/>
                </a:solidFill>
              </a:rPr>
              <a:t> </a:t>
            </a:r>
            <a:r>
              <a:rPr lang="ru-RU" sz="2000" dirty="0" err="1">
                <a:solidFill>
                  <a:srgbClr val="002060"/>
                </a:solidFill>
              </a:rPr>
              <a:t>інтерес</a:t>
            </a:r>
            <a:r>
              <a:rPr lang="ru-RU" sz="2000" dirty="0">
                <a:solidFill>
                  <a:srgbClr val="002060"/>
                </a:solidFill>
              </a:rPr>
              <a:t> до предмета та до </a:t>
            </a:r>
            <a:r>
              <a:rPr lang="ru-RU" sz="2000" dirty="0" err="1">
                <a:solidFill>
                  <a:srgbClr val="002060"/>
                </a:solidFill>
              </a:rPr>
              <a:t>історії</a:t>
            </a:r>
            <a:r>
              <a:rPr lang="ru-RU" sz="2000" dirty="0">
                <a:solidFill>
                  <a:srgbClr val="002060"/>
                </a:solidFill>
              </a:rPr>
              <a:t> </a:t>
            </a:r>
            <a:r>
              <a:rPr lang="ru-RU" sz="2000" dirty="0" err="1">
                <a:solidFill>
                  <a:srgbClr val="002060"/>
                </a:solidFill>
              </a:rPr>
              <a:t>рідної</a:t>
            </a:r>
            <a:r>
              <a:rPr lang="ru-RU" sz="2000" dirty="0">
                <a:solidFill>
                  <a:srgbClr val="002060"/>
                </a:solidFill>
              </a:rPr>
              <a:t> </a:t>
            </a:r>
            <a:r>
              <a:rPr lang="ru-RU" sz="2000" dirty="0" err="1">
                <a:solidFill>
                  <a:srgbClr val="002060"/>
                </a:solidFill>
              </a:rPr>
              <a:t>країни</a:t>
            </a:r>
            <a:r>
              <a:rPr lang="ru-RU" sz="2000" dirty="0">
                <a:solidFill>
                  <a:srgbClr val="002060"/>
                </a:solidFill>
              </a:rPr>
              <a:t>;</a:t>
            </a:r>
          </a:p>
          <a:p>
            <a:pPr marL="285750" indent="-285750">
              <a:buFont typeface="Arial" panose="020B0604020202020204" pitchFamily="34" charset="0"/>
              <a:buChar char="•"/>
            </a:pPr>
            <a:r>
              <a:rPr lang="ru-RU" sz="2000" dirty="0" err="1">
                <a:solidFill>
                  <a:srgbClr val="002060"/>
                </a:solidFill>
              </a:rPr>
              <a:t>розвивати</a:t>
            </a:r>
            <a:r>
              <a:rPr lang="ru-RU" sz="2000" dirty="0">
                <a:solidFill>
                  <a:srgbClr val="002060"/>
                </a:solidFill>
              </a:rPr>
              <a:t> </a:t>
            </a:r>
            <a:r>
              <a:rPr lang="ru-RU" sz="2000" dirty="0" err="1">
                <a:solidFill>
                  <a:srgbClr val="002060"/>
                </a:solidFill>
              </a:rPr>
              <a:t>пізнавальні</a:t>
            </a:r>
            <a:r>
              <a:rPr lang="ru-RU" sz="2000" dirty="0">
                <a:solidFill>
                  <a:srgbClr val="002060"/>
                </a:solidFill>
              </a:rPr>
              <a:t> </a:t>
            </a:r>
            <a:r>
              <a:rPr lang="ru-RU" sz="2000" dirty="0" err="1">
                <a:solidFill>
                  <a:srgbClr val="002060"/>
                </a:solidFill>
              </a:rPr>
              <a:t>здібності</a:t>
            </a:r>
            <a:r>
              <a:rPr lang="ru-RU" sz="2000" dirty="0">
                <a:solidFill>
                  <a:srgbClr val="002060"/>
                </a:solidFill>
              </a:rPr>
              <a:t> </a:t>
            </a:r>
            <a:r>
              <a:rPr lang="ru-RU" sz="2000" dirty="0" err="1">
                <a:solidFill>
                  <a:srgbClr val="002060"/>
                </a:solidFill>
              </a:rPr>
              <a:t>учнів</a:t>
            </a:r>
            <a:r>
              <a:rPr lang="ru-RU" sz="2000" dirty="0">
                <a:solidFill>
                  <a:srgbClr val="002060"/>
                </a:solidFill>
              </a:rPr>
              <a:t> і </a:t>
            </a:r>
            <a:r>
              <a:rPr lang="ru-RU" sz="2000" dirty="0" err="1">
                <a:solidFill>
                  <a:srgbClr val="002060"/>
                </a:solidFill>
              </a:rPr>
              <a:t>зацікавити</a:t>
            </a:r>
            <a:r>
              <a:rPr lang="ru-RU" sz="2000" dirty="0">
                <a:solidFill>
                  <a:srgbClr val="002060"/>
                </a:solidFill>
              </a:rPr>
              <a:t> </a:t>
            </a:r>
            <a:r>
              <a:rPr lang="ru-RU" sz="2000" dirty="0" err="1">
                <a:solidFill>
                  <a:srgbClr val="002060"/>
                </a:solidFill>
              </a:rPr>
              <a:t>їх</a:t>
            </a:r>
            <a:r>
              <a:rPr lang="ru-RU" sz="2000" dirty="0">
                <a:solidFill>
                  <a:srgbClr val="002060"/>
                </a:solidFill>
              </a:rPr>
              <a:t> </a:t>
            </a:r>
            <a:r>
              <a:rPr lang="ru-RU" sz="2000" dirty="0" err="1">
                <a:solidFill>
                  <a:srgbClr val="002060"/>
                </a:solidFill>
              </a:rPr>
              <a:t>історією</a:t>
            </a:r>
            <a:r>
              <a:rPr lang="ru-RU" sz="2000" dirty="0">
                <a:solidFill>
                  <a:srgbClr val="002060"/>
                </a:solidFill>
              </a:rPr>
              <a:t> космонавтики та </a:t>
            </a:r>
            <a:r>
              <a:rPr lang="ru-RU" sz="2000" dirty="0" err="1">
                <a:solidFill>
                  <a:srgbClr val="002060"/>
                </a:solidFill>
              </a:rPr>
              <a:t>її</a:t>
            </a:r>
            <a:r>
              <a:rPr lang="ru-RU" sz="2000" dirty="0">
                <a:solidFill>
                  <a:srgbClr val="002060"/>
                </a:solidFill>
              </a:rPr>
              <a:t> </a:t>
            </a:r>
            <a:r>
              <a:rPr lang="ru-RU" sz="2000" dirty="0" err="1">
                <a:solidFill>
                  <a:srgbClr val="002060"/>
                </a:solidFill>
              </a:rPr>
              <a:t>майбутнім</a:t>
            </a:r>
            <a:r>
              <a:rPr lang="ru-RU" sz="2000" dirty="0">
                <a:solidFill>
                  <a:srgbClr val="002060"/>
                </a:solidFill>
              </a:rPr>
              <a:t>;</a:t>
            </a:r>
          </a:p>
          <a:p>
            <a:pPr marL="285750" indent="-285750">
              <a:buFont typeface="Arial" panose="020B0604020202020204" pitchFamily="34" charset="0"/>
              <a:buChar char="•"/>
            </a:pPr>
            <a:r>
              <a:rPr lang="ru-RU" sz="2000" dirty="0" err="1">
                <a:solidFill>
                  <a:srgbClr val="002060"/>
                </a:solidFill>
              </a:rPr>
              <a:t>виховувати</a:t>
            </a:r>
            <a:r>
              <a:rPr lang="ru-RU" sz="2000" dirty="0">
                <a:solidFill>
                  <a:srgbClr val="002060"/>
                </a:solidFill>
              </a:rPr>
              <a:t> </a:t>
            </a:r>
            <a:r>
              <a:rPr lang="ru-RU" sz="2000" dirty="0" err="1">
                <a:solidFill>
                  <a:srgbClr val="002060"/>
                </a:solidFill>
              </a:rPr>
              <a:t>постійну</a:t>
            </a:r>
            <a:r>
              <a:rPr lang="ru-RU" sz="2000" dirty="0">
                <a:solidFill>
                  <a:srgbClr val="002060"/>
                </a:solidFill>
              </a:rPr>
              <a:t> потребу в </a:t>
            </a:r>
            <a:r>
              <a:rPr lang="ru-RU" sz="2000" dirty="0" err="1">
                <a:solidFill>
                  <a:srgbClr val="002060"/>
                </a:solidFill>
              </a:rPr>
              <a:t>поповненні</a:t>
            </a:r>
            <a:r>
              <a:rPr lang="ru-RU" sz="2000" dirty="0">
                <a:solidFill>
                  <a:srgbClr val="002060"/>
                </a:solidFill>
              </a:rPr>
              <a:t> </a:t>
            </a:r>
            <a:r>
              <a:rPr lang="ru-RU" sz="2000" dirty="0" err="1">
                <a:solidFill>
                  <a:srgbClr val="002060"/>
                </a:solidFill>
              </a:rPr>
              <a:t>знань</a:t>
            </a:r>
            <a:r>
              <a:rPr lang="ru-RU" sz="2000" dirty="0">
                <a:solidFill>
                  <a:srgbClr val="002060"/>
                </a:solidFill>
              </a:rPr>
              <a:t>, </a:t>
            </a:r>
            <a:r>
              <a:rPr lang="ru-RU" sz="2000" dirty="0" err="1">
                <a:solidFill>
                  <a:srgbClr val="002060"/>
                </a:solidFill>
              </a:rPr>
              <a:t>гордість</a:t>
            </a:r>
            <a:r>
              <a:rPr lang="ru-RU" sz="2000" dirty="0">
                <a:solidFill>
                  <a:srgbClr val="002060"/>
                </a:solidFill>
              </a:rPr>
              <a:t> за </a:t>
            </a:r>
            <a:r>
              <a:rPr lang="ru-RU" sz="2000" dirty="0" err="1">
                <a:solidFill>
                  <a:srgbClr val="002060"/>
                </a:solidFill>
              </a:rPr>
              <a:t>співвітчизників</a:t>
            </a:r>
            <a:r>
              <a:rPr lang="ru-RU" sz="2000" dirty="0">
                <a:solidFill>
                  <a:srgbClr val="002060"/>
                </a:solidFill>
              </a:rPr>
              <a:t>, </a:t>
            </a:r>
            <a:r>
              <a:rPr lang="ru-RU" sz="2000" dirty="0" err="1">
                <a:solidFill>
                  <a:srgbClr val="002060"/>
                </a:solidFill>
              </a:rPr>
              <a:t>які</a:t>
            </a:r>
            <a:r>
              <a:rPr lang="ru-RU" sz="2000" dirty="0">
                <a:solidFill>
                  <a:srgbClr val="002060"/>
                </a:solidFill>
              </a:rPr>
              <a:t> </a:t>
            </a:r>
            <a:r>
              <a:rPr lang="ru-RU" sz="2000" dirty="0" err="1">
                <a:solidFill>
                  <a:srgbClr val="002060"/>
                </a:solidFill>
              </a:rPr>
              <a:t>зробили</a:t>
            </a:r>
            <a:r>
              <a:rPr lang="ru-RU" sz="2000" dirty="0">
                <a:solidFill>
                  <a:srgbClr val="002060"/>
                </a:solidFill>
              </a:rPr>
              <a:t> </a:t>
            </a:r>
            <a:r>
              <a:rPr lang="ru-RU" sz="2000" dirty="0" err="1">
                <a:solidFill>
                  <a:srgbClr val="002060"/>
                </a:solidFill>
              </a:rPr>
              <a:t>неоціненний</a:t>
            </a:r>
            <a:r>
              <a:rPr lang="ru-RU" sz="2000" dirty="0">
                <a:solidFill>
                  <a:srgbClr val="002060"/>
                </a:solidFill>
              </a:rPr>
              <a:t> </a:t>
            </a:r>
            <a:r>
              <a:rPr lang="ru-RU" sz="2000" dirty="0" err="1">
                <a:solidFill>
                  <a:srgbClr val="002060"/>
                </a:solidFill>
              </a:rPr>
              <a:t>внесок</a:t>
            </a:r>
            <a:r>
              <a:rPr lang="ru-RU" sz="2000" dirty="0">
                <a:solidFill>
                  <a:srgbClr val="002060"/>
                </a:solidFill>
              </a:rPr>
              <a:t> у </a:t>
            </a:r>
            <a:r>
              <a:rPr lang="ru-RU" sz="2000" dirty="0" err="1">
                <a:solidFill>
                  <a:srgbClr val="002060"/>
                </a:solidFill>
              </a:rPr>
              <a:t>розвиток</a:t>
            </a:r>
            <a:r>
              <a:rPr lang="ru-RU" sz="2000" dirty="0">
                <a:solidFill>
                  <a:srgbClr val="002060"/>
                </a:solidFill>
              </a:rPr>
              <a:t> </a:t>
            </a:r>
            <a:r>
              <a:rPr lang="ru-RU" sz="2000" dirty="0" err="1">
                <a:solidFill>
                  <a:srgbClr val="002060"/>
                </a:solidFill>
              </a:rPr>
              <a:t>світової</a:t>
            </a:r>
            <a:r>
              <a:rPr lang="ru-RU" sz="2000" dirty="0">
                <a:solidFill>
                  <a:srgbClr val="002060"/>
                </a:solidFill>
              </a:rPr>
              <a:t> науки, </a:t>
            </a:r>
            <a:r>
              <a:rPr lang="ru-RU" sz="2000" dirty="0" err="1">
                <a:solidFill>
                  <a:srgbClr val="002060"/>
                </a:solidFill>
              </a:rPr>
              <a:t>національної</a:t>
            </a:r>
            <a:r>
              <a:rPr lang="ru-RU" sz="2000" dirty="0">
                <a:solidFill>
                  <a:srgbClr val="002060"/>
                </a:solidFill>
              </a:rPr>
              <a:t> </a:t>
            </a:r>
            <a:r>
              <a:rPr lang="ru-RU" sz="2000" dirty="0" err="1">
                <a:solidFill>
                  <a:srgbClr val="002060"/>
                </a:solidFill>
              </a:rPr>
              <a:t>свідомості</a:t>
            </a:r>
            <a:r>
              <a:rPr lang="ru-RU" sz="2000" dirty="0">
                <a:solidFill>
                  <a:srgbClr val="002060"/>
                </a:solidFill>
              </a:rPr>
              <a:t> і </a:t>
            </a:r>
            <a:r>
              <a:rPr lang="ru-RU" sz="2000" dirty="0" err="1">
                <a:solidFill>
                  <a:srgbClr val="002060"/>
                </a:solidFill>
              </a:rPr>
              <a:t>патріотизму</a:t>
            </a:r>
            <a:r>
              <a:rPr lang="ru-RU" sz="2000" dirty="0">
                <a:solidFill>
                  <a:srgbClr val="002060"/>
                </a:solidFill>
              </a:rPr>
              <a:t>, </a:t>
            </a:r>
            <a:r>
              <a:rPr lang="ru-RU" sz="2000" dirty="0" err="1">
                <a:solidFill>
                  <a:srgbClr val="002060"/>
                </a:solidFill>
              </a:rPr>
              <a:t>прищеплювати</a:t>
            </a:r>
            <a:r>
              <a:rPr lang="ru-RU" sz="2000" dirty="0">
                <a:solidFill>
                  <a:srgbClr val="002060"/>
                </a:solidFill>
              </a:rPr>
              <a:t> </a:t>
            </a:r>
            <a:r>
              <a:rPr lang="ru-RU" sz="2000" dirty="0" err="1">
                <a:solidFill>
                  <a:srgbClr val="002060"/>
                </a:solidFill>
              </a:rPr>
              <a:t>почуття</a:t>
            </a:r>
            <a:r>
              <a:rPr lang="ru-RU" sz="2000" dirty="0">
                <a:solidFill>
                  <a:srgbClr val="002060"/>
                </a:solidFill>
              </a:rPr>
              <a:t> </a:t>
            </a:r>
            <a:r>
              <a:rPr lang="ru-RU" sz="2000" dirty="0" err="1">
                <a:solidFill>
                  <a:srgbClr val="002060"/>
                </a:solidFill>
              </a:rPr>
              <a:t>поваги</a:t>
            </a:r>
            <a:r>
              <a:rPr lang="ru-RU" sz="2000" dirty="0">
                <a:solidFill>
                  <a:srgbClr val="002060"/>
                </a:solidFill>
              </a:rPr>
              <a:t> й </a:t>
            </a:r>
            <a:r>
              <a:rPr lang="ru-RU" sz="2000" dirty="0" err="1">
                <a:solidFill>
                  <a:srgbClr val="002060"/>
                </a:solidFill>
              </a:rPr>
              <a:t>любові</a:t>
            </a:r>
            <a:r>
              <a:rPr lang="ru-RU" sz="2000" dirty="0">
                <a:solidFill>
                  <a:srgbClr val="002060"/>
                </a:solidFill>
              </a:rPr>
              <a:t> до </a:t>
            </a:r>
            <a:r>
              <a:rPr lang="ru-RU" sz="2000" dirty="0" err="1">
                <a:solidFill>
                  <a:srgbClr val="002060"/>
                </a:solidFill>
              </a:rPr>
              <a:t>рідного</a:t>
            </a:r>
            <a:r>
              <a:rPr lang="ru-RU" sz="2000" dirty="0">
                <a:solidFill>
                  <a:srgbClr val="002060"/>
                </a:solidFill>
              </a:rPr>
              <a:t> краю, </a:t>
            </a:r>
            <a:r>
              <a:rPr lang="ru-RU" sz="2000" dirty="0" err="1">
                <a:solidFill>
                  <a:srgbClr val="002060"/>
                </a:solidFill>
              </a:rPr>
              <a:t>викликати</a:t>
            </a:r>
            <a:r>
              <a:rPr lang="ru-RU" sz="2000" dirty="0">
                <a:solidFill>
                  <a:srgbClr val="002060"/>
                </a:solidFill>
              </a:rPr>
              <a:t> </a:t>
            </a:r>
            <a:r>
              <a:rPr lang="ru-RU" sz="2000" dirty="0" err="1">
                <a:solidFill>
                  <a:srgbClr val="002060"/>
                </a:solidFill>
              </a:rPr>
              <a:t>інтерес</a:t>
            </a:r>
            <a:r>
              <a:rPr lang="ru-RU" sz="2000" dirty="0">
                <a:solidFill>
                  <a:srgbClr val="002060"/>
                </a:solidFill>
              </a:rPr>
              <a:t> до </a:t>
            </a:r>
            <a:r>
              <a:rPr lang="ru-RU" sz="2000" dirty="0" err="1">
                <a:solidFill>
                  <a:srgbClr val="002060"/>
                </a:solidFill>
              </a:rPr>
              <a:t>його</a:t>
            </a:r>
            <a:r>
              <a:rPr lang="ru-RU" sz="2000" dirty="0">
                <a:solidFill>
                  <a:srgbClr val="002060"/>
                </a:solidFill>
              </a:rPr>
              <a:t> </a:t>
            </a:r>
            <a:r>
              <a:rPr lang="ru-RU" sz="2000" dirty="0" err="1">
                <a:solidFill>
                  <a:srgbClr val="002060"/>
                </a:solidFill>
              </a:rPr>
              <a:t>минулого</a:t>
            </a:r>
            <a:r>
              <a:rPr lang="ru-RU" sz="2000" dirty="0">
                <a:solidFill>
                  <a:srgbClr val="002060"/>
                </a:solidFill>
              </a:rPr>
              <a:t> й </a:t>
            </a:r>
            <a:r>
              <a:rPr lang="ru-RU" sz="2000" dirty="0" err="1">
                <a:solidFill>
                  <a:srgbClr val="002060"/>
                </a:solidFill>
              </a:rPr>
              <a:t>сучасного</a:t>
            </a:r>
            <a:r>
              <a:rPr lang="ru-RU" sz="2000" dirty="0">
                <a:solidFill>
                  <a:srgbClr val="002060"/>
                </a:solidFill>
              </a:rPr>
              <a:t>; - </a:t>
            </a:r>
            <a:r>
              <a:rPr lang="ru-RU" sz="2000" dirty="0" err="1">
                <a:solidFill>
                  <a:srgbClr val="002060"/>
                </a:solidFill>
              </a:rPr>
              <a:t>формувати</a:t>
            </a:r>
            <a:r>
              <a:rPr lang="ru-RU" sz="2000" dirty="0">
                <a:solidFill>
                  <a:srgbClr val="002060"/>
                </a:solidFill>
              </a:rPr>
              <a:t> в </a:t>
            </a:r>
            <a:r>
              <a:rPr lang="ru-RU" sz="2000" dirty="0" err="1">
                <a:solidFill>
                  <a:srgbClr val="002060"/>
                </a:solidFill>
              </a:rPr>
              <a:t>учнів</a:t>
            </a:r>
            <a:r>
              <a:rPr lang="ru-RU" sz="2000" dirty="0">
                <a:solidFill>
                  <a:srgbClr val="002060"/>
                </a:solidFill>
              </a:rPr>
              <a:t> </a:t>
            </a:r>
            <a:r>
              <a:rPr lang="ru-RU" sz="2000" dirty="0" err="1">
                <a:solidFill>
                  <a:srgbClr val="002060"/>
                </a:solidFill>
              </a:rPr>
              <a:t>наступних</a:t>
            </a:r>
            <a:r>
              <a:rPr lang="ru-RU" sz="2000" dirty="0">
                <a:solidFill>
                  <a:srgbClr val="002060"/>
                </a:solidFill>
              </a:rPr>
              <a:t> </a:t>
            </a:r>
            <a:r>
              <a:rPr lang="ru-RU" sz="2000" dirty="0" err="1">
                <a:solidFill>
                  <a:srgbClr val="002060"/>
                </a:solidFill>
              </a:rPr>
              <a:t>груп</a:t>
            </a:r>
            <a:r>
              <a:rPr lang="ru-RU" sz="2000" dirty="0">
                <a:solidFill>
                  <a:srgbClr val="002060"/>
                </a:solidFill>
              </a:rPr>
              <a:t> </a:t>
            </a:r>
            <a:r>
              <a:rPr lang="ru-RU" sz="2400" dirty="0" err="1">
                <a:solidFill>
                  <a:srgbClr val="002060"/>
                </a:solidFill>
              </a:rPr>
              <a:t>компетенцій</a:t>
            </a:r>
            <a:r>
              <a:rPr lang="ru-RU" sz="2000" dirty="0">
                <a:solidFill>
                  <a:srgbClr val="002060"/>
                </a:solidFill>
              </a:rPr>
              <a:t>:</a:t>
            </a:r>
          </a:p>
          <a:p>
            <a:endParaRPr lang="ru-RU" sz="1400" dirty="0"/>
          </a:p>
          <a:p>
            <a:r>
              <a:rPr lang="ru-RU" i="1" dirty="0"/>
              <a:t>а) </a:t>
            </a:r>
            <a:r>
              <a:rPr lang="ru-RU" i="1" dirty="0" err="1"/>
              <a:t>комунікативні</a:t>
            </a:r>
            <a:r>
              <a:rPr lang="ru-RU" i="1" dirty="0"/>
              <a:t> ( </a:t>
            </a:r>
            <a:r>
              <a:rPr lang="ru-RU" i="1" dirty="0" err="1"/>
              <a:t>вміння</a:t>
            </a:r>
            <a:r>
              <a:rPr lang="ru-RU" i="1" dirty="0"/>
              <a:t> донести свою думку, </a:t>
            </a:r>
            <a:r>
              <a:rPr lang="ru-RU" i="1" dirty="0" err="1"/>
              <a:t>відстояти</a:t>
            </a:r>
            <a:r>
              <a:rPr lang="ru-RU" i="1" dirty="0"/>
              <a:t> свою точку </a:t>
            </a:r>
            <a:r>
              <a:rPr lang="ru-RU" i="1" dirty="0" err="1"/>
              <a:t>зору</a:t>
            </a:r>
            <a:r>
              <a:rPr lang="ru-RU" i="1" dirty="0"/>
              <a:t>);</a:t>
            </a:r>
          </a:p>
          <a:p>
            <a:r>
              <a:rPr lang="ru-RU" i="1" dirty="0"/>
              <a:t>б) </a:t>
            </a:r>
            <a:r>
              <a:rPr lang="ru-RU" i="1" dirty="0" err="1"/>
              <a:t>інформаційні</a:t>
            </a:r>
            <a:r>
              <a:rPr lang="ru-RU" i="1" dirty="0"/>
              <a:t> (</a:t>
            </a:r>
            <a:r>
              <a:rPr lang="ru-RU" i="1" dirty="0" err="1"/>
              <a:t>вміння</a:t>
            </a:r>
            <a:r>
              <a:rPr lang="ru-RU" i="1" dirty="0"/>
              <a:t> </a:t>
            </a:r>
            <a:r>
              <a:rPr lang="ru-RU" i="1" dirty="0" err="1"/>
              <a:t>знаходити</a:t>
            </a:r>
            <a:r>
              <a:rPr lang="ru-RU" i="1" dirty="0"/>
              <a:t> </a:t>
            </a:r>
            <a:r>
              <a:rPr lang="ru-RU" i="1" dirty="0" err="1"/>
              <a:t>інформацію</a:t>
            </a:r>
            <a:r>
              <a:rPr lang="ru-RU" i="1" dirty="0"/>
              <a:t> та </a:t>
            </a:r>
            <a:r>
              <a:rPr lang="ru-RU" i="1" dirty="0" err="1"/>
              <a:t>виділяти</a:t>
            </a:r>
            <a:r>
              <a:rPr lang="ru-RU" i="1" dirty="0"/>
              <a:t> </a:t>
            </a:r>
            <a:r>
              <a:rPr lang="ru-RU" i="1" dirty="0" err="1"/>
              <a:t>основну</a:t>
            </a:r>
            <a:r>
              <a:rPr lang="ru-RU" i="1" dirty="0"/>
              <a:t>);</a:t>
            </a:r>
          </a:p>
          <a:p>
            <a:r>
              <a:rPr lang="ru-RU" i="1" dirty="0"/>
              <a:t>в) </a:t>
            </a:r>
            <a:r>
              <a:rPr lang="ru-RU" i="1" dirty="0" err="1"/>
              <a:t>полікультурні</a:t>
            </a:r>
            <a:r>
              <a:rPr lang="ru-RU" i="1" dirty="0"/>
              <a:t> ( </a:t>
            </a:r>
            <a:r>
              <a:rPr lang="ru-RU" i="1" dirty="0" err="1"/>
              <a:t>використання</a:t>
            </a:r>
            <a:r>
              <a:rPr lang="ru-RU" i="1" dirty="0"/>
              <a:t> </a:t>
            </a:r>
            <a:r>
              <a:rPr lang="ru-RU" i="1" dirty="0" err="1"/>
              <a:t>інформації</a:t>
            </a:r>
            <a:r>
              <a:rPr lang="ru-RU" i="1" dirty="0"/>
              <a:t> з </a:t>
            </a:r>
            <a:r>
              <a:rPr lang="ru-RU" i="1" dirty="0" err="1"/>
              <a:t>історії</a:t>
            </a:r>
            <a:r>
              <a:rPr lang="ru-RU" i="1" dirty="0"/>
              <a:t>);</a:t>
            </a:r>
          </a:p>
          <a:p>
            <a:r>
              <a:rPr lang="ru-RU" i="1" dirty="0"/>
              <a:t>г) </a:t>
            </a:r>
            <a:r>
              <a:rPr lang="ru-RU" i="1" dirty="0" err="1"/>
              <a:t>соціальні</a:t>
            </a:r>
            <a:r>
              <a:rPr lang="ru-RU" i="1" dirty="0"/>
              <a:t> ( бути готовим до </a:t>
            </a:r>
            <a:r>
              <a:rPr lang="ru-RU" i="1" dirty="0" err="1"/>
              <a:t>самостійного</a:t>
            </a:r>
            <a:r>
              <a:rPr lang="ru-RU" i="1" dirty="0"/>
              <a:t> </a:t>
            </a:r>
            <a:r>
              <a:rPr lang="ru-RU" i="1" dirty="0" err="1"/>
              <a:t>пошуку</a:t>
            </a:r>
            <a:r>
              <a:rPr lang="ru-RU" i="1" dirty="0"/>
              <a:t> </a:t>
            </a:r>
            <a:r>
              <a:rPr lang="ru-RU" i="1" dirty="0" err="1"/>
              <a:t>правильних</a:t>
            </a:r>
            <a:r>
              <a:rPr lang="ru-RU" i="1" dirty="0"/>
              <a:t> </a:t>
            </a:r>
            <a:r>
              <a:rPr lang="ru-RU" i="1" dirty="0" err="1"/>
              <a:t>рішень</a:t>
            </a:r>
            <a:r>
              <a:rPr lang="ru-RU" i="1" dirty="0"/>
              <a:t>, </a:t>
            </a:r>
            <a:r>
              <a:rPr lang="ru-RU" i="1" dirty="0" err="1"/>
              <a:t>виявляти</a:t>
            </a:r>
            <a:r>
              <a:rPr lang="ru-RU" i="1" dirty="0"/>
              <a:t> </a:t>
            </a:r>
            <a:r>
              <a:rPr lang="ru-RU" i="1" dirty="0" err="1"/>
              <a:t>ініціативу</a:t>
            </a:r>
            <a:r>
              <a:rPr lang="ru-RU" i="1" dirty="0"/>
              <a:t> і </a:t>
            </a:r>
            <a:r>
              <a:rPr lang="ru-RU" i="1" dirty="0" err="1"/>
              <a:t>підкріпляти</a:t>
            </a:r>
            <a:r>
              <a:rPr lang="ru-RU" i="1" dirty="0"/>
              <a:t> </a:t>
            </a:r>
            <a:r>
              <a:rPr lang="ru-RU" i="1" dirty="0" err="1"/>
              <a:t>її</a:t>
            </a:r>
            <a:r>
              <a:rPr lang="ru-RU" i="1" dirty="0"/>
              <a:t> фактами);</a:t>
            </a:r>
          </a:p>
          <a:p>
            <a:r>
              <a:rPr lang="ru-RU" i="1" dirty="0"/>
              <a:t>ґ) </a:t>
            </a:r>
            <a:r>
              <a:rPr lang="ru-RU" i="1" dirty="0" err="1"/>
              <a:t>самоосвітні</a:t>
            </a:r>
            <a:r>
              <a:rPr lang="ru-RU" i="1" dirty="0"/>
              <a:t> та </a:t>
            </a:r>
            <a:r>
              <a:rPr lang="ru-RU" i="1" dirty="0" err="1"/>
              <a:t>саморозвивальні</a:t>
            </a:r>
            <a:r>
              <a:rPr lang="ru-RU" i="1" dirty="0"/>
              <a:t> ( </a:t>
            </a:r>
            <a:r>
              <a:rPr lang="ru-RU" i="1" dirty="0" err="1"/>
              <a:t>заохочення</a:t>
            </a:r>
            <a:r>
              <a:rPr lang="ru-RU" i="1" dirty="0"/>
              <a:t> до </a:t>
            </a:r>
            <a:r>
              <a:rPr lang="ru-RU" i="1" dirty="0" err="1"/>
              <a:t>самоосвіти</a:t>
            </a:r>
            <a:r>
              <a:rPr lang="ru-RU" i="1" dirty="0"/>
              <a:t>, до </a:t>
            </a:r>
            <a:r>
              <a:rPr lang="ru-RU" i="1" dirty="0" err="1"/>
              <a:t>вдосконалення</a:t>
            </a:r>
            <a:r>
              <a:rPr lang="ru-RU" i="1" dirty="0"/>
              <a:t> </a:t>
            </a:r>
            <a:r>
              <a:rPr lang="ru-RU" i="1" dirty="0" err="1"/>
              <a:t>уміння</a:t>
            </a:r>
            <a:r>
              <a:rPr lang="ru-RU" i="1" dirty="0"/>
              <a:t> </a:t>
            </a:r>
            <a:r>
              <a:rPr lang="ru-RU" i="1" dirty="0" err="1"/>
              <a:t>працювати</a:t>
            </a:r>
            <a:r>
              <a:rPr lang="ru-RU" i="1" dirty="0"/>
              <a:t> з </a:t>
            </a:r>
            <a:r>
              <a:rPr lang="ru-RU" i="1" dirty="0" err="1"/>
              <a:t>додатковою</a:t>
            </a:r>
            <a:r>
              <a:rPr lang="ru-RU" i="1" dirty="0"/>
              <a:t> </a:t>
            </a:r>
            <a:r>
              <a:rPr lang="ru-RU" i="1" dirty="0" err="1"/>
              <a:t>літературою</a:t>
            </a:r>
            <a:r>
              <a:rPr lang="ru-RU" i="1" dirty="0"/>
              <a:t> та системою </a:t>
            </a:r>
            <a:r>
              <a:rPr lang="ru-RU" i="1" dirty="0" err="1"/>
              <a:t>Інтернет</a:t>
            </a:r>
            <a:r>
              <a:rPr lang="ru-RU" i="1" dirty="0"/>
              <a:t>).</a:t>
            </a:r>
          </a:p>
        </p:txBody>
      </p:sp>
      <p:pic>
        <p:nvPicPr>
          <p:cNvPr id="3" name="Рисунок 2"/>
          <p:cNvPicPr>
            <a:picLocks noChangeAspect="1"/>
          </p:cNvPicPr>
          <p:nvPr/>
        </p:nvPicPr>
        <p:blipFill>
          <a:blip r:embed="rId2"/>
          <a:stretch>
            <a:fillRect/>
          </a:stretch>
        </p:blipFill>
        <p:spPr>
          <a:xfrm rot="21076871">
            <a:off x="8632559" y="658370"/>
            <a:ext cx="3202825" cy="201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Рисунок 3"/>
          <p:cNvPicPr>
            <a:picLocks noChangeAspect="1"/>
          </p:cNvPicPr>
          <p:nvPr/>
        </p:nvPicPr>
        <p:blipFill>
          <a:blip r:embed="rId3"/>
          <a:stretch>
            <a:fillRect/>
          </a:stretch>
        </p:blipFill>
        <p:spPr>
          <a:xfrm>
            <a:off x="8766641" y="3859731"/>
            <a:ext cx="3202824" cy="28254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76831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5360" y="620689"/>
            <a:ext cx="11379200" cy="758825"/>
          </a:xfrm>
        </p:spPr>
        <p:txBody>
          <a:bodyPr>
            <a:normAutofit fontScale="90000"/>
          </a:bodyPr>
          <a:lstStyle/>
          <a:p>
            <a:r>
              <a:rPr lang="uk-UA" sz="2400" dirty="0"/>
              <a:t>Міжнародний космічний проект «ВЕГА» </a:t>
            </a:r>
            <a:r>
              <a:rPr lang="uk-UA" sz="2400" dirty="0" smtClean="0"/>
              <a:t/>
            </a:r>
            <a:br>
              <a:rPr lang="uk-UA" sz="2400" dirty="0" smtClean="0"/>
            </a:br>
            <a:r>
              <a:rPr lang="uk-UA" sz="2400" dirty="0" smtClean="0"/>
              <a:t>Виготовлення </a:t>
            </a:r>
            <a:r>
              <a:rPr lang="uk-UA" sz="2400" dirty="0"/>
              <a:t>маршових двигунів верхнього ступеня для нової європейської ракети-носія «Вега»</a:t>
            </a:r>
          </a:p>
        </p:txBody>
      </p:sp>
      <p:pic>
        <p:nvPicPr>
          <p:cNvPr id="24578" name="Picture 2" descr="Картинки по запросу Міжнародний космічний проект «ВЕГ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381" y="2348880"/>
            <a:ext cx="5715000" cy="3404220"/>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Картинки по запросу Міжнародний космічний проект «ВЕГА»"/>
          <p:cNvPicPr>
            <a:picLocks noChangeAspect="1" noChangeArrowheads="1"/>
          </p:cNvPicPr>
          <p:nvPr/>
        </p:nvPicPr>
        <p:blipFill rotWithShape="1">
          <a:blip r:embed="rId3">
            <a:extLst>
              <a:ext uri="{28A0092B-C50C-407E-A947-70E740481C1C}">
                <a14:useLocalDpi xmlns:a14="http://schemas.microsoft.com/office/drawing/2010/main" val="0"/>
              </a:ext>
            </a:extLst>
          </a:blip>
          <a:srcRect l="35151" t="6077" b="6077"/>
          <a:stretch/>
        </p:blipFill>
        <p:spPr bwMode="auto">
          <a:xfrm>
            <a:off x="6818445" y="2348880"/>
            <a:ext cx="5221492" cy="3404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69144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908721"/>
            <a:ext cx="11379200" cy="758825"/>
          </a:xfrm>
        </p:spPr>
        <p:txBody>
          <a:bodyPr>
            <a:normAutofit fontScale="90000"/>
          </a:bodyPr>
          <a:lstStyle/>
          <a:p>
            <a:r>
              <a:rPr lang="uk-UA" sz="2400" dirty="0"/>
              <a:t>Міжнародний космічний проект «АНТАРЕС» </a:t>
            </a:r>
            <a:r>
              <a:rPr lang="uk-UA" sz="2400" dirty="0" smtClean="0"/>
              <a:t/>
            </a:r>
            <a:br>
              <a:rPr lang="uk-UA" sz="2400" dirty="0" smtClean="0"/>
            </a:br>
            <a:r>
              <a:rPr lang="uk-UA" sz="2400" dirty="0" smtClean="0"/>
              <a:t>Створення </a:t>
            </a:r>
            <a:r>
              <a:rPr lang="uk-UA" sz="2400" dirty="0"/>
              <a:t>основної конструкції першого ступеня американської ракети-носія «</a:t>
            </a:r>
            <a:r>
              <a:rPr lang="uk-UA" sz="2400" dirty="0" err="1"/>
              <a:t>Антарес</a:t>
            </a:r>
            <a:r>
              <a:rPr lang="uk-UA" sz="2400" dirty="0"/>
              <a:t>», яка призначена для доставки вантажів на МКС з космодрому США </a:t>
            </a:r>
            <a:r>
              <a:rPr lang="uk-UA" sz="2400" dirty="0" err="1"/>
              <a:t>Уолопс</a:t>
            </a:r>
            <a:endParaRPr lang="uk-UA" sz="2400" dirty="0"/>
          </a:p>
        </p:txBody>
      </p:sp>
      <p:pic>
        <p:nvPicPr>
          <p:cNvPr id="25602" name="Picture 2" descr="Картинки по запросу Міжнародний космічний проект «Антарес»"/>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3366" y="1857400"/>
            <a:ext cx="3959948"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3810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5360" y="1196753"/>
            <a:ext cx="11379200" cy="758825"/>
          </a:xfrm>
        </p:spPr>
        <p:txBody>
          <a:bodyPr>
            <a:normAutofit fontScale="90000"/>
          </a:bodyPr>
          <a:lstStyle/>
          <a:p>
            <a:r>
              <a:rPr lang="uk-UA" sz="2400" dirty="0"/>
              <a:t>Міжнародний космічний проект «ЦИКЛОН-4» </a:t>
            </a:r>
            <a:r>
              <a:rPr lang="uk-UA" sz="2400" dirty="0" smtClean="0"/>
              <a:t>Створення </a:t>
            </a:r>
            <a:r>
              <a:rPr lang="uk-UA" sz="2400" dirty="0"/>
              <a:t>космічного ракетного комплексу на бразильському космодромі </a:t>
            </a:r>
            <a:r>
              <a:rPr lang="uk-UA" sz="2400" dirty="0" err="1"/>
              <a:t>Алкантара</a:t>
            </a:r>
            <a:r>
              <a:rPr lang="uk-UA" sz="2400" dirty="0"/>
              <a:t>, виготовлення ракет-носіїв «Циклон-4», інтеграція космічних апаратів, проведення запусків</a:t>
            </a:r>
          </a:p>
        </p:txBody>
      </p:sp>
      <p:pic>
        <p:nvPicPr>
          <p:cNvPr id="26626" name="Picture 2" descr="Картинки по запросу Міжнародний космічний проект цикло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9538" y="2750964"/>
            <a:ext cx="6768749"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5841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4172" y="548557"/>
            <a:ext cx="11379200" cy="758825"/>
          </a:xfrm>
        </p:spPr>
        <p:txBody>
          <a:bodyPr>
            <a:noAutofit/>
          </a:bodyPr>
          <a:lstStyle/>
          <a:p>
            <a:r>
              <a:rPr lang="uk-UA" sz="2800" dirty="0"/>
              <a:t>Проект «ЛИБІДЬ» </a:t>
            </a:r>
            <a:r>
              <a:rPr lang="en-US" sz="2800" dirty="0" smtClean="0"/>
              <a:t/>
            </a:r>
            <a:br>
              <a:rPr lang="en-US" sz="2800" dirty="0" smtClean="0"/>
            </a:br>
            <a:r>
              <a:rPr lang="uk-UA" sz="2800" dirty="0" smtClean="0"/>
              <a:t>Створення </a:t>
            </a:r>
            <a:r>
              <a:rPr lang="uk-UA" sz="2800" dirty="0"/>
              <a:t>Національної супутникової системи зв’язку</a:t>
            </a:r>
          </a:p>
        </p:txBody>
      </p:sp>
      <p:pic>
        <p:nvPicPr>
          <p:cNvPr id="1026" name="Picture 2" descr="Картинки по запросу Міжнародний космічний проект  либідь"/>
          <p:cNvPicPr>
            <a:picLocks noChangeAspect="1" noChangeArrowheads="1"/>
          </p:cNvPicPr>
          <p:nvPr/>
        </p:nvPicPr>
        <p:blipFill rotWithShape="1">
          <a:blip r:embed="rId2">
            <a:extLst>
              <a:ext uri="{28A0092B-C50C-407E-A947-70E740481C1C}">
                <a14:useLocalDpi xmlns:a14="http://schemas.microsoft.com/office/drawing/2010/main" val="0"/>
              </a:ext>
            </a:extLst>
          </a:blip>
          <a:srcRect l="19090" r="12988"/>
          <a:stretch/>
        </p:blipFill>
        <p:spPr bwMode="auto">
          <a:xfrm>
            <a:off x="2013816" y="2197100"/>
            <a:ext cx="7826599" cy="4128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75497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5360" y="620689"/>
            <a:ext cx="11379200" cy="758825"/>
          </a:xfrm>
        </p:spPr>
        <p:txBody>
          <a:bodyPr>
            <a:normAutofit fontScale="90000"/>
          </a:bodyPr>
          <a:lstStyle/>
          <a:p>
            <a:r>
              <a:rPr lang="uk-UA" sz="2400" dirty="0"/>
              <a:t>Міжнародний проект «</a:t>
            </a:r>
            <a:r>
              <a:rPr lang="uk-UA" sz="2400" dirty="0" err="1"/>
              <a:t>Радіоастрон</a:t>
            </a:r>
            <a:r>
              <a:rPr lang="uk-UA" sz="2400" dirty="0"/>
              <a:t>» </a:t>
            </a:r>
            <a:r>
              <a:rPr lang="en-US" sz="2400" dirty="0" smtClean="0"/>
              <a:t/>
            </a:r>
            <a:br>
              <a:rPr lang="en-US" sz="2400" dirty="0" smtClean="0"/>
            </a:br>
            <a:r>
              <a:rPr lang="uk-UA" sz="2400" dirty="0" smtClean="0"/>
              <a:t>Проведення </a:t>
            </a:r>
            <a:r>
              <a:rPr lang="uk-UA" sz="2400" dirty="0"/>
              <a:t>радіоастрономічних досліджень об’єктів Всесвіту з високою розрізненістю</a:t>
            </a:r>
          </a:p>
        </p:txBody>
      </p:sp>
      <p:pic>
        <p:nvPicPr>
          <p:cNvPr id="3074" name="Picture 2" descr="Картинки по запросу Міжнародний космічний проект  либідь"/>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5308" y="1981200"/>
            <a:ext cx="5973861" cy="4480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12014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0633" y="847725"/>
            <a:ext cx="11379200" cy="758825"/>
          </a:xfrm>
        </p:spPr>
        <p:txBody>
          <a:bodyPr>
            <a:normAutofit fontScale="90000"/>
          </a:bodyPr>
          <a:lstStyle/>
          <a:p>
            <a:r>
              <a:rPr lang="uk-UA" sz="2400" dirty="0"/>
              <a:t>Міжнародний проект «Галілео» </a:t>
            </a:r>
            <a:r>
              <a:rPr lang="en-US" sz="2400" dirty="0" smtClean="0"/>
              <a:t/>
            </a:r>
            <a:br>
              <a:rPr lang="en-US" sz="2400" dirty="0" smtClean="0"/>
            </a:br>
            <a:r>
              <a:rPr lang="uk-UA" sz="2400" dirty="0" smtClean="0"/>
              <a:t>Співробітництво </a:t>
            </a:r>
            <a:r>
              <a:rPr lang="uk-UA" sz="2400" dirty="0"/>
              <a:t>з Європейським Союзом в області створення і розвитку цивільної глобальної навігаційної </a:t>
            </a:r>
            <a:r>
              <a:rPr lang="uk-UA" sz="2400" dirty="0" smtClean="0"/>
              <a:t>супутникової </a:t>
            </a:r>
            <a:r>
              <a:rPr lang="uk-UA" sz="2400" dirty="0"/>
              <a:t>системи</a:t>
            </a:r>
          </a:p>
        </p:txBody>
      </p:sp>
      <p:sp>
        <p:nvSpPr>
          <p:cNvPr id="4" name="AutoShape 2" descr="Картинки по запросу Міжнародний космічний проект  либідь"/>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5" name="AutoShape 4" descr="Картинки по запросу Міжнародний космічний проект  либідь"/>
          <p:cNvSpPr>
            <a:spLocks noChangeAspect="1" noChangeArrowheads="1"/>
          </p:cNvSpPr>
          <p:nvPr/>
        </p:nvSpPr>
        <p:spPr bwMode="auto">
          <a:xfrm>
            <a:off x="410633" y="79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6" name="AutoShape 6" descr="Картинки по запросу Міжнародний космічний проект  либідь"/>
          <p:cNvSpPr>
            <a:spLocks noChangeAspect="1" noChangeArrowheads="1"/>
          </p:cNvSpPr>
          <p:nvPr/>
        </p:nvSpPr>
        <p:spPr bwMode="auto">
          <a:xfrm>
            <a:off x="613833" y="1603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7" name="AutoShape 8" descr="Картинки по запросу Міжнародний космічний проект  либідь"/>
          <p:cNvSpPr>
            <a:spLocks noChangeAspect="1" noChangeArrowheads="1"/>
          </p:cNvSpPr>
          <p:nvPr/>
        </p:nvSpPr>
        <p:spPr bwMode="auto">
          <a:xfrm>
            <a:off x="817033" y="3127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8" name="AutoShape 10" descr="Картинки по запросу Міжнародний космічний проект  либідь"/>
          <p:cNvSpPr>
            <a:spLocks noChangeAspect="1" noChangeArrowheads="1"/>
          </p:cNvSpPr>
          <p:nvPr/>
        </p:nvSpPr>
        <p:spPr bwMode="auto">
          <a:xfrm>
            <a:off x="1020233" y="4651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9" name="AutoShape 12" descr="Картинки по запросу Міжнародний космічний проект  либідь"/>
          <p:cNvSpPr>
            <a:spLocks noChangeAspect="1" noChangeArrowheads="1"/>
          </p:cNvSpPr>
          <p:nvPr/>
        </p:nvSpPr>
        <p:spPr bwMode="auto">
          <a:xfrm>
            <a:off x="1223433" y="6175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10" name="AutoShape 14" descr="Картинки по запросу Міжнародний космічний проект  либідь"/>
          <p:cNvSpPr>
            <a:spLocks noChangeAspect="1" noChangeArrowheads="1"/>
          </p:cNvSpPr>
          <p:nvPr/>
        </p:nvSpPr>
        <p:spPr bwMode="auto">
          <a:xfrm>
            <a:off x="1426633" y="7699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11" name="AutoShape 16" descr="Картинки по запросу Міжнародний космічний проект  либідь"/>
          <p:cNvSpPr>
            <a:spLocks noChangeAspect="1" noChangeArrowheads="1"/>
          </p:cNvSpPr>
          <p:nvPr/>
        </p:nvSpPr>
        <p:spPr bwMode="auto">
          <a:xfrm>
            <a:off x="1629833" y="9223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12" name="AutoShape 18" descr="Картинки по запросу Міжнародний космічний проект  либідь"/>
          <p:cNvSpPr>
            <a:spLocks noChangeAspect="1" noChangeArrowheads="1"/>
          </p:cNvSpPr>
          <p:nvPr/>
        </p:nvSpPr>
        <p:spPr bwMode="auto">
          <a:xfrm>
            <a:off x="1833033" y="10747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13" name="AutoShape 20" descr="Картинки по запросу Міжнародний космічний проект  либідь"/>
          <p:cNvSpPr>
            <a:spLocks noChangeAspect="1" noChangeArrowheads="1"/>
          </p:cNvSpPr>
          <p:nvPr/>
        </p:nvSpPr>
        <p:spPr bwMode="auto">
          <a:xfrm>
            <a:off x="2036233" y="12271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2070" name="Picture 22" descr="Картинки по запросу Міжнародний космічний проект  либідь"/>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5309" y="2145754"/>
            <a:ext cx="57150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3469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Заголовок 1"/>
          <p:cNvSpPr>
            <a:spLocks noGrp="1"/>
          </p:cNvSpPr>
          <p:nvPr>
            <p:ph type="ctrTitle"/>
          </p:nvPr>
        </p:nvSpPr>
        <p:spPr>
          <a:xfrm>
            <a:off x="28381" y="3441700"/>
            <a:ext cx="11333228" cy="2748012"/>
          </a:xfrm>
        </p:spPr>
        <p:txBody>
          <a:bodyPr>
            <a:normAutofit/>
          </a:bodyPr>
          <a:lstStyle/>
          <a:p>
            <a:pPr eaLnBrk="1" hangingPunct="1"/>
            <a:r>
              <a:rPr lang="uk-UA" sz="2400" dirty="0" smtClean="0">
                <a:solidFill>
                  <a:schemeClr val="tx1"/>
                </a:solidFill>
              </a:rPr>
              <a:t>Провідні </a:t>
            </a:r>
            <a:r>
              <a:rPr lang="uk-UA" sz="2400" dirty="0">
                <a:solidFill>
                  <a:schemeClr val="tx1"/>
                </a:solidFill>
              </a:rPr>
              <a:t>підприємства галузі беруть участь у реалізації понад 50 міжнародних космічних проектів, найбільш значними з яких є: «Морський старт, «Дніпро», «Наземний старт»», «Циклон-4», «Таурус-2», «Вега», «МКС», «</a:t>
            </a:r>
            <a:r>
              <a:rPr lang="uk-UA" sz="2400" dirty="0" err="1">
                <a:solidFill>
                  <a:schemeClr val="tx1"/>
                </a:solidFill>
              </a:rPr>
              <a:t>Радіоастрон</a:t>
            </a:r>
            <a:r>
              <a:rPr lang="uk-UA" sz="2400" dirty="0">
                <a:solidFill>
                  <a:schemeClr val="tx1"/>
                </a:solidFill>
              </a:rPr>
              <a:t>». </a:t>
            </a:r>
            <a:br>
              <a:rPr lang="uk-UA" sz="2400" dirty="0">
                <a:solidFill>
                  <a:schemeClr val="tx1"/>
                </a:solidFill>
              </a:rPr>
            </a:br>
            <a:r>
              <a:rPr lang="uk-UA" sz="2400" dirty="0" smtClean="0">
                <a:solidFill>
                  <a:schemeClr val="tx1"/>
                </a:solidFill>
              </a:rPr>
              <a:t>Сьогодні </a:t>
            </a:r>
            <a:r>
              <a:rPr lang="uk-UA" sz="2400" dirty="0">
                <a:solidFill>
                  <a:schemeClr val="tx1"/>
                </a:solidFill>
              </a:rPr>
              <a:t>космічна галузь стала однією з ключових галузей національної економіки, а космічна діяльність України є складовою частиною міжнародних зусиль з дослідження та використання космічного простору.</a:t>
            </a:r>
            <a:endParaRPr lang="ru-RU" altLang="uk-UA" sz="2400" dirty="0" smtClean="0">
              <a:solidFill>
                <a:schemeClr val="tx1"/>
              </a:solidFill>
            </a:endParaRPr>
          </a:p>
        </p:txBody>
      </p:sp>
      <p:pic>
        <p:nvPicPr>
          <p:cNvPr id="4098" name="Picture 2" descr="Ужгородський університет уперше став бенефіціаром у міжнародному ґрантовому проекті"/>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458416"/>
            <a:ext cx="4976052" cy="209428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519936" y="361980"/>
            <a:ext cx="6672064" cy="1938992"/>
          </a:xfrm>
          <a:prstGeom prst="rect">
            <a:avLst/>
          </a:prstGeom>
        </p:spPr>
        <p:txBody>
          <a:bodyPr wrap="square">
            <a:spAutoFit/>
          </a:bodyPr>
          <a:lstStyle/>
          <a:p>
            <a:r>
              <a:rPr lang="uk-UA" sz="2400" dirty="0"/>
              <a:t>Укладено угоди про співробітництво з багатьма країнами світу: Росією, Республікою </a:t>
            </a:r>
            <a:r>
              <a:rPr lang="uk-UA" sz="2400" dirty="0" err="1"/>
              <a:t>Біларусь</a:t>
            </a:r>
            <a:r>
              <a:rPr lang="uk-UA" sz="2400" dirty="0"/>
              <a:t>, США, Бразилією, Китаєм, Індією, країнами Європейського Союзу.</a:t>
            </a:r>
            <a:br>
              <a:rPr lang="uk-UA" sz="2400" dirty="0"/>
            </a:br>
            <a:endParaRPr lang="uk-UA" sz="2400" dirty="0"/>
          </a:p>
        </p:txBody>
      </p:sp>
    </p:spTree>
    <p:extLst>
      <p:ext uri="{BB962C8B-B14F-4D97-AF65-F5344CB8AC3E}">
        <p14:creationId xmlns:p14="http://schemas.microsoft.com/office/powerpoint/2010/main" val="48969069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148" y="0"/>
            <a:ext cx="1233114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39148" y="557840"/>
            <a:ext cx="7041095" cy="1569660"/>
          </a:xfrm>
          <a:prstGeom prst="rect">
            <a:avLst/>
          </a:prstGeom>
        </p:spPr>
        <p:txBody>
          <a:bodyPr wrap="none">
            <a:spAutoFit/>
          </a:bodyPr>
          <a:lstStyle/>
          <a:p>
            <a:r>
              <a:rPr lang="uk-UA" sz="4800" dirty="0" smtClean="0">
                <a:solidFill>
                  <a:sysClr val="windowText" lastClr="000000"/>
                </a:solidFill>
              </a:rPr>
              <a:t>           Молодці!</a:t>
            </a:r>
          </a:p>
          <a:p>
            <a:r>
              <a:rPr lang="uk-UA" sz="4800" dirty="0" smtClean="0">
                <a:solidFill>
                  <a:sysClr val="windowText" lastClr="000000"/>
                </a:solidFill>
              </a:rPr>
              <a:t> </a:t>
            </a:r>
            <a:r>
              <a:rPr lang="uk-UA" sz="4800" dirty="0">
                <a:solidFill>
                  <a:sysClr val="windowText" lastClr="000000"/>
                </a:solidFill>
              </a:rPr>
              <a:t>Ви гарно попрацювали.</a:t>
            </a:r>
          </a:p>
        </p:txBody>
      </p:sp>
    </p:spTree>
    <p:extLst>
      <p:ext uri="{BB962C8B-B14F-4D97-AF65-F5344CB8AC3E}">
        <p14:creationId xmlns:p14="http://schemas.microsoft.com/office/powerpoint/2010/main" val="2024165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249936" y="636258"/>
            <a:ext cx="7778496" cy="3877985"/>
          </a:xfrm>
          <a:prstGeom prst="rect">
            <a:avLst/>
          </a:prstGeom>
        </p:spPr>
        <p:txBody>
          <a:bodyPr wrap="square">
            <a:spAutoFit/>
          </a:bodyPr>
          <a:lstStyle/>
          <a:p>
            <a:r>
              <a:rPr lang="ru-RU" sz="2800" dirty="0"/>
              <a:t>Для </a:t>
            </a:r>
            <a:r>
              <a:rPr lang="ru-RU" sz="2800" dirty="0" err="1"/>
              <a:t>проходження</a:t>
            </a:r>
            <a:r>
              <a:rPr lang="ru-RU" sz="2800" dirty="0"/>
              <a:t> Веб-квесту Вам </a:t>
            </a:r>
            <a:r>
              <a:rPr lang="ru-RU" sz="2800" dirty="0" err="1"/>
              <a:t>необхідно</a:t>
            </a:r>
            <a:r>
              <a:rPr lang="ru-RU" sz="2800" dirty="0"/>
              <a:t> знати </a:t>
            </a:r>
            <a:r>
              <a:rPr lang="ru-RU" sz="2800" dirty="0" err="1"/>
              <a:t>деяку</a:t>
            </a:r>
            <a:r>
              <a:rPr lang="ru-RU" sz="2800" dirty="0"/>
              <a:t> </a:t>
            </a:r>
            <a:r>
              <a:rPr lang="ru-RU" sz="2800" dirty="0" err="1"/>
              <a:t>інформацію</a:t>
            </a:r>
            <a:r>
              <a:rPr lang="ru-RU" sz="2800" dirty="0"/>
              <a:t> з таких </a:t>
            </a:r>
            <a:r>
              <a:rPr lang="ru-RU" sz="2800" dirty="0" err="1"/>
              <a:t>питань</a:t>
            </a:r>
            <a:r>
              <a:rPr lang="ru-RU" sz="2800" dirty="0"/>
              <a:t>:</a:t>
            </a:r>
          </a:p>
          <a:p>
            <a:endParaRPr lang="ru-RU" sz="2800" dirty="0"/>
          </a:p>
          <a:p>
            <a:r>
              <a:rPr lang="ru-RU" dirty="0"/>
              <a:t> </a:t>
            </a:r>
            <a:r>
              <a:rPr lang="ru-RU" sz="2400" i="1" dirty="0"/>
              <a:t>1. </a:t>
            </a:r>
            <a:r>
              <a:rPr lang="ru-RU" sz="2400" i="1" dirty="0" err="1"/>
              <a:t>Внесок</a:t>
            </a:r>
            <a:r>
              <a:rPr lang="ru-RU" sz="2400" i="1" dirty="0"/>
              <a:t> </a:t>
            </a:r>
            <a:r>
              <a:rPr lang="ru-RU" sz="2400" i="1" dirty="0" err="1"/>
              <a:t>українських</a:t>
            </a:r>
            <a:r>
              <a:rPr lang="ru-RU" sz="2400" i="1" dirty="0"/>
              <a:t> </a:t>
            </a:r>
            <a:r>
              <a:rPr lang="ru-RU" sz="2400" i="1" dirty="0" err="1"/>
              <a:t>вчених</a:t>
            </a:r>
            <a:r>
              <a:rPr lang="ru-RU" sz="2400" i="1" dirty="0"/>
              <a:t> у </a:t>
            </a:r>
            <a:r>
              <a:rPr lang="ru-RU" sz="2400" i="1" dirty="0" err="1"/>
              <a:t>розвиток</a:t>
            </a:r>
            <a:r>
              <a:rPr lang="ru-RU" sz="2400" i="1" dirty="0"/>
              <a:t> </a:t>
            </a:r>
            <a:r>
              <a:rPr lang="ru-RU" sz="2400" i="1" dirty="0" err="1"/>
              <a:t>космічної</a:t>
            </a:r>
            <a:r>
              <a:rPr lang="ru-RU" sz="2400" i="1" dirty="0"/>
              <a:t> </a:t>
            </a:r>
            <a:r>
              <a:rPr lang="ru-RU" sz="2400" i="1" dirty="0" err="1"/>
              <a:t>галузі</a:t>
            </a:r>
            <a:r>
              <a:rPr lang="ru-RU" sz="2400" i="1" dirty="0"/>
              <a:t> </a:t>
            </a:r>
            <a:r>
              <a:rPr lang="ru-RU" sz="2400" i="1" dirty="0" err="1"/>
              <a:t>України</a:t>
            </a:r>
            <a:r>
              <a:rPr lang="ru-RU" sz="2400" i="1" dirty="0"/>
              <a:t>.</a:t>
            </a:r>
          </a:p>
          <a:p>
            <a:endParaRPr lang="ru-RU" sz="2400" i="1" dirty="0"/>
          </a:p>
          <a:p>
            <a:r>
              <a:rPr lang="ru-RU" sz="2400" i="1" dirty="0"/>
              <a:t> 2. </a:t>
            </a:r>
            <a:r>
              <a:rPr lang="ru-RU" sz="2400" i="1" dirty="0" err="1"/>
              <a:t>Космічні</a:t>
            </a:r>
            <a:r>
              <a:rPr lang="ru-RU" sz="2400" i="1" dirty="0"/>
              <a:t> </a:t>
            </a:r>
            <a:r>
              <a:rPr lang="ru-RU" sz="2400" i="1" dirty="0" err="1"/>
              <a:t>комплекси</a:t>
            </a:r>
            <a:r>
              <a:rPr lang="ru-RU" sz="2400" i="1" dirty="0"/>
              <a:t> та </a:t>
            </a:r>
            <a:r>
              <a:rPr lang="ru-RU" sz="2400" i="1" dirty="0" err="1"/>
              <a:t>системи</a:t>
            </a:r>
            <a:r>
              <a:rPr lang="ru-RU" sz="2400" i="1" dirty="0"/>
              <a:t>. </a:t>
            </a:r>
          </a:p>
          <a:p>
            <a:endParaRPr lang="ru-RU" sz="2400" i="1" dirty="0"/>
          </a:p>
          <a:p>
            <a:r>
              <a:rPr lang="ru-RU" sz="2400" i="1" dirty="0"/>
              <a:t>3. </a:t>
            </a:r>
            <a:r>
              <a:rPr lang="ru-RU" sz="2400" i="1" dirty="0" err="1"/>
              <a:t>Міжнародні</a:t>
            </a:r>
            <a:r>
              <a:rPr lang="ru-RU" sz="2400" i="1" dirty="0"/>
              <a:t> </a:t>
            </a:r>
            <a:r>
              <a:rPr lang="ru-RU" sz="2400" i="1" dirty="0" err="1"/>
              <a:t>космічні</a:t>
            </a:r>
            <a:r>
              <a:rPr lang="ru-RU" sz="2400" i="1" dirty="0"/>
              <a:t> </a:t>
            </a:r>
            <a:r>
              <a:rPr lang="ru-RU" sz="2400" i="1" dirty="0" err="1"/>
              <a:t>проекти</a:t>
            </a:r>
            <a:r>
              <a:rPr lang="ru-RU" sz="2400" i="1" dirty="0"/>
              <a:t> за </a:t>
            </a:r>
            <a:r>
              <a:rPr lang="ru-RU" sz="2400" i="1" dirty="0" err="1"/>
              <a:t>участі</a:t>
            </a:r>
            <a:r>
              <a:rPr lang="ru-RU" sz="2400" i="1" dirty="0"/>
              <a:t> </a:t>
            </a:r>
            <a:r>
              <a:rPr lang="ru-RU" sz="2400" i="1" dirty="0" err="1"/>
              <a:t>України</a:t>
            </a:r>
            <a:r>
              <a:rPr lang="ru-RU" sz="2400" i="1" dirty="0"/>
              <a:t>.</a:t>
            </a:r>
          </a:p>
          <a:p>
            <a:endParaRPr lang="ru-RU" dirty="0"/>
          </a:p>
        </p:txBody>
      </p:sp>
      <p:pic>
        <p:nvPicPr>
          <p:cNvPr id="3" name="Рисунок 2"/>
          <p:cNvPicPr>
            <a:picLocks noChangeAspect="1"/>
          </p:cNvPicPr>
          <p:nvPr/>
        </p:nvPicPr>
        <p:blipFill>
          <a:blip r:embed="rId2"/>
          <a:stretch>
            <a:fillRect/>
          </a:stretch>
        </p:blipFill>
        <p:spPr>
          <a:xfrm>
            <a:off x="585216" y="4395371"/>
            <a:ext cx="3154680" cy="2229308"/>
          </a:xfrm>
          <a:prstGeom prst="rect">
            <a:avLst/>
          </a:prstGeom>
        </p:spPr>
      </p:pic>
      <p:pic>
        <p:nvPicPr>
          <p:cNvPr id="4" name="Рисунок 3"/>
          <p:cNvPicPr>
            <a:picLocks noChangeAspect="1"/>
          </p:cNvPicPr>
          <p:nvPr/>
        </p:nvPicPr>
        <p:blipFill>
          <a:blip r:embed="rId3"/>
          <a:stretch>
            <a:fillRect/>
          </a:stretch>
        </p:blipFill>
        <p:spPr>
          <a:xfrm>
            <a:off x="8113776" y="517386"/>
            <a:ext cx="3796676" cy="5522976"/>
          </a:xfrm>
          <a:prstGeom prst="rect">
            <a:avLst/>
          </a:prstGeom>
          <a:ln>
            <a:noFill/>
          </a:ln>
          <a:effectLst>
            <a:outerShdw blurRad="190500" algn="tl" rotWithShape="0">
              <a:srgbClr val="000000">
                <a:alpha val="70000"/>
              </a:srgbClr>
            </a:outerShdw>
          </a:effectLst>
        </p:spPr>
      </p:pic>
      <p:sp>
        <p:nvSpPr>
          <p:cNvPr id="5" name="TextBox 4"/>
          <p:cNvSpPr txBox="1"/>
          <p:nvPr/>
        </p:nvSpPr>
        <p:spPr>
          <a:xfrm>
            <a:off x="160020" y="113038"/>
            <a:ext cx="2002536" cy="523220"/>
          </a:xfrm>
          <a:prstGeom prst="rect">
            <a:avLst/>
          </a:prstGeom>
          <a:noFill/>
        </p:spPr>
        <p:txBody>
          <a:bodyPr wrap="square" rtlCol="0">
            <a:spAutoFit/>
          </a:bodyPr>
          <a:lstStyle/>
          <a:p>
            <a:r>
              <a:rPr lang="uk-UA" sz="2800" u="sng" dirty="0"/>
              <a:t>Завдання</a:t>
            </a:r>
            <a:endParaRPr lang="ru-RU" sz="2800" u="sng" dirty="0"/>
          </a:p>
        </p:txBody>
      </p:sp>
    </p:spTree>
    <p:extLst>
      <p:ext uri="{BB962C8B-B14F-4D97-AF65-F5344CB8AC3E}">
        <p14:creationId xmlns:p14="http://schemas.microsoft.com/office/powerpoint/2010/main" val="34286280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926592" y="533460"/>
            <a:ext cx="6096000" cy="5078313"/>
          </a:xfrm>
          <a:prstGeom prst="rect">
            <a:avLst/>
          </a:prstGeom>
        </p:spPr>
        <p:txBody>
          <a:bodyPr>
            <a:spAutoFit/>
          </a:bodyPr>
          <a:lstStyle/>
          <a:p>
            <a:r>
              <a:rPr lang="ru-RU" sz="3600" dirty="0"/>
              <a:t>Як ми </a:t>
            </a:r>
            <a:r>
              <a:rPr lang="ru-RU" sz="3600" dirty="0" err="1"/>
              <a:t>будемо</a:t>
            </a:r>
            <a:r>
              <a:rPr lang="ru-RU" sz="3600" dirty="0"/>
              <a:t> </a:t>
            </a:r>
            <a:r>
              <a:rPr lang="ru-RU" sz="3600" dirty="0" err="1"/>
              <a:t>працювати</a:t>
            </a:r>
            <a:r>
              <a:rPr lang="ru-RU" sz="3600" dirty="0"/>
              <a:t>:</a:t>
            </a:r>
          </a:p>
          <a:p>
            <a:endParaRPr lang="ru-RU" dirty="0"/>
          </a:p>
          <a:p>
            <a:r>
              <a:rPr lang="ru-RU" dirty="0"/>
              <a:t>1. </a:t>
            </a:r>
            <a:r>
              <a:rPr lang="ru-RU" dirty="0" err="1"/>
              <a:t>Розділіть</a:t>
            </a:r>
            <a:r>
              <a:rPr lang="ru-RU" dirty="0"/>
              <a:t> </a:t>
            </a:r>
            <a:r>
              <a:rPr lang="ru-RU" dirty="0" err="1"/>
              <a:t>групу</a:t>
            </a:r>
            <a:r>
              <a:rPr lang="ru-RU" dirty="0"/>
              <a:t> на </a:t>
            </a:r>
            <a:r>
              <a:rPr lang="ru-RU" dirty="0" err="1"/>
              <a:t>підгрупи</a:t>
            </a:r>
            <a:r>
              <a:rPr lang="ru-RU" dirty="0"/>
              <a:t> по 5-6 </a:t>
            </a:r>
            <a:r>
              <a:rPr lang="ru-RU" dirty="0" err="1"/>
              <a:t>чоловік</a:t>
            </a:r>
            <a:endParaRPr lang="ru-RU" dirty="0"/>
          </a:p>
          <a:p>
            <a:endParaRPr lang="ru-RU" dirty="0"/>
          </a:p>
          <a:p>
            <a:r>
              <a:rPr lang="ru-RU" dirty="0"/>
              <a:t>2. </a:t>
            </a:r>
            <a:r>
              <a:rPr lang="ru-RU" dirty="0" err="1"/>
              <a:t>Виберіть</a:t>
            </a:r>
            <a:r>
              <a:rPr lang="ru-RU" dirty="0"/>
              <a:t> роль </a:t>
            </a:r>
            <a:r>
              <a:rPr lang="ru-RU" dirty="0" err="1"/>
              <a:t>із</a:t>
            </a:r>
            <a:r>
              <a:rPr lang="ru-RU" dirty="0"/>
              <a:t> списку </a:t>
            </a:r>
            <a:r>
              <a:rPr lang="ru-RU" dirty="0" err="1"/>
              <a:t>запропонованих</a:t>
            </a:r>
            <a:r>
              <a:rPr lang="ru-RU" dirty="0"/>
              <a:t>. </a:t>
            </a:r>
          </a:p>
          <a:p>
            <a:endParaRPr lang="ru-RU" dirty="0"/>
          </a:p>
          <a:p>
            <a:r>
              <a:rPr lang="ru-RU" dirty="0"/>
              <a:t>3. На </a:t>
            </a:r>
            <a:r>
              <a:rPr lang="ru-RU" dirty="0" err="1"/>
              <a:t>сторінці</a:t>
            </a:r>
            <a:r>
              <a:rPr lang="ru-RU" dirty="0"/>
              <a:t>, </a:t>
            </a:r>
            <a:r>
              <a:rPr lang="ru-RU" dirty="0" err="1"/>
              <a:t>позначеної</a:t>
            </a:r>
            <a:r>
              <a:rPr lang="ru-RU" dirty="0"/>
              <a:t> </a:t>
            </a:r>
            <a:r>
              <a:rPr lang="ru-RU" dirty="0" err="1"/>
              <a:t>обраною</a:t>
            </a:r>
            <a:r>
              <a:rPr lang="ru-RU" dirty="0"/>
              <a:t> </a:t>
            </a:r>
            <a:r>
              <a:rPr lang="ru-RU" dirty="0" err="1"/>
              <a:t>роллю</a:t>
            </a:r>
            <a:r>
              <a:rPr lang="ru-RU" dirty="0"/>
              <a:t>, </a:t>
            </a:r>
            <a:r>
              <a:rPr lang="ru-RU" dirty="0" err="1"/>
              <a:t>перегляньте</a:t>
            </a:r>
            <a:r>
              <a:rPr lang="ru-RU" dirty="0"/>
              <a:t> </a:t>
            </a:r>
            <a:r>
              <a:rPr lang="ru-RU" dirty="0" err="1"/>
              <a:t>завдання</a:t>
            </a:r>
            <a:r>
              <a:rPr lang="ru-RU" dirty="0"/>
              <a:t>. </a:t>
            </a:r>
          </a:p>
          <a:p>
            <a:endParaRPr lang="ru-RU" dirty="0"/>
          </a:p>
          <a:p>
            <a:r>
              <a:rPr lang="ru-RU" dirty="0"/>
              <a:t>4. </a:t>
            </a:r>
            <a:r>
              <a:rPr lang="ru-RU" dirty="0" err="1"/>
              <a:t>Розподіліть</a:t>
            </a:r>
            <a:r>
              <a:rPr lang="ru-RU" dirty="0"/>
              <a:t> </a:t>
            </a:r>
            <a:r>
              <a:rPr lang="ru-RU" dirty="0" err="1"/>
              <a:t>завдання</a:t>
            </a:r>
            <a:r>
              <a:rPr lang="ru-RU" dirty="0"/>
              <a:t> </a:t>
            </a:r>
            <a:r>
              <a:rPr lang="ru-RU" dirty="0" err="1"/>
              <a:t>між</a:t>
            </a:r>
            <a:r>
              <a:rPr lang="ru-RU" dirty="0"/>
              <a:t> собою. </a:t>
            </a:r>
          </a:p>
          <a:p>
            <a:endParaRPr lang="ru-RU" dirty="0"/>
          </a:p>
          <a:p>
            <a:r>
              <a:rPr lang="ru-RU" dirty="0"/>
              <a:t>5. </a:t>
            </a:r>
            <a:r>
              <a:rPr lang="ru-RU" dirty="0" err="1"/>
              <a:t>Опрацюйте</a:t>
            </a:r>
            <a:r>
              <a:rPr lang="ru-RU" dirty="0"/>
              <a:t> </a:t>
            </a:r>
            <a:r>
              <a:rPr lang="ru-RU" dirty="0" err="1"/>
              <a:t>зазначені</a:t>
            </a:r>
            <a:r>
              <a:rPr lang="ru-RU" dirty="0"/>
              <a:t> </a:t>
            </a:r>
            <a:r>
              <a:rPr lang="ru-RU" dirty="0" err="1"/>
              <a:t>джерела</a:t>
            </a:r>
            <a:r>
              <a:rPr lang="ru-RU" dirty="0"/>
              <a:t> </a:t>
            </a:r>
            <a:r>
              <a:rPr lang="ru-RU" dirty="0" err="1"/>
              <a:t>інформації</a:t>
            </a:r>
            <a:r>
              <a:rPr lang="ru-RU" dirty="0"/>
              <a:t>. </a:t>
            </a:r>
            <a:r>
              <a:rPr lang="ru-RU" dirty="0" err="1"/>
              <a:t>Якщо</a:t>
            </a:r>
            <a:r>
              <a:rPr lang="ru-RU" dirty="0"/>
              <a:t> </a:t>
            </a:r>
            <a:r>
              <a:rPr lang="ru-RU" dirty="0" err="1"/>
              <a:t>інформації</a:t>
            </a:r>
            <a:r>
              <a:rPr lang="ru-RU" dirty="0"/>
              <a:t> не </a:t>
            </a:r>
            <a:r>
              <a:rPr lang="ru-RU" dirty="0" err="1"/>
              <a:t>вистачає</a:t>
            </a:r>
            <a:r>
              <a:rPr lang="ru-RU" dirty="0"/>
              <a:t>, </a:t>
            </a:r>
            <a:r>
              <a:rPr lang="ru-RU" dirty="0" err="1"/>
              <a:t>організуйте</a:t>
            </a:r>
            <a:r>
              <a:rPr lang="ru-RU" dirty="0"/>
              <a:t> </a:t>
            </a:r>
            <a:r>
              <a:rPr lang="ru-RU" dirty="0" err="1"/>
              <a:t>пошук</a:t>
            </a:r>
            <a:r>
              <a:rPr lang="ru-RU" dirty="0"/>
              <a:t> </a:t>
            </a:r>
            <a:r>
              <a:rPr lang="ru-RU" dirty="0" err="1"/>
              <a:t>додаткової</a:t>
            </a:r>
            <a:r>
              <a:rPr lang="ru-RU" dirty="0"/>
              <a:t>. </a:t>
            </a:r>
          </a:p>
          <a:p>
            <a:endParaRPr lang="ru-RU" dirty="0"/>
          </a:p>
          <a:p>
            <a:r>
              <a:rPr lang="ru-RU" dirty="0"/>
              <a:t>6. </a:t>
            </a:r>
            <a:r>
              <a:rPr lang="ru-RU" dirty="0" err="1"/>
              <a:t>Намагайтеся</a:t>
            </a:r>
            <a:r>
              <a:rPr lang="ru-RU" dirty="0"/>
              <a:t> </a:t>
            </a:r>
            <a:r>
              <a:rPr lang="ru-RU" dirty="0" err="1"/>
              <a:t>вчасно</a:t>
            </a:r>
            <a:r>
              <a:rPr lang="ru-RU" dirty="0"/>
              <a:t> </a:t>
            </a:r>
            <a:r>
              <a:rPr lang="ru-RU" dirty="0" err="1"/>
              <a:t>реагувати</a:t>
            </a:r>
            <a:r>
              <a:rPr lang="ru-RU" dirty="0"/>
              <a:t> на </a:t>
            </a:r>
            <a:r>
              <a:rPr lang="ru-RU" dirty="0" err="1"/>
              <a:t>пропозиції</a:t>
            </a:r>
            <a:r>
              <a:rPr lang="ru-RU" dirty="0"/>
              <a:t> та </a:t>
            </a:r>
            <a:r>
              <a:rPr lang="ru-RU" dirty="0" err="1"/>
              <a:t>зауваження</a:t>
            </a:r>
            <a:r>
              <a:rPr lang="ru-RU" dirty="0"/>
              <a:t>, </a:t>
            </a:r>
            <a:r>
              <a:rPr lang="ru-RU" dirty="0" err="1"/>
              <a:t>прагнучи</a:t>
            </a:r>
            <a:r>
              <a:rPr lang="ru-RU" dirty="0"/>
              <a:t> довести </a:t>
            </a:r>
            <a:r>
              <a:rPr lang="ru-RU" dirty="0" err="1"/>
              <a:t>свій</a:t>
            </a:r>
            <a:r>
              <a:rPr lang="ru-RU" dirty="0"/>
              <a:t> </a:t>
            </a:r>
            <a:r>
              <a:rPr lang="ru-RU" dirty="0" err="1"/>
              <a:t>електронний</a:t>
            </a:r>
            <a:r>
              <a:rPr lang="ru-RU" dirty="0"/>
              <a:t> продукт до </a:t>
            </a:r>
            <a:r>
              <a:rPr lang="ru-RU" dirty="0" err="1"/>
              <a:t>досконалості</a:t>
            </a:r>
            <a:r>
              <a:rPr lang="ru-RU" dirty="0"/>
              <a:t>.</a:t>
            </a:r>
          </a:p>
        </p:txBody>
      </p:sp>
      <p:pic>
        <p:nvPicPr>
          <p:cNvPr id="3" name="Рисунок 2"/>
          <p:cNvPicPr>
            <a:picLocks noChangeAspect="1"/>
          </p:cNvPicPr>
          <p:nvPr/>
        </p:nvPicPr>
        <p:blipFill>
          <a:blip r:embed="rId2"/>
          <a:stretch>
            <a:fillRect/>
          </a:stretch>
        </p:blipFill>
        <p:spPr>
          <a:xfrm rot="21416728">
            <a:off x="7317264" y="1362456"/>
            <a:ext cx="4136168" cy="3114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71628" y="10240"/>
            <a:ext cx="1709928" cy="523220"/>
          </a:xfrm>
          <a:prstGeom prst="rect">
            <a:avLst/>
          </a:prstGeom>
          <a:noFill/>
        </p:spPr>
        <p:txBody>
          <a:bodyPr wrap="square" rtlCol="0">
            <a:spAutoFit/>
          </a:bodyPr>
          <a:lstStyle/>
          <a:p>
            <a:r>
              <a:rPr lang="uk-UA" sz="2800" u="sng" dirty="0"/>
              <a:t>Процес</a:t>
            </a:r>
            <a:endParaRPr lang="ru-RU" u="sng" dirty="0"/>
          </a:p>
        </p:txBody>
      </p:sp>
    </p:spTree>
    <p:extLst>
      <p:ext uri="{BB962C8B-B14F-4D97-AF65-F5344CB8AC3E}">
        <p14:creationId xmlns:p14="http://schemas.microsoft.com/office/powerpoint/2010/main" val="5520369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35971" y="1264840"/>
            <a:ext cx="8551029" cy="2646878"/>
          </a:xfrm>
          <a:prstGeom prst="rect">
            <a:avLst/>
          </a:prstGeom>
          <a:noFill/>
        </p:spPr>
        <p:txBody>
          <a:bodyPr wrap="square" lIns="91440" tIns="45720" rIns="91440" bIns="45720">
            <a:spAutoFit/>
          </a:bodyPr>
          <a:lstStyle/>
          <a:p>
            <a:pPr algn="ctr"/>
            <a:r>
              <a:rPr lang="uk-UA" sz="16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Ролі</a:t>
            </a:r>
            <a:endParaRPr lang="ru-RU" sz="16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3923243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788890" y="354736"/>
            <a:ext cx="3947876" cy="1015663"/>
          </a:xfrm>
          <a:prstGeom prst="rect">
            <a:avLst/>
          </a:prstGeom>
        </p:spPr>
        <p:txBody>
          <a:bodyPr wrap="none">
            <a:spAutoFit/>
          </a:bodyPr>
          <a:lstStyle/>
          <a:p>
            <a:r>
              <a:rPr lang="uk-UA" sz="6000" dirty="0"/>
              <a:t>«Історики»</a:t>
            </a:r>
          </a:p>
        </p:txBody>
      </p:sp>
      <p:sp>
        <p:nvSpPr>
          <p:cNvPr id="3" name="Прямоугольник 2"/>
          <p:cNvSpPr/>
          <p:nvPr/>
        </p:nvSpPr>
        <p:spPr>
          <a:xfrm>
            <a:off x="495300" y="1915636"/>
            <a:ext cx="6858000" cy="3108543"/>
          </a:xfrm>
          <a:prstGeom prst="rect">
            <a:avLst/>
          </a:prstGeom>
        </p:spPr>
        <p:txBody>
          <a:bodyPr wrap="square">
            <a:spAutoFit/>
          </a:bodyPr>
          <a:lstStyle/>
          <a:p>
            <a:pPr marL="342900" indent="-342900">
              <a:buAutoNum type="arabicPeriod"/>
            </a:pPr>
            <a:r>
              <a:rPr lang="uk-UA" sz="2800" dirty="0" smtClean="0"/>
              <a:t>Знайдіть </a:t>
            </a:r>
            <a:r>
              <a:rPr lang="uk-UA" sz="2800" dirty="0"/>
              <a:t>історичні факти про відкриття та дослідження українських вчених щодо космічної галузі України</a:t>
            </a:r>
            <a:r>
              <a:rPr lang="uk-UA" sz="2800" dirty="0" smtClean="0"/>
              <a:t>.</a:t>
            </a:r>
          </a:p>
          <a:p>
            <a:r>
              <a:rPr lang="uk-UA" sz="2800" dirty="0" smtClean="0"/>
              <a:t>2. </a:t>
            </a:r>
            <a:r>
              <a:rPr lang="uk-UA" sz="2800" dirty="0"/>
              <a:t>Подайте коротку інформацію про вчених-першовідкривачів. </a:t>
            </a:r>
            <a:endParaRPr lang="uk-UA" sz="2800" dirty="0" smtClean="0"/>
          </a:p>
          <a:p>
            <a:r>
              <a:rPr lang="uk-UA" sz="2800" dirty="0" smtClean="0"/>
              <a:t>3</a:t>
            </a:r>
            <a:r>
              <a:rPr lang="uk-UA" sz="2800" dirty="0"/>
              <a:t>. Результати </a:t>
            </a:r>
            <a:r>
              <a:rPr lang="uk-UA" sz="2800" dirty="0" err="1"/>
              <a:t>представте</a:t>
            </a:r>
            <a:r>
              <a:rPr lang="uk-UA" sz="2800" dirty="0"/>
              <a:t> у вигляді презентації</a:t>
            </a:r>
            <a:r>
              <a:rPr lang="uk-UA" dirty="0"/>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5900" y="1712436"/>
            <a:ext cx="3590393" cy="37519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329142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хема">
  <a:themeElements>
    <a:clrScheme name="Схема">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Схема">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хема">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TM04033919[[fn=Схема]]</Template>
  <TotalTime>224</TotalTime>
  <Words>1874</Words>
  <Application>Microsoft Office PowerPoint</Application>
  <PresentationFormat>Произвольный</PresentationFormat>
  <Paragraphs>199</Paragraphs>
  <Slides>57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57</vt:i4>
      </vt:variant>
    </vt:vector>
  </HeadingPairs>
  <TitlesOfParts>
    <vt:vector size="58" baseType="lpstr">
      <vt:lpstr>Схема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БУДНІК ВАСИЛЬ СЕРГІЙОВИЧ</vt:lpstr>
      <vt:lpstr>ЯНГЕЛЬ МИХАЙЛО КУЗЬМИЧ</vt:lpstr>
      <vt:lpstr>УТКІН ВОЛОДИМИР ФЕДОРОВИЧ</vt:lpstr>
      <vt:lpstr> КОНЮХОВ СТАНІСЛАВ МИКОЛАЙОВИЧ</vt:lpstr>
      <vt:lpstr>Презентация PowerPoint</vt:lpstr>
      <vt:lpstr>основні події космічної історії </vt:lpstr>
      <vt:lpstr>31 серпня 1995 року українською ракетою-носієм «Циклон-3» виведено на орбіту перший вітчизняний космічний апарат «Січ-1».</vt:lpstr>
      <vt:lpstr>Презентация PowerPoint</vt:lpstr>
      <vt:lpstr>У ході 16-добового польоту український космонавт проводив наукові експерименти в галузі космічної біології.</vt:lpstr>
      <vt:lpstr>У листопаді 1998 року українські підприємства «Хартрон» і Київський радіозавод активно включилися в роботи зі створення Міжнародної космічної станції.</vt:lpstr>
      <vt:lpstr>У березні 1999 року відбувся перший пуск української ракети-носія «Зеніт-3SL» за міжнародною програмою «Морський старт». Україна разом з США, Росією і Норвегією стала учасницею грандіозного проекту комерційних запусків з плавучого космодрому в Світовому океані.</vt:lpstr>
      <vt:lpstr>У квітні 1999 року відповідно до українсько-російської програми «Дніпро» вперше з суто мирною метою стартувала в космос міжконтинентальна балістична ракета SS-18, розроблена і виготовлена в Україні. Сьогодні конверсійна ракета «Дніпро» активно використовується як носій для супутників різного призначення. </vt:lpstr>
      <vt:lpstr>У липні 1999 року ракетою-носієм «Зеніт-2» з космодрому Байконур виведено на орбіту українсько-російський космічний апарат «Океан-О». Його основним завданням було вивчення і контроль параметрів Світового океану, континентального шельфу.</vt:lpstr>
      <vt:lpstr>У липні 2001 року українською РН “Циклон-3” виведено на орбіту космічний апарат «АУОС-СМ-КФ», призначений для дослідження сонячної активності за спільним російсько-українським проектом “Коронас-Ф”.</vt:lpstr>
      <vt:lpstr>У жовтні 2003 року відбулось підписання Договору між Україною і Федеративною Республікою Бразилія про довгострокове співробітництво щодо використання ракети-носія “Циклон-4” на пусковому центрі Алкантара.</vt:lpstr>
      <vt:lpstr>У грудні 2004 року виведені в космос чергові супутники дистанційного зондування Землі серії «Січ» - «Січ-1М» і перший український  мікросупутник «МС-1-ТК».</vt:lpstr>
      <vt:lpstr>У квітні 2007 року українською ракетою-носієм «Дніпро» виведено на орбіту перший єгипетський космічний апарат «ЄгиптСат-1», який було розроблено та виготовлено в Україні.</vt:lpstr>
      <vt:lpstr>У квітні 2008 року з космодрому Байконур відбувся перший пуск української ракети-носія «Зеніт-3SLБ» за міжнародною програмою «Наземний старт».</vt:lpstr>
      <vt:lpstr>20 січня 2011 року з космодрому Байконур відбувся успішний пуск за програмою "Наземний старт" ракети-носія "Зеніт-3SLБФ" з російським космічним апаратом "Електро-Л". Перший і другий ступені ракети розроблені КБ "Південне" і виготовлені Південмашем (Україна).</vt:lpstr>
      <vt:lpstr>17 серпня 2011 року ракетою–носієм «Дніпро» здійснено запуск сучасного космічного апарату дистанційного зондування Землі «Січ-2» вагою 176 кг. Запуск був присвячений 20-ї річниці Незалежності України та 100-річчю від дня народження видатного головного конструктора ракетно-космічної техніки академіка Михайла Кузьмича Янгеля. </vt:lpstr>
      <vt:lpstr>21 квітня 2013 року з космодрому Уоллопс (Вірджинія, США) відбувся перший демонстраційний пуск ракети-носія (РН) середнього класу «Антарес». </vt:lpstr>
      <vt:lpstr>18 жовтня 2016 року із о. Уоллопс (штат Вірджинія, США) відбувся успішний пуск модернізованої ракети-носія середнього класу Antares-230 із транспортним космічним кораблем Cygnus.  </vt:lpstr>
      <vt:lpstr>5 грудня 2016 року з космодрому Куру у Французькій Гвіані успішно стартувала ракета-носій легкого класу «Вега» з супутником спостереження Міністерства оборони Туреччини Gokturk-1.  </vt:lpstr>
      <vt:lpstr>Україна стала відома на світовому ринку своєю космічною продукцією: ракетами-носіями «Зеніт», «Циклон», «Дніпро»; космічними апаратами «Січ» і АУОС; апаратурою стикування “Курс” для Міжнародної космічної станції; системами початкового орієнтування ракет, апаратурою систем керування для космічних комплексів “Союз”, “Прогрес”, “Протон”; унікальними об'єктами наземної інфраструктури: радіотелескопом РТ-70, мережею спостережень геофізичних явищ в земній кулі.   </vt:lpstr>
      <vt:lpstr>Презентация PowerPoint</vt:lpstr>
      <vt:lpstr>Міжнародні космічні проекти за участю України</vt:lpstr>
      <vt:lpstr>Міжнародна програма EXPLORATION Дослідження космічного простору за участі України</vt:lpstr>
      <vt:lpstr>Міжнародний космічний проект «ДНІПРО» Модернізація балістичних ракет РС-20 у ракету- носій «Дніпро», інтеграція космічних апаратів, проведення комерційних запусків</vt:lpstr>
      <vt:lpstr>Міжнародний космічний проект «Морський старт» Виготовлення ракет-носіїв «Зеніт», інтеграція космічних апаратів, підготовка та проведення комерційних запусків</vt:lpstr>
      <vt:lpstr>Міжнародний космічний проект «НАЗЕМНИЙ старт» Виготовлення ракет-носіїв «Зеніт», інтеграція космічних апаратів, проведення комерційних запусків</vt:lpstr>
      <vt:lpstr>Міжнародний космічний проект «ВЕГА»  Виготовлення маршових двигунів верхнього ступеня для нової європейської ракети-носія «Вега»</vt:lpstr>
      <vt:lpstr>Міжнародний космічний проект «АНТАРЕС»  Створення основної конструкції першого ступеня американської ракети-носія «Антарес», яка призначена для доставки вантажів на МКС з космодрому США Уолопс</vt:lpstr>
      <vt:lpstr>Міжнародний космічний проект «ЦИКЛОН-4» Створення космічного ракетного комплексу на бразильському космодромі Алкантара, виготовлення ракет-носіїв «Циклон-4», інтеграція космічних апаратів, проведення запусків</vt:lpstr>
      <vt:lpstr>Проект «ЛИБІДЬ»  Створення Національної супутникової системи зв’язку</vt:lpstr>
      <vt:lpstr>Міжнародний проект «Радіоастрон»  Проведення радіоастрономічних досліджень об’єктів Всесвіту з високою розрізненістю</vt:lpstr>
      <vt:lpstr>Міжнародний проект «Галілео»  Співробітництво з Європейським Союзом в області створення і розвитку цивільної глобальної навігаційної супутникової системи</vt:lpstr>
      <vt:lpstr>Провідні підприємства галузі беруть участь у реалізації понад 50 міжнародних космічних проектів, найбільш значними з яких є: «Морський старт, «Дніпро», «Наземний старт»», «Циклон-4», «Таурус-2», «Вега», «МКС», «Радіоастрон».  Сьогодні космічна галузь стала однією з ключових галузей національної економіки, а космічна діяльність України є складовою частиною міжнародних зусиль з дослідження та використання космічного простору.</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Людмила</dc:creator>
  <cp:lastModifiedBy>Админ</cp:lastModifiedBy>
  <cp:revision>21</cp:revision>
  <dcterms:created xsi:type="dcterms:W3CDTF">2017-02-10T16:58:50Z</dcterms:created>
  <dcterms:modified xsi:type="dcterms:W3CDTF">2017-02-21T17:26:43Z</dcterms:modified>
</cp:coreProperties>
</file>