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3"/>
  </p:notesMasterIdLst>
  <p:sldIdLst>
    <p:sldId id="256" r:id="rId3"/>
    <p:sldId id="295" r:id="rId4"/>
    <p:sldId id="324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20" r:id="rId25"/>
    <p:sldId id="362" r:id="rId26"/>
    <p:sldId id="260" r:id="rId27"/>
    <p:sldId id="321" r:id="rId28"/>
    <p:sldId id="360" r:id="rId29"/>
    <p:sldId id="345" r:id="rId30"/>
    <p:sldId id="346" r:id="rId31"/>
    <p:sldId id="347" r:id="rId32"/>
    <p:sldId id="348" r:id="rId33"/>
    <p:sldId id="349" r:id="rId34"/>
    <p:sldId id="350" r:id="rId35"/>
    <p:sldId id="351" r:id="rId36"/>
    <p:sldId id="352" r:id="rId37"/>
    <p:sldId id="353" r:id="rId38"/>
    <p:sldId id="354" r:id="rId39"/>
    <p:sldId id="355" r:id="rId40"/>
    <p:sldId id="356" r:id="rId41"/>
    <p:sldId id="357" r:id="rId42"/>
    <p:sldId id="404" r:id="rId43"/>
    <p:sldId id="405" r:id="rId44"/>
    <p:sldId id="407" r:id="rId45"/>
    <p:sldId id="408" r:id="rId46"/>
    <p:sldId id="409" r:id="rId47"/>
    <p:sldId id="411" r:id="rId48"/>
    <p:sldId id="412" r:id="rId49"/>
    <p:sldId id="415" r:id="rId50"/>
    <p:sldId id="270" r:id="rId51"/>
    <p:sldId id="414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9999D34C-F124-4B3B-A249-96FB9E9651ED}">
          <p14:sldIdLst>
            <p14:sldId id="256"/>
            <p14:sldId id="295"/>
            <p14:sldId id="324"/>
            <p14:sldId id="325"/>
            <p14:sldId id="326"/>
            <p14:sldId id="327"/>
            <p14:sldId id="328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41"/>
            <p14:sldId id="342"/>
            <p14:sldId id="343"/>
            <p14:sldId id="320"/>
            <p14:sldId id="362"/>
            <p14:sldId id="260"/>
            <p14:sldId id="321"/>
            <p14:sldId id="360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  <p14:sldId id="356"/>
            <p14:sldId id="357"/>
            <p14:sldId id="404"/>
            <p14:sldId id="405"/>
            <p14:sldId id="407"/>
            <p14:sldId id="408"/>
            <p14:sldId id="409"/>
            <p14:sldId id="410"/>
            <p14:sldId id="411"/>
            <p14:sldId id="412"/>
            <p14:sldId id="415"/>
            <p14:sldId id="270"/>
            <p14:sldId id="414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FF0066"/>
    <a:srgbClr val="00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1A3AF6-DE00-4110-B9FF-28712BA0E0BB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DF5DE2-E1B9-49AB-9FDE-E90F672454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046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7FE2-8AF0-4DFE-8B24-B636BA2937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CCB15-5774-4686-AA5F-424B0FFB21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7FE2-8AF0-4DFE-8B24-B636BA2937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CCB15-5774-4686-AA5F-424B0FFB21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7FE2-8AF0-4DFE-8B24-B636BA2937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CCB15-5774-4686-AA5F-424B0FFB21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7FE2-8AF0-4DFE-8B24-B636BA2937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CCB15-5774-4686-AA5F-424B0FFB21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7FE2-8AF0-4DFE-8B24-B636BA2937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CCB15-5774-4686-AA5F-424B0FFB21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7FE2-8AF0-4DFE-8B24-B636BA2937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CCB15-5774-4686-AA5F-424B0FFB21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7FE2-8AF0-4DFE-8B24-B636BA2937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CCB15-5774-4686-AA5F-424B0FFB21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7FE2-8AF0-4DFE-8B24-B636BA2937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CCB15-5774-4686-AA5F-424B0FFB21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7FE2-8AF0-4DFE-8B24-B636BA2937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CCB15-5774-4686-AA5F-424B0FFB21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7FE2-8AF0-4DFE-8B24-B636BA2937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CCB15-5774-4686-AA5F-424B0FFB21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7FE2-8AF0-4DFE-8B24-B636BA2937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CCB15-5774-4686-AA5F-424B0FFB21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137FE2-8AF0-4DFE-8B24-B636BA2937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CCB15-5774-4686-AA5F-424B0FFB21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75000"/>
              </a:schemeClr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27.02.2017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media" Target="file:///H:\&#1053;&#1086;&#1074;&#1099;&#1081;%20&#1087;&#1086;&#1088;&#1090;&#1092;&#1077;&#1083;&#1100;\&#1082;&#1086;&#1083;&#1086;&#1086;&#1073;&#1110;&#1075;%20&#1074;&#1086;&#1076;&#1080;.mp4" TargetMode="External"/><Relationship Id="rId2" Type="http://schemas.openxmlformats.org/officeDocument/2006/relationships/slideLayout" Target="../slideLayouts/slideLayout13.xml"/><Relationship Id="rId1" Type="http://schemas.openxmlformats.org/officeDocument/2006/relationships/video" Target="file:///G:\&#1089;&#1077;&#1084;&#1110;&#1085;&#1072;&#1088;%202017\&#1082;&#1086;&#1083;&#1086;&#1086;&#1073;&#1110;&#1075;%20&#1074;&#1086;&#1076;&#1080;.mp4" TargetMode="Externa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gi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8.jpeg"/><Relationship Id="rId7" Type="http://schemas.openxmlformats.org/officeDocument/2006/relationships/image" Target="../media/image51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http://pics.livejournal.com/priroda_su/pic/0004ts8t" TargetMode="Externa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1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0.gif"/><Relationship Id="rId5" Type="http://schemas.openxmlformats.org/officeDocument/2006/relationships/image" Target="../media/image59.gif"/><Relationship Id="rId4" Type="http://schemas.openxmlformats.org/officeDocument/2006/relationships/image" Target="http://pics.livejournal.com/priroda_su/pic/0019z12h" TargetMode="Externa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gif"/><Relationship Id="rId13" Type="http://schemas.openxmlformats.org/officeDocument/2006/relationships/image" Target="../media/image73.gif"/><Relationship Id="rId3" Type="http://schemas.openxmlformats.org/officeDocument/2006/relationships/image" Target="../media/image63.gif"/><Relationship Id="rId7" Type="http://schemas.openxmlformats.org/officeDocument/2006/relationships/image" Target="../media/image67.gif"/><Relationship Id="rId12" Type="http://schemas.openxmlformats.org/officeDocument/2006/relationships/image" Target="../media/image72.gif"/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6.gif"/><Relationship Id="rId11" Type="http://schemas.openxmlformats.org/officeDocument/2006/relationships/image" Target="../media/image71.gif"/><Relationship Id="rId5" Type="http://schemas.openxmlformats.org/officeDocument/2006/relationships/image" Target="../media/image65.gif"/><Relationship Id="rId10" Type="http://schemas.openxmlformats.org/officeDocument/2006/relationships/image" Target="../media/image70.gif"/><Relationship Id="rId4" Type="http://schemas.openxmlformats.org/officeDocument/2006/relationships/image" Target="../media/image64.jpeg"/><Relationship Id="rId9" Type="http://schemas.openxmlformats.org/officeDocument/2006/relationships/image" Target="../media/image69.gi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-612576" y="3068960"/>
            <a:ext cx="7772400" cy="2880321"/>
          </a:xfrm>
        </p:spPr>
        <p:txBody>
          <a:bodyPr>
            <a:normAutofit/>
          </a:bodyPr>
          <a:lstStyle/>
          <a:p>
            <a:pPr marL="0" indent="0"/>
            <a:r>
              <a:rPr lang="uk-UA" b="1" u="sng" cap="all" dirty="0" smtClean="0">
                <a:solidFill>
                  <a:srgbClr val="FF0000"/>
                </a:solidFill>
                <a:uFill>
                  <a:solidFill>
                    <a:schemeClr val="accent2">
                      <a:lumMod val="60000"/>
                      <a:lumOff val="40000"/>
                    </a:schemeClr>
                  </a:solidFill>
                </a:uFill>
                <a:latin typeface="Arial Black" pitchFamily="34" charset="0"/>
              </a:rPr>
              <a:t>Усний журнал</a:t>
            </a:r>
            <a:br>
              <a:rPr lang="uk-UA" b="1" u="sng" cap="all" dirty="0" smtClean="0">
                <a:solidFill>
                  <a:srgbClr val="FF0000"/>
                </a:solidFill>
                <a:uFill>
                  <a:solidFill>
                    <a:schemeClr val="accent2">
                      <a:lumMod val="60000"/>
                      <a:lumOff val="40000"/>
                    </a:schemeClr>
                  </a:solidFill>
                </a:uFill>
                <a:latin typeface="Arial Black" pitchFamily="34" charset="0"/>
              </a:rPr>
            </a:br>
            <a:r>
              <a:rPr lang="uk-UA" b="1" cap="all" dirty="0" smtClean="0">
                <a:solidFill>
                  <a:srgbClr val="FF0000"/>
                </a:solidFill>
                <a:uFill>
                  <a:solidFill>
                    <a:schemeClr val="accent2">
                      <a:lumMod val="60000"/>
                      <a:lumOff val="40000"/>
                    </a:schemeClr>
                  </a:solidFill>
                </a:uFill>
                <a:latin typeface="Arial Black" pitchFamily="34" charset="0"/>
              </a:rPr>
              <a:t>“</a:t>
            </a:r>
            <a:r>
              <a:rPr lang="uk-UA" b="1" cap="all" dirty="0" smtClean="0">
                <a:solidFill>
                  <a:srgbClr val="FF0000"/>
                </a:solidFill>
                <a:uFill>
                  <a:solidFill>
                    <a:schemeClr val="accent2">
                      <a:lumMod val="60000"/>
                      <a:lumOff val="40000"/>
                    </a:schemeClr>
                  </a:solidFill>
                </a:uFill>
                <a:latin typeface="Arial Black" pitchFamily="34" charset="0"/>
                <a:cs typeface="Arial" pitchFamily="34" charset="0"/>
              </a:rPr>
              <a:t>Вода - дивовижна та таємнича”</a:t>
            </a:r>
            <a:r>
              <a:rPr lang="ru-RU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36021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14422"/>
            <a:ext cx="8712968" cy="2143140"/>
          </a:xfrm>
        </p:spPr>
        <p:txBody>
          <a:bodyPr>
            <a:noAutofit/>
          </a:bodyPr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У природі існує близько 1330 видів води. Вони розрізняються за походженням: дощова, </a:t>
            </a:r>
            <a:r>
              <a:rPr lang="uk-UA" sz="2800" b="1" dirty="0" err="1" smtClean="0">
                <a:solidFill>
                  <a:srgbClr val="002060"/>
                </a:solidFill>
              </a:rPr>
              <a:t>грунтова</a:t>
            </a:r>
            <a:r>
              <a:rPr lang="uk-UA" sz="2800" b="1" dirty="0" smtClean="0">
                <a:solidFill>
                  <a:srgbClr val="002060"/>
                </a:solidFill>
              </a:rPr>
              <a:t>, зі свіжого або довго лежачого снігу; за характером і кількістю розчинених у ній речовин.</a:t>
            </a:r>
            <a:endParaRPr lang="uk-UA" sz="2800" b="1" dirty="0">
              <a:solidFill>
                <a:srgbClr val="00206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3357562"/>
            <a:ext cx="4475402" cy="3311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00034" y="357166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1F497D">
                    <a:lumMod val="75000"/>
                  </a:srgb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Цікаві факти про воду</a:t>
            </a:r>
            <a:endParaRPr lang="uk-UA" sz="54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1F497D">
                  <a:lumMod val="75000"/>
                </a:srgb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285860"/>
            <a:ext cx="8676456" cy="1857388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У середині ХХ ст. вчені відкрили "важку воду" - D</a:t>
            </a:r>
            <a:r>
              <a:rPr lang="uk-UA" sz="2000" b="1" dirty="0" smtClean="0">
                <a:solidFill>
                  <a:srgbClr val="002060"/>
                </a:solidFill>
              </a:rPr>
              <a:t>2</a:t>
            </a:r>
            <a:r>
              <a:rPr lang="uk-UA" sz="2800" b="1" dirty="0" smtClean="0">
                <a:solidFill>
                  <a:srgbClr val="002060"/>
                </a:solidFill>
              </a:rPr>
              <a:t>O, яка відповідала параметрам "мертвої води". На живі організми "важка вода" діє гнітюче, а у великих кількостях викликає смерть.</a:t>
            </a:r>
            <a:endParaRPr lang="uk-UA" sz="2800" b="1" dirty="0">
              <a:solidFill>
                <a:srgbClr val="00206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00438"/>
            <a:ext cx="4274915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573016"/>
            <a:ext cx="3600400" cy="308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357166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1F497D">
                    <a:lumMod val="75000"/>
                  </a:srgb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Цікаві факти про воду</a:t>
            </a:r>
            <a:endParaRPr lang="uk-UA" sz="54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1F497D">
                  <a:lumMod val="75000"/>
                </a:srgb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285860"/>
            <a:ext cx="8424936" cy="1575048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solidFill>
                  <a:srgbClr val="002060"/>
                </a:solidFill>
              </a:rPr>
              <a:t>Відомо</a:t>
            </a:r>
            <a:r>
              <a:rPr lang="ru-RU" sz="2800" b="1" dirty="0" smtClean="0">
                <a:solidFill>
                  <a:srgbClr val="002060"/>
                </a:solidFill>
              </a:rPr>
              <a:t> 135 </a:t>
            </a:r>
            <a:r>
              <a:rPr lang="ru-RU" sz="2800" b="1" dirty="0" err="1" smtClean="0">
                <a:solidFill>
                  <a:srgbClr val="002060"/>
                </a:solidFill>
              </a:rPr>
              <a:t>ізотопних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різновидів</a:t>
            </a:r>
            <a:r>
              <a:rPr lang="ru-RU" sz="2800" b="1" dirty="0" smtClean="0">
                <a:solidFill>
                  <a:srgbClr val="002060"/>
                </a:solidFill>
              </a:rPr>
              <a:t> води. </a:t>
            </a:r>
            <a:r>
              <a:rPr lang="ru-RU" sz="2800" b="1" dirty="0" err="1" smtClean="0">
                <a:solidFill>
                  <a:srgbClr val="002060"/>
                </a:solidFill>
              </a:rPr>
              <a:t>Крім</a:t>
            </a:r>
            <a:r>
              <a:rPr lang="ru-RU" sz="2800" b="1" dirty="0" smtClean="0">
                <a:solidFill>
                  <a:srgbClr val="002060"/>
                </a:solidFill>
              </a:rPr>
              <a:t> "</a:t>
            </a:r>
            <a:r>
              <a:rPr lang="ru-RU" sz="2800" b="1" dirty="0" err="1" smtClean="0">
                <a:solidFill>
                  <a:srgbClr val="002060"/>
                </a:solidFill>
              </a:rPr>
              <a:t>живої</a:t>
            </a:r>
            <a:r>
              <a:rPr lang="ru-RU" sz="2800" b="1" dirty="0" smtClean="0">
                <a:solidFill>
                  <a:srgbClr val="002060"/>
                </a:solidFill>
              </a:rPr>
              <a:t> " та "мертво</a:t>
            </a:r>
            <a:r>
              <a:rPr lang="uk-UA" sz="2800" b="1" dirty="0" smtClean="0">
                <a:solidFill>
                  <a:srgbClr val="002060"/>
                </a:solidFill>
              </a:rPr>
              <a:t>ї</a:t>
            </a:r>
            <a:r>
              <a:rPr lang="ru-RU" sz="2800" b="1" dirty="0" smtClean="0">
                <a:solidFill>
                  <a:srgbClr val="002060"/>
                </a:solidFill>
              </a:rPr>
              <a:t>", </a:t>
            </a:r>
            <a:r>
              <a:rPr lang="ru-RU" sz="2800" b="1" dirty="0" err="1" smtClean="0">
                <a:solidFill>
                  <a:srgbClr val="002060"/>
                </a:solidFill>
              </a:rPr>
              <a:t>існує</a:t>
            </a:r>
            <a:r>
              <a:rPr lang="ru-RU" sz="2800" b="1" dirty="0" smtClean="0">
                <a:solidFill>
                  <a:srgbClr val="002060"/>
                </a:solidFill>
              </a:rPr>
              <a:t> "</a:t>
            </a:r>
            <a:r>
              <a:rPr lang="ru-RU" sz="2800" b="1" dirty="0" err="1" smtClean="0">
                <a:solidFill>
                  <a:srgbClr val="002060"/>
                </a:solidFill>
              </a:rPr>
              <a:t>важка</a:t>
            </a:r>
            <a:r>
              <a:rPr lang="ru-RU" sz="2800" b="1" dirty="0" smtClean="0">
                <a:solidFill>
                  <a:srgbClr val="002060"/>
                </a:solidFill>
              </a:rPr>
              <a:t>", "</a:t>
            </a:r>
            <a:r>
              <a:rPr lang="ru-RU" sz="2800" b="1" dirty="0" err="1" smtClean="0">
                <a:solidFill>
                  <a:srgbClr val="002060"/>
                </a:solidFill>
              </a:rPr>
              <a:t>слизька</a:t>
            </a:r>
            <a:r>
              <a:rPr lang="ru-RU" sz="2800" b="1" dirty="0" smtClean="0">
                <a:solidFill>
                  <a:srgbClr val="002060"/>
                </a:solidFill>
              </a:rPr>
              <a:t>", "суха"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"</a:t>
            </a:r>
            <a:r>
              <a:rPr lang="ru-RU" sz="2800" b="1" dirty="0" err="1" smtClean="0">
                <a:solidFill>
                  <a:srgbClr val="002060"/>
                </a:solidFill>
              </a:rPr>
              <a:t>гумова</a:t>
            </a:r>
            <a:r>
              <a:rPr lang="ru-RU" sz="2800" b="1" dirty="0" smtClean="0">
                <a:solidFill>
                  <a:srgbClr val="002060"/>
                </a:solidFill>
              </a:rPr>
              <a:t>" вода.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3214686"/>
            <a:ext cx="4559231" cy="3419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00034" y="357166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1F497D">
                    <a:lumMod val="75000"/>
                  </a:srgb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Цікаві факти про воду</a:t>
            </a:r>
            <a:endParaRPr lang="uk-UA" sz="54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1F497D">
                  <a:lumMod val="75000"/>
                </a:srgb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14422"/>
            <a:ext cx="8712968" cy="2143140"/>
          </a:xfrm>
        </p:spPr>
        <p:txBody>
          <a:bodyPr>
            <a:noAutofit/>
          </a:bodyPr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Більш «мертвою» водоймою є не Мертве море, а озеро Смерті в Сицилії. Рослини і тварини, які потрапляють у воду, миттєво вмирають. З дна озера б'ють два джерела сильно концентрованої кислоти, яка і отруює воду</a:t>
            </a:r>
            <a:r>
              <a:rPr lang="uk-UA" sz="2800" dirty="0" smtClean="0">
                <a:solidFill>
                  <a:srgbClr val="002060"/>
                </a:solidFill>
              </a:rPr>
              <a:t>.</a:t>
            </a:r>
            <a:endParaRPr lang="uk-UA" sz="2800" dirty="0">
              <a:solidFill>
                <a:srgbClr val="00206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3571876"/>
            <a:ext cx="4685080" cy="3016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00034" y="357166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1F497D">
                    <a:lumMod val="75000"/>
                  </a:srgb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Цікаві факти про воду</a:t>
            </a:r>
            <a:endParaRPr lang="uk-UA" sz="54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1F497D">
                  <a:lumMod val="75000"/>
                </a:srgb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357298"/>
            <a:ext cx="8305800" cy="1637944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solidFill>
                  <a:srgbClr val="002060"/>
                </a:solidFill>
              </a:rPr>
              <a:t>Єдина річка на Землі, яка починається біля екватора і тече в зону помірного клімату - Ніл. За маловивченими причинами більшість річок течуть у зворотному напрямку.</a:t>
            </a:r>
            <a:endParaRPr lang="uk-UA" sz="2800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3429000"/>
            <a:ext cx="3071834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00034" y="357166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1F497D">
                    <a:lumMod val="75000"/>
                  </a:srgb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Цікаві факти про воду</a:t>
            </a:r>
            <a:endParaRPr lang="uk-UA" sz="54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1F497D">
                  <a:lumMod val="75000"/>
                </a:srgb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Рисунок 4" descr="x_80d94ec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3429000"/>
            <a:ext cx="4535746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285860"/>
            <a:ext cx="8305800" cy="1571636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Якби всі льодовики раптом станули, то рівень Світового океану піднявся б на 64 м і близько 1/8 поверхні суші було б затоплено водою.</a:t>
            </a:r>
            <a:endParaRPr lang="uk-UA" sz="2800" b="1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357562"/>
            <a:ext cx="3496472" cy="31536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214686"/>
            <a:ext cx="3961010" cy="3253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00034" y="357166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1F497D">
                    <a:lumMod val="75000"/>
                  </a:srgb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Цікаві факти про воду</a:t>
            </a:r>
            <a:endParaRPr lang="uk-UA" sz="54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1F497D">
                  <a:lumMod val="75000"/>
                </a:srgb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357298"/>
            <a:ext cx="8305800" cy="1709952"/>
          </a:xfrm>
        </p:spPr>
        <p:txBody>
          <a:bodyPr>
            <a:noAutofit/>
          </a:bodyPr>
          <a:lstStyle/>
          <a:p>
            <a:pPr algn="ctr"/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Ріки Сибіру приносять в Льодовитий океан стільки тепла, скільки вийшло б від спалювання трьох мільярдів тонн палива. Завдяки річкам, клімат Півночі не такий суворий.</a:t>
            </a:r>
            <a:endParaRPr lang="uk-UA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3429000"/>
            <a:ext cx="6572296" cy="3228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00034" y="357166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1F497D">
                    <a:lumMod val="75000"/>
                  </a:srgb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Цікаві факти про воду</a:t>
            </a:r>
            <a:endParaRPr lang="uk-UA" sz="54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1F497D">
                  <a:lumMod val="75000"/>
                </a:srgb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214422"/>
            <a:ext cx="8715436" cy="2000264"/>
          </a:xfrm>
        </p:spPr>
        <p:txBody>
          <a:bodyPr>
            <a:no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  <a:t>Річкові потоки щороку забирають в моря й океани 16 млрд. тонн каменів та інших твердих матеріалів і речовин. Якщо все це завантажити в товарні вагони, то вийде потяг, який 30 разів опоясуватиме екватор.</a:t>
            </a:r>
            <a:endParaRPr lang="uk-UA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3429000"/>
            <a:ext cx="4503280" cy="3111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00034" y="357166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1F497D">
                    <a:lumMod val="75000"/>
                  </a:srgb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Цікаві факти про воду</a:t>
            </a:r>
            <a:endParaRPr lang="uk-UA" sz="54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1F497D">
                  <a:lumMod val="75000"/>
                </a:srgb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285860"/>
            <a:ext cx="8784976" cy="2203756"/>
          </a:xfrm>
        </p:spPr>
        <p:txBody>
          <a:bodyPr>
            <a:noAutofit/>
          </a:bodyPr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В Алжирі є "чорнильне озеро", водою з якого можна писати на папері. Пояснюється незвичайне явище тим, що в озеро впадають два потічка - води одного багаті солями заліза, а іншого - гуміновими речовинами. Суміш цих речовин і утворює штучні чорнила</a:t>
            </a:r>
            <a:r>
              <a:rPr lang="uk-UA" sz="2800" dirty="0" smtClean="0">
                <a:solidFill>
                  <a:srgbClr val="002060"/>
                </a:solidFill>
              </a:rPr>
              <a:t>.</a:t>
            </a:r>
            <a:endParaRPr lang="uk-UA" sz="2800" dirty="0">
              <a:solidFill>
                <a:srgbClr val="00206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3643314"/>
            <a:ext cx="4762500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00034" y="357166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1F497D">
                    <a:lumMod val="75000"/>
                  </a:srgb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Цікаві факти про воду</a:t>
            </a:r>
            <a:endParaRPr lang="uk-UA" sz="54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1F497D">
                  <a:lumMod val="75000"/>
                </a:srgb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285860"/>
            <a:ext cx="8784976" cy="2288296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solidFill>
                  <a:srgbClr val="002060"/>
                </a:solidFill>
              </a:rPr>
              <a:t>В Азербайджані є село, де є «горюча» вода. Вона б'є ключем з невеликої свердловини. Якщо піднести запалений сірник до струменя, то вона займеться. Справа в тому, що разом з водою з-під землі виходить горючий газ - метан. Він-то і загоряється від сірника.</a:t>
            </a:r>
            <a:endParaRPr lang="uk-UA" sz="2800" dirty="0">
              <a:solidFill>
                <a:srgbClr val="00206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861048"/>
            <a:ext cx="4176464" cy="282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00034" y="357166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1F497D">
                    <a:lumMod val="75000"/>
                  </a:srgb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Цікаві факти про воду</a:t>
            </a:r>
            <a:endParaRPr lang="uk-UA" sz="54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1F497D">
                  <a:lumMod val="75000"/>
                </a:srgb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404664"/>
            <a:ext cx="748883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u="sng" cap="all" dirty="0" smtClean="0">
                <a:solidFill>
                  <a:srgbClr val="A50021"/>
                </a:solidFill>
                <a:latin typeface="Arial Black" pitchFamily="34" charset="0"/>
              </a:rPr>
              <a:t>1 сторінка</a:t>
            </a:r>
          </a:p>
          <a:p>
            <a:pPr algn="ctr"/>
            <a:endParaRPr lang="uk-UA" sz="5400" b="1" u="sng" cap="all" dirty="0" smtClean="0">
              <a:solidFill>
                <a:srgbClr val="A50021"/>
              </a:solidFill>
              <a:latin typeface="Arial Black" pitchFamily="34" charset="0"/>
            </a:endParaRPr>
          </a:p>
          <a:p>
            <a:pPr algn="ctr"/>
            <a:endParaRPr lang="uk-UA" sz="5400" b="1" u="sng" cap="all" dirty="0" smtClean="0">
              <a:solidFill>
                <a:srgbClr val="A50021"/>
              </a:solidFill>
              <a:latin typeface="Arial Black" pitchFamily="34" charset="0"/>
            </a:endParaRPr>
          </a:p>
          <a:p>
            <a:pPr algn="ctr"/>
            <a:endParaRPr lang="uk-UA" sz="5400" b="1" u="sng" cap="all" dirty="0" smtClean="0">
              <a:solidFill>
                <a:srgbClr val="A50021"/>
              </a:solidFill>
              <a:latin typeface="Arial Black" pitchFamily="34" charset="0"/>
            </a:endParaRPr>
          </a:p>
          <a:p>
            <a:pPr algn="ctr"/>
            <a:endParaRPr lang="uk-UA" sz="5400" b="1" u="sng" cap="all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endParaRPr lang="uk-UA" sz="5400" b="1" u="sng" cap="all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r>
              <a:rPr lang="uk-UA" sz="5400" b="1" cap="all" dirty="0" err="1" smtClean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“Цікаві</a:t>
            </a:r>
            <a:r>
              <a:rPr lang="uk-UA" sz="5400" b="1" cap="all" dirty="0" smtClean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uk-UA" sz="5400" b="1" cap="all" dirty="0" err="1" smtClean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факти.”</a:t>
            </a:r>
            <a:endParaRPr lang="ru-RU" sz="5400" b="1" cap="all" dirty="0">
              <a:solidFill>
                <a:srgbClr val="C00000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40174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214422"/>
            <a:ext cx="8712968" cy="2071702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solidFill>
                  <a:srgbClr val="002060"/>
                </a:solidFill>
              </a:rPr>
              <a:t>В Словенії є незвичайне озеро - </a:t>
            </a:r>
            <a:r>
              <a:rPr lang="uk-UA" sz="2800" dirty="0" err="1" smtClean="0">
                <a:solidFill>
                  <a:srgbClr val="002060"/>
                </a:solidFill>
              </a:rPr>
              <a:t>Ціркніцкое</a:t>
            </a:r>
            <a:r>
              <a:rPr lang="uk-UA" sz="2800" dirty="0" smtClean="0">
                <a:solidFill>
                  <a:srgbClr val="002060"/>
                </a:solidFill>
              </a:rPr>
              <a:t>. Влітку і взимку з нього зникає вся вода. Причому разом з рибою. Навесні і восени вода повертається, також разом з рибою. Вода йде і повертається через 400 отворів у дні.</a:t>
            </a:r>
            <a:endParaRPr lang="uk-UA" sz="2800" dirty="0">
              <a:solidFill>
                <a:srgbClr val="002060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668108"/>
            <a:ext cx="3773135" cy="2829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3841" y="3643313"/>
            <a:ext cx="3574610" cy="2882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357166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1F497D">
                    <a:lumMod val="75000"/>
                  </a:srgb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Цікаві факти про воду</a:t>
            </a:r>
            <a:endParaRPr lang="uk-UA" sz="54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1F497D">
                  <a:lumMod val="75000"/>
                </a:srgb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285860"/>
            <a:ext cx="8305800" cy="1224136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</a:rPr>
              <a:t>Втрата організмом людини більше 10% води може призвести до смерті.</a:t>
            </a:r>
            <a:endParaRPr lang="uk-UA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357166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1F497D">
                    <a:lumMod val="75000"/>
                  </a:srgb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Цікаві факти про воду</a:t>
            </a:r>
            <a:endParaRPr lang="uk-UA" sz="54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1F497D">
                  <a:lumMod val="75000"/>
                </a:srgb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Рисунок 4" descr="Over70ofourbodyiswat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2714620"/>
            <a:ext cx="2376502" cy="3719226"/>
          </a:xfrm>
          <a:prstGeom prst="rect">
            <a:avLst/>
          </a:prstGeom>
        </p:spPr>
      </p:pic>
      <p:pic>
        <p:nvPicPr>
          <p:cNvPr id="7" name="Рисунок 6" descr="97bad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9058" y="2857496"/>
            <a:ext cx="4762500" cy="3571875"/>
          </a:xfrm>
          <a:prstGeom prst="rect">
            <a:avLst/>
          </a:prstGeo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42984"/>
            <a:ext cx="8712968" cy="2142000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За прогнозами деяких вчених, до 2025 р. близько половини населення Землі буде мати проблеми з водою, а до 2040 р. питна вода перевершить за ступенем важливості нафту і природний газ</a:t>
            </a:r>
            <a:r>
              <a:rPr lang="uk-UA" sz="2800" dirty="0" smtClean="0">
                <a:solidFill>
                  <a:srgbClr val="002060"/>
                </a:solidFill>
              </a:rPr>
              <a:t>.</a:t>
            </a:r>
            <a:endParaRPr lang="uk-UA" sz="2800" dirty="0">
              <a:solidFill>
                <a:srgbClr val="00206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3429000"/>
            <a:ext cx="4089066" cy="3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00034" y="357166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1F497D">
                    <a:lumMod val="75000"/>
                  </a:srgb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Цікаві факти про воду</a:t>
            </a:r>
            <a:endParaRPr lang="uk-UA" sz="54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1F497D">
                  <a:lumMod val="75000"/>
                </a:srgb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Рисунок 4" descr="kapya-vod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3357561"/>
            <a:ext cx="2143140" cy="3139699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колообіг води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180528" y="260648"/>
            <a:ext cx="84249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u="sng" cap="all" dirty="0" smtClean="0">
                <a:solidFill>
                  <a:srgbClr val="A50021"/>
                </a:solidFill>
                <a:latin typeface="Arial Black" pitchFamily="34" charset="0"/>
                <a:cs typeface="Arial" pitchFamily="34" charset="0"/>
              </a:rPr>
              <a:t>2 сторінка</a:t>
            </a:r>
          </a:p>
          <a:p>
            <a:pPr algn="ctr"/>
            <a:endParaRPr lang="uk-UA" sz="5400" b="1" cap="all" dirty="0" smtClean="0">
              <a:solidFill>
                <a:srgbClr val="C00000"/>
              </a:solidFill>
              <a:latin typeface="Arial Black" pitchFamily="34" charset="0"/>
              <a:cs typeface="Arial" pitchFamily="34" charset="0"/>
            </a:endParaRPr>
          </a:p>
          <a:p>
            <a:pPr algn="ctr"/>
            <a:r>
              <a:rPr lang="uk-UA" sz="5400" b="1" cap="all" dirty="0" smtClean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    </a:t>
            </a:r>
            <a:r>
              <a:rPr lang="uk-UA" sz="5400" b="1" cap="all" dirty="0" err="1" smtClean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“Географічна”</a:t>
            </a:r>
            <a:endParaRPr lang="ru-RU" sz="5400" b="1" cap="all" dirty="0" smtClean="0">
              <a:solidFill>
                <a:srgbClr val="C00000"/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35000">
              <a:schemeClr val="accent5">
                <a:lumMod val="0"/>
                <a:lumOff val="100000"/>
              </a:schemeClr>
            </a:gs>
            <a:gs pos="10000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0" name="Picture 8" descr="http://nk.org.ua/images/SA_0809_0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827508"/>
            <a:ext cx="2574715" cy="2471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4" name="Picture 2" descr="poem-on-water-conservation-i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3429000"/>
            <a:ext cx="3407137" cy="2923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http://waprik.ru/pics/loads/!Animacii/240x320/!Grafika/waprik_ru_graf17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2181" y="3286124"/>
            <a:ext cx="2286000" cy="185738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27584" y="915685"/>
            <a:ext cx="74168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u="sng" cap="all" dirty="0">
                <a:solidFill>
                  <a:srgbClr val="A50021"/>
                </a:solidFill>
                <a:latin typeface="Arial Black" pitchFamily="34" charset="0"/>
                <a:cs typeface="Arial" pitchFamily="34" charset="0"/>
              </a:rPr>
              <a:t>3</a:t>
            </a:r>
            <a:r>
              <a:rPr lang="uk-UA" sz="5400" b="1" u="sng" cap="all" dirty="0" smtClean="0">
                <a:solidFill>
                  <a:srgbClr val="A50021"/>
                </a:solidFill>
                <a:latin typeface="Arial Black" pitchFamily="34" charset="0"/>
                <a:cs typeface="Arial" pitchFamily="34" charset="0"/>
              </a:rPr>
              <a:t> сторінка</a:t>
            </a:r>
            <a:endParaRPr lang="uk-UA" sz="5400" b="1" cap="all" dirty="0">
              <a:solidFill>
                <a:srgbClr val="C00000"/>
              </a:solidFill>
              <a:latin typeface="Arial Black" pitchFamily="34" charset="0"/>
              <a:cs typeface="Arial" pitchFamily="34" charset="0"/>
            </a:endParaRPr>
          </a:p>
          <a:p>
            <a:pPr algn="ctr"/>
            <a:endParaRPr lang="uk-UA" sz="5400" b="1" cap="all" dirty="0" smtClean="0">
              <a:solidFill>
                <a:srgbClr val="C00000"/>
              </a:solidFill>
              <a:latin typeface="Arial Black" pitchFamily="34" charset="0"/>
              <a:cs typeface="Arial" pitchFamily="34" charset="0"/>
            </a:endParaRPr>
          </a:p>
          <a:p>
            <a:pPr algn="ctr"/>
            <a:r>
              <a:rPr lang="uk-UA" sz="5400" b="1" cap="all" dirty="0" smtClean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“Теорія та практика”</a:t>
            </a:r>
            <a:endParaRPr lang="ru-RU" sz="5400" b="1" cap="all" dirty="0" smtClean="0">
              <a:solidFill>
                <a:srgbClr val="C00000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766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28353" y="-243408"/>
            <a:ext cx="6087307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i="1" u="sng" dirty="0" smtClean="0">
                <a:ln w="24500" cmpd="dbl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4 </a:t>
            </a:r>
            <a:r>
              <a:rPr lang="ru-RU" sz="9600" b="1" i="1" u="sng" dirty="0" err="1" smtClean="0">
                <a:ln w="24500" cmpd="dbl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сторінка</a:t>
            </a:r>
            <a:endParaRPr lang="ru-RU" sz="9600" b="1" i="1" u="sng" dirty="0" smtClean="0">
              <a:ln w="24500" cmpd="dbl">
                <a:solidFill>
                  <a:schemeClr val="accent3">
                    <a:lumMod val="60000"/>
                    <a:lumOff val="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algn="ctr"/>
            <a:r>
              <a:rPr lang="ru-RU" sz="9600" b="1" i="1" dirty="0" err="1" smtClean="0">
                <a:ln w="24500" cmpd="dbl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</a:t>
            </a:r>
            <a:r>
              <a:rPr lang="ru-RU" sz="9600" b="1" i="1" cap="none" spc="0" dirty="0" err="1" smtClean="0">
                <a:ln w="24500" cmpd="dbl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ікторина</a:t>
            </a:r>
            <a:endParaRPr lang="ru-RU" sz="9600" b="1" i="1" cap="none" spc="0" dirty="0">
              <a:ln w="24500" cmpd="dbl">
                <a:solidFill>
                  <a:schemeClr val="accent3">
                    <a:lumMod val="60000"/>
                    <a:lumOff val="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51826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63343071_os5fe93cki2ah6w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Прямоугольник 2"/>
          <p:cNvSpPr/>
          <p:nvPr/>
        </p:nvSpPr>
        <p:spPr>
          <a:xfrm>
            <a:off x="250963" y="219997"/>
            <a:ext cx="24482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Без води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43379" y="4293096"/>
            <a:ext cx="531319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й борщу не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звариш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692696"/>
            <a:ext cx="196534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Без води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1077" y="2348880"/>
            <a:ext cx="41054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 не туди, і не сюди.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1124744"/>
            <a:ext cx="424847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Два рази в одну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ту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36649" y="3502749"/>
            <a:ext cx="47438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саму воду не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ввійдеш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556792"/>
            <a:ext cx="2711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Вода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знайде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55760" y="188640"/>
            <a:ext cx="259135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обі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дорогу.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1990581"/>
            <a:ext cx="117666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Вода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85488" y="764704"/>
            <a:ext cx="269670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реблю  рве.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6949" y="2854677"/>
            <a:ext cx="317894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брудної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води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5885" y="2420888"/>
            <a:ext cx="392209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Вода все сполоще,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932773" y="1196752"/>
            <a:ext cx="393338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рім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лихого слова.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39390" y="4510861"/>
            <a:ext cx="581313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ніхто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чистим не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вийшов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67544" y="3286725"/>
            <a:ext cx="290932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Пролиту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воду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30365" y="1556792"/>
            <a:ext cx="368241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азад не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збереш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54502" y="3646765"/>
            <a:ext cx="670978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тим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крапля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камінець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довбає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47665" y="5685055"/>
            <a:ext cx="835512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сильна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r>
              <a:rPr lang="uk-UA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тим , що часто падає.</a:t>
            </a:r>
            <a:endParaRPr lang="ru-RU" sz="36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67544" y="4582869"/>
            <a:ext cx="587673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виливай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каламутну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воду 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343777" y="1988840"/>
            <a:ext cx="305275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оки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чисту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не </a:t>
            </a:r>
          </a:p>
          <a:p>
            <a:pPr algn="ctr"/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знайдеш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78325" y="5374957"/>
            <a:ext cx="474174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Води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крапля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по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краплі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432783" y="2967335"/>
            <a:ext cx="352141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  камінь довбає.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3303" y="5807005"/>
            <a:ext cx="337624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Він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холодну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740699" y="4942909"/>
            <a:ext cx="191142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оду </a:t>
            </a:r>
            <a:r>
              <a:rPr lang="ru-RU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дує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63 -0.0888 L -0.26858 -0.592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-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469 -0.0104 L -0.27952 -0.246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1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104 L 0.00694 -0.3515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91489E-6 L -0.35261 0.2046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86864E-6 L -0.48923 0.1838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" y="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6 -0.0155 L -0.05278 0.1787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" y="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6 0.08649 L 0.01077 -0.2361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0"/>
                            </p:stCondLst>
                            <p:childTnLst>
                              <p:par>
                                <p:cTn id="26" presetID="6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013 0.037 L -0.17621 0.037 L -0.17621 0.06846 L -0.18194 0.06846 L -0.18194 0.09991 L -0.1875 0.09991 L -0.1875 0.13136 L -0.19323 0.13136 L -0.19323 0.16281 L -0.19895 0.16281 L -0.19895 0.19427 L -0.20468 0.19427 L -0.20468 0.22572 L -0.21024 0.22572 L -0.21024 0.2574 " pathEditMode="relative" rAng="0" ptsTypes="FFFFFFFFFFFFFFF">
                                      <p:cBhvr>
                                        <p:cTn id="2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3237 L -1.66667E-6 -0.3006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0"/>
                            </p:stCondLst>
                            <p:childTnLst>
                              <p:par>
                                <p:cTn id="3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4 0.04879 L 0.00347 0.38089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9 0.02035 L 0.00469 0.3533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0"/>
                            </p:stCondLst>
                            <p:childTnLst>
                              <p:par>
                                <p:cTn id="3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6 -0.12072 L 0.00226 0.12049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2" grpId="0"/>
      <p:bldP spid="14" grpId="0"/>
      <p:bldP spid="17" grpId="0"/>
      <p:bldP spid="18" grpId="0"/>
      <p:bldP spid="20" grpId="0"/>
      <p:bldP spid="22" grpId="0"/>
      <p:bldP spid="24" grpId="0"/>
      <p:bldP spid="26" grpId="0"/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trikky.ru/wp-content/blogs.dir/1/files/2011/12/274382_16062-700x500-500x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15616" y="260648"/>
            <a:ext cx="70567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u="sng" cap="all" dirty="0">
                <a:solidFill>
                  <a:srgbClr val="A50021"/>
                </a:solidFill>
                <a:latin typeface="Arial Black" pitchFamily="34" charset="0"/>
                <a:cs typeface="Arial" pitchFamily="34" charset="0"/>
              </a:rPr>
              <a:t>5</a:t>
            </a:r>
            <a:r>
              <a:rPr lang="uk-UA" sz="5400" b="1" u="sng" cap="all" dirty="0" smtClean="0">
                <a:solidFill>
                  <a:srgbClr val="A50021"/>
                </a:solidFill>
                <a:latin typeface="Arial Black" pitchFamily="34" charset="0"/>
                <a:cs typeface="Arial" pitchFamily="34" charset="0"/>
              </a:rPr>
              <a:t> сторінка</a:t>
            </a:r>
          </a:p>
          <a:p>
            <a:pPr algn="ctr"/>
            <a:endParaRPr lang="uk-UA" sz="5400" b="1" cap="all" dirty="0" smtClean="0">
              <a:solidFill>
                <a:srgbClr val="C00000"/>
              </a:solidFill>
              <a:latin typeface="Arial Black" pitchFamily="34" charset="0"/>
              <a:cs typeface="Arial" pitchFamily="34" charset="0"/>
            </a:endParaRPr>
          </a:p>
          <a:p>
            <a:pPr algn="ctr"/>
            <a:r>
              <a:rPr lang="uk-UA" sz="5400" b="1" cap="all" dirty="0" smtClean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“Екологічна”</a:t>
            </a:r>
            <a:endParaRPr lang="ru-RU" sz="5400" b="1" cap="all" dirty="0" smtClean="0">
              <a:solidFill>
                <a:srgbClr val="C00000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847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1" name="Picture 7" descr="http://pics2.pokazuha.ru/p442/0/p/7209648fp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026279"/>
            <a:ext cx="2121800" cy="1831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2" name="Picture 8" descr="1294654674_12"/>
          <p:cNvPicPr>
            <a:picLocks noChangeAspect="1" noChangeArrowheads="1"/>
          </p:cNvPicPr>
          <p:nvPr/>
        </p:nvPicPr>
        <p:blipFill>
          <a:blip r:embed="rId3" cstate="print"/>
          <a:srcRect r="1235" b="4979"/>
          <a:stretch>
            <a:fillRect/>
          </a:stretch>
        </p:blipFill>
        <p:spPr bwMode="auto">
          <a:xfrm>
            <a:off x="-36512" y="-27384"/>
            <a:ext cx="9180512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140968"/>
            <a:ext cx="9144000" cy="338437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2800" b="1" dirty="0" smtClean="0">
                <a:latin typeface="Arial Black" pitchFamily="34" charset="0"/>
              </a:rPr>
              <a:t>         </a:t>
            </a:r>
            <a:r>
              <a:rPr lang="uk-UA" sz="2800" b="1" i="1" dirty="0" smtClean="0">
                <a:solidFill>
                  <a:srgbClr val="C00000"/>
                </a:solidFill>
                <a:latin typeface="Arial Black" pitchFamily="34" charset="0"/>
              </a:rPr>
              <a:t>Вода має величезне значення в житті людини, тварин і рослин. Вона потрібна рослинам для розчинення  поживних речовин ґрунту. Нестача води у ґрунті призводить до погіршення живлення рослин і зниження врожаю сільськогосподарських культур. </a:t>
            </a:r>
            <a:endParaRPr lang="uk-UA" sz="28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60-publicites-designs-creatives-Septembre-2012-27"/>
          <p:cNvPicPr>
            <a:picLocks noChangeAspect="1" noChangeArrowheads="1"/>
          </p:cNvPicPr>
          <p:nvPr/>
        </p:nvPicPr>
        <p:blipFill>
          <a:blip r:embed="rId2" cstate="print"/>
          <a:srcRect l="3753" t="3214" r="2723" b="16489"/>
          <a:stretch>
            <a:fillRect/>
          </a:stretch>
        </p:blipFill>
        <p:spPr bwMode="auto">
          <a:xfrm>
            <a:off x="0" y="2177480"/>
            <a:ext cx="4481349" cy="4680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9"/>
            <a:ext cx="8229600" cy="207170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sz="2800" b="1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    </a:t>
            </a:r>
            <a:r>
              <a:rPr lang="uk-UA" sz="2800" b="1" i="1" dirty="0" smtClean="0">
                <a:solidFill>
                  <a:schemeClr val="bg1"/>
                </a:solidFill>
                <a:latin typeface="Book Antiqua" pitchFamily="18" charset="0"/>
              </a:rPr>
              <a:t>Надмірна втрата води організмом (до 10 — 20%) може призвести до загибелі. Щоденна потреба дорослої людини у воді становить 2,5—4 дм</a:t>
            </a:r>
            <a:r>
              <a:rPr lang="uk-UA" sz="2800" b="1" i="1" baseline="30000" dirty="0" smtClean="0">
                <a:solidFill>
                  <a:schemeClr val="bg1"/>
                </a:solidFill>
                <a:latin typeface="Book Antiqua" pitchFamily="18" charset="0"/>
              </a:rPr>
              <a:t>3</a:t>
            </a:r>
            <a:r>
              <a:rPr lang="uk-UA" sz="2800" b="1" i="1" dirty="0" smtClean="0">
                <a:solidFill>
                  <a:schemeClr val="bg1"/>
                </a:solidFill>
                <a:latin typeface="Book Antiqua" pitchFamily="18" charset="0"/>
              </a:rPr>
              <a:t>. Вода є одним з шести основних харчових елементів здорового харчування людини</a:t>
            </a:r>
            <a:r>
              <a:rPr lang="uk-UA" sz="2400" b="1" dirty="0" smtClean="0">
                <a:solidFill>
                  <a:schemeClr val="bg1"/>
                </a:solidFill>
                <a:latin typeface="Book Antiqua" pitchFamily="18" charset="0"/>
              </a:rPr>
              <a:t>.</a:t>
            </a:r>
            <a:endParaRPr lang="uk-UA" sz="2400" b="1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20482" name="Picture 2" descr="http://xvatit.com/vo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132856"/>
            <a:ext cx="3819274" cy="4367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714488"/>
            <a:ext cx="5286412" cy="4500594"/>
          </a:xfrm>
        </p:spPr>
        <p:txBody>
          <a:bodyPr>
            <a:noAutofit/>
          </a:bodyPr>
          <a:lstStyle/>
          <a:p>
            <a:pPr algn="l"/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  <a:t>46 % всієї води нашої планети знаходиться в Тихому океані;</a:t>
            </a:r>
            <a:b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  <a:t> 23,9% - в Атлантичному;</a:t>
            </a:r>
            <a:b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  <a:t> 20,3% – в Індійському, а в Північному Льодовитому - 3,7%.</a:t>
            </a:r>
            <a:b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  <a:t>   Атлантичний океан "за поживністю" оцінюється в 20 тисяч урожаїв, що збираються за рік на всій суші.</a:t>
            </a:r>
            <a:endParaRPr lang="uk-UA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2143116"/>
            <a:ext cx="3160935" cy="4109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00034" y="357166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1F497D">
                    <a:lumMod val="75000"/>
                  </a:srgb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Цікаві факти про воду</a:t>
            </a:r>
            <a:endParaRPr lang="uk-UA" sz="54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1F497D">
                  <a:lumMod val="75000"/>
                </a:srgb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0" name="Picture 8" descr="http://nk.org.ua/images/SA_0809_0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071546"/>
            <a:ext cx="2574715" cy="2471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4" name="Picture 2" descr="poem-on-water-conservation-i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1287" y="3286124"/>
            <a:ext cx="3407137" cy="2923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Book Antiqua" pitchFamily="18" charset="0"/>
              </a:rPr>
              <a:t>Вода використовується у:</a:t>
            </a:r>
            <a:endParaRPr lang="uk-UA" dirty="0"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latin typeface="Book Antiqua" pitchFamily="18" charset="0"/>
              </a:rPr>
              <a:t>Промисловості;</a:t>
            </a:r>
          </a:p>
          <a:p>
            <a:pPr>
              <a:buNone/>
            </a:pPr>
            <a:endParaRPr lang="uk-UA" dirty="0" smtClean="0">
              <a:latin typeface="Book Antiqua" pitchFamily="18" charset="0"/>
            </a:endParaRPr>
          </a:p>
          <a:p>
            <a:r>
              <a:rPr lang="uk-UA" dirty="0" smtClean="0">
                <a:latin typeface="Book Antiqua" pitchFamily="18" charset="0"/>
              </a:rPr>
              <a:t>Сільському господарстві;</a:t>
            </a:r>
          </a:p>
          <a:p>
            <a:endParaRPr lang="uk-UA" dirty="0" smtClean="0">
              <a:latin typeface="Book Antiqua" pitchFamily="18" charset="0"/>
            </a:endParaRPr>
          </a:p>
          <a:p>
            <a:r>
              <a:rPr lang="uk-UA" dirty="0" smtClean="0">
                <a:latin typeface="Book Antiqua" pitchFamily="18" charset="0"/>
              </a:rPr>
              <a:t>Побуті </a:t>
            </a:r>
            <a:endParaRPr lang="uk-UA" dirty="0">
              <a:latin typeface="Book Antiqua" pitchFamily="18" charset="0"/>
            </a:endParaRPr>
          </a:p>
        </p:txBody>
      </p:sp>
      <p:pic>
        <p:nvPicPr>
          <p:cNvPr id="7" name="Picture 2" descr="http://waprik.ru/pics/loads/!Animacii/240x320/!Grafika/waprik_ru_graf17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3573016"/>
            <a:ext cx="2286000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ukrmap.su/program2009/g10/Maps/7_Vodnye_resurs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00042"/>
            <a:ext cx="8532440" cy="51077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r>
              <a:rPr lang="uk-UA" sz="3200" dirty="0" smtClean="0">
                <a:latin typeface="Book Antiqua" pitchFamily="18" charset="0"/>
              </a:rPr>
              <a:t>Найбільшими забруднювачами вод України є: </a:t>
            </a:r>
            <a:br>
              <a:rPr lang="uk-UA" sz="3200" dirty="0" smtClean="0">
                <a:latin typeface="Book Antiqua" pitchFamily="18" charset="0"/>
              </a:rPr>
            </a:br>
            <a:endParaRPr lang="uk-UA" sz="3200" dirty="0">
              <a:latin typeface="Book Antiqua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 noChangeAspect="1"/>
          </p:cNvGraphicFramePr>
          <p:nvPr>
            <p:ph idx="1"/>
          </p:nvPr>
        </p:nvGraphicFramePr>
        <p:xfrm>
          <a:off x="428596" y="1357298"/>
          <a:ext cx="8215370" cy="4968561"/>
        </p:xfrm>
        <a:graphic>
          <a:graphicData uri="http://schemas.openxmlformats.org/presentationml/2006/ole">
            <p:oleObj spid="_x0000_s2059" name="Диаграмма" r:id="rId3" imgW="6096075" imgH="4076807" progId="MSGraph.Chart.8">
              <p:embed followColorScheme="full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uk-UA" sz="3600" b="1" u="sng" dirty="0" smtClean="0">
                <a:solidFill>
                  <a:srgbClr val="FFC000"/>
                </a:solidFill>
                <a:latin typeface="Book Antiqua" pitchFamily="18" charset="0"/>
              </a:rPr>
              <a:t>Вода у промисловості</a:t>
            </a:r>
            <a:endParaRPr lang="uk-UA" sz="3600" b="1" u="sng" dirty="0">
              <a:solidFill>
                <a:srgbClr val="FFC000"/>
              </a:solidFill>
              <a:latin typeface="Book Antiqua" pitchFamily="18" charset="0"/>
            </a:endParaRPr>
          </a:p>
        </p:txBody>
      </p:sp>
      <p:pic>
        <p:nvPicPr>
          <p:cNvPr id="22530" name="Picture 2" descr="0012-042-KHozjajstvennaja-dejatelnost-naselenij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501008"/>
            <a:ext cx="3528392" cy="2940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1" name="Picture 3" descr="518826_100538_13576551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16632"/>
            <a:ext cx="360666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2" name="Picture 4" descr="Технологии и оборудование энергети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3212976"/>
            <a:ext cx="3611800" cy="3222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14282" y="1000108"/>
            <a:ext cx="839016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effectLst>
                  <a:glow rad="63500">
                    <a:srgbClr val="F79646">
                      <a:satMod val="175000"/>
                      <a:alpha val="40000"/>
                    </a:srgbClr>
                  </a:glow>
                </a:effectLst>
                <a:latin typeface="Book Antiqua" pitchFamily="18" charset="0"/>
              </a:rPr>
              <a:t>У промисловості вода використовується для виготовлення розчинів,  охолодження і нагрівання рідин та газів, очищення розчинів і газових сумішей, для транспортування сировини, теплоенергетичних потреб, видалення відходів, миття обладнання, тари, приміщень тощо. </a:t>
            </a:r>
            <a:endParaRPr lang="uk-UA" sz="3200" b="1" dirty="0">
              <a:solidFill>
                <a:schemeClr val="bg1"/>
              </a:solidFill>
              <a:effectLst>
                <a:glow rad="63500">
                  <a:srgbClr val="F79646">
                    <a:satMod val="175000"/>
                    <a:alpha val="40000"/>
                  </a:srgbClr>
                </a:glo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Загрязнённые воды индийской реки Ямуны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9051"/>
          <a:stretch>
            <a:fillRect/>
          </a:stretch>
        </p:blipFill>
        <p:spPr bwMode="auto">
          <a:xfrm>
            <a:off x="251520" y="548680"/>
            <a:ext cx="8496943" cy="5577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цветение воды озера Чаоху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1115616" y="836712"/>
            <a:ext cx="7416824" cy="4926890"/>
          </a:xfrm>
          <a:prstGeom prst="rect">
            <a:avLst/>
          </a:prstGeom>
          <a:noFill/>
        </p:spPr>
      </p:pic>
      <p:pic>
        <p:nvPicPr>
          <p:cNvPr id="7" name="Picture 3" descr="voda-zagadjenje_500x3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548680"/>
            <a:ext cx="7920880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Picture 2" descr="17.02.2015-1с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548680"/>
            <a:ext cx="7956376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 descr="17.02.2015-1сс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548680"/>
            <a:ext cx="8064896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4" descr="17.02.2015-1ссс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552" y="620688"/>
            <a:ext cx="7992888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www.voyagerliveaction.com/episodes3/aniseastorm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6632"/>
            <a:ext cx="8064896" cy="5284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3600" b="1" i="1" dirty="0" smtClean="0">
                <a:solidFill>
                  <a:schemeClr val="bg1"/>
                </a:solidFill>
              </a:rPr>
              <a:t>Велику кількість води споживають теплові та атомні електростанції. На 1 </a:t>
            </a:r>
            <a:r>
              <a:rPr lang="uk-UA" sz="3600" b="1" i="1" dirty="0" err="1" smtClean="0">
                <a:solidFill>
                  <a:schemeClr val="bg1"/>
                </a:solidFill>
              </a:rPr>
              <a:t>млн</a:t>
            </a:r>
            <a:r>
              <a:rPr lang="uk-UA" sz="3600" b="1" i="1" dirty="0" smtClean="0">
                <a:solidFill>
                  <a:schemeClr val="bg1"/>
                </a:solidFill>
              </a:rPr>
              <a:t> кВт потужності теплові станції витрачають 1,2—1,6 км3 води на рік, а атомні — в 1,5—2 рази більше.</a:t>
            </a:r>
          </a:p>
          <a:p>
            <a:endParaRPr lang="uk-UA" dirty="0"/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0" y="4000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i207.photobucket.com/albums/bb298/ledilid/RUSSIA-TANKERbir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0918" y="-6840"/>
            <a:ext cx="3357586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4" name="Picture 8" descr="http://news2000.com.ua/ni/1/18/181833/default.jpg"/>
          <p:cNvPicPr>
            <a:picLocks noChangeAspect="1" noChangeArrowheads="1"/>
          </p:cNvPicPr>
          <p:nvPr/>
        </p:nvPicPr>
        <p:blipFill>
          <a:blip r:embed="rId3" cstate="print"/>
          <a:srcRect t="3892" b="8008"/>
          <a:stretch>
            <a:fillRect/>
          </a:stretch>
        </p:blipFill>
        <p:spPr bwMode="auto">
          <a:xfrm>
            <a:off x="3995936" y="3663834"/>
            <a:ext cx="4824536" cy="3077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2" name="Picture 6" descr="http://www.mosobltv.ru/vardata/modules/lenta/images/27318_1_1351878665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88840"/>
            <a:ext cx="3491880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485800"/>
            <a:ext cx="7258072" cy="1143000"/>
          </a:xfrm>
        </p:spPr>
        <p:txBody>
          <a:bodyPr>
            <a:noAutofit/>
          </a:bodyPr>
          <a:lstStyle/>
          <a:p>
            <a:pPr algn="l"/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Значну небезпеку для морських та океанічних акваторій становить перевезення нафти та нафтопродуктів танкерами. </a:t>
            </a:r>
            <a:endParaRPr lang="uk-UA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6896" y="1927373"/>
            <a:ext cx="8229600" cy="4525963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щорічно у води Світового океану потрапляє 12-15 млн. т нафти</a:t>
            </a:r>
          </a:p>
          <a:p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Кожна тонна нафти вкриває тонкою плівкою приблизно 12 км</a:t>
            </a:r>
            <a:r>
              <a:rPr lang="uk-UA" sz="2800" b="1" baseline="3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водної поверхні і забруднює близько мільйона тонн морської води</a:t>
            </a:r>
            <a:endParaRPr lang="uk-UA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32"/>
          </a:xfrm>
        </p:spPr>
        <p:txBody>
          <a:bodyPr>
            <a:normAutofit/>
          </a:bodyPr>
          <a:lstStyle/>
          <a:p>
            <a:r>
              <a:rPr lang="uk-UA" sz="3600" b="1" u="sng" dirty="0" smtClean="0">
                <a:solidFill>
                  <a:srgbClr val="003300"/>
                </a:solidFill>
                <a:latin typeface="Book Antiqua" pitchFamily="18" charset="0"/>
              </a:rPr>
              <a:t>Вода у сільському господарстві</a:t>
            </a:r>
            <a:endParaRPr lang="uk-UA" sz="3600" b="1" u="sng" dirty="0">
              <a:solidFill>
                <a:srgbClr val="003300"/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071546"/>
            <a:ext cx="3571900" cy="3429024"/>
          </a:xfrm>
        </p:spPr>
        <p:txBody>
          <a:bodyPr>
            <a:normAutofit lnSpcReduction="10000"/>
          </a:bodyPr>
          <a:lstStyle/>
          <a:p>
            <a:r>
              <a:rPr lang="uk-UA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Найбільшим споживачем води є сільське господарство. Тут найвищі безповоротні втрати води - 80 %. Досить зазначити, що для утворення 1 кг рослинної маси різні рослини в різних умовах використовують від 150-200 д800-1000 м3 води.</a:t>
            </a:r>
          </a:p>
          <a:p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1" name="Picture 1" descr="1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4724400"/>
            <a:ext cx="37147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Эвтрофикация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6286512" y="4714884"/>
            <a:ext cx="2857488" cy="2143116"/>
          </a:xfrm>
          <a:prstGeom prst="rect">
            <a:avLst/>
          </a:prstGeom>
          <a:noFill/>
        </p:spPr>
      </p:pic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7315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600" smtClean="0">
                <a:solidFill>
                  <a:srgbClr val="45585E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Индийский ребёнок, плывущий по "мутным" водам Ганга.</a:t>
            </a:r>
            <a:endParaRPr lang="uk-UA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6" name="Picture 6" descr="http://www.twdb.state.tx.us/financial/programs/AWCL/img/awcfund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714884"/>
            <a:ext cx="3155142" cy="2143116"/>
          </a:xfrm>
          <a:prstGeom prst="rect">
            <a:avLst/>
          </a:prstGeom>
          <a:noFill/>
        </p:spPr>
      </p:pic>
      <p:pic>
        <p:nvPicPr>
          <p:cNvPr id="25608" name="Picture 8" descr="http://img3.proshkolu.ru/content/media/pic/std/3000000/2928000/2927715-4ad0cdee337be7c8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44" y="857232"/>
            <a:ext cx="1170154" cy="150019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286380" y="1214422"/>
            <a:ext cx="350046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uk-UA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вирощування 1 кг зерна жита потрібно 750 л води. Гектар посіву кукурудзи за вегетаційний період "випиває" її 3 мли л і стільки ж 1 га капусти, а 1 га рисового посіву – 12-30 млн. л. Гектар зрошу на­пої землі щосекунди поглинає 1 л води.</a:t>
            </a:r>
          </a:p>
        </p:txBody>
      </p:sp>
      <p:pic>
        <p:nvPicPr>
          <p:cNvPr id="25610" name="Picture 10" descr="http://www.3klik.kz/sliderimages/tursalon/0018-017-terrasirovannye-risovye-reki-na-o.-bali-indonezij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3240" y="2857496"/>
            <a:ext cx="2412525" cy="17144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85794"/>
          </a:xfrm>
        </p:spPr>
        <p:txBody>
          <a:bodyPr>
            <a:normAutofit/>
          </a:bodyPr>
          <a:lstStyle/>
          <a:p>
            <a:r>
              <a:rPr lang="uk-UA" sz="3600" b="1" i="1" u="sng" dirty="0" smtClean="0">
                <a:solidFill>
                  <a:schemeClr val="tx2">
                    <a:lumMod val="10000"/>
                  </a:schemeClr>
                </a:solidFill>
                <a:latin typeface="Book Antiqua" pitchFamily="18" charset="0"/>
              </a:rPr>
              <a:t>Вода у повсякденному житті</a:t>
            </a:r>
            <a:endParaRPr lang="uk-UA" sz="3600" b="1" i="1" u="sng" dirty="0">
              <a:solidFill>
                <a:schemeClr val="tx2">
                  <a:lumMod val="1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14356"/>
            <a:ext cx="9144000" cy="1828800"/>
          </a:xfrm>
        </p:spPr>
        <p:txBody>
          <a:bodyPr>
            <a:normAutofit fontScale="77500" lnSpcReduction="20000"/>
          </a:bodyPr>
          <a:lstStyle/>
          <a:p>
            <a:r>
              <a:rPr lang="uk-UA" dirty="0" smtClean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Природна вода, забруднена побутовими стоками, непридатна для водопостачання населення, бо шкідливі речовини та збудники хвороб, що містяться в ній, завдають великої шкоди здоров'ю людей, можуть викликати різні інфекційні захворювання (дизентерія, інфекційний гепатит, холера та ін.).</a:t>
            </a:r>
          </a:p>
          <a:p>
            <a:endParaRPr lang="uk-UA" dirty="0"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4" name="Picture 8" descr="Анимация разные люди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3714752"/>
            <a:ext cx="762000" cy="885825"/>
          </a:xfrm>
          <a:prstGeom prst="rect">
            <a:avLst/>
          </a:prstGeom>
          <a:noFill/>
        </p:spPr>
      </p:pic>
      <p:pic>
        <p:nvPicPr>
          <p:cNvPr id="24586" name="Picture 10" descr="Анимация Люди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5072074"/>
            <a:ext cx="1257300" cy="904876"/>
          </a:xfrm>
          <a:prstGeom prst="rect">
            <a:avLst/>
          </a:prstGeom>
          <a:noFill/>
        </p:spPr>
      </p:pic>
      <p:pic>
        <p:nvPicPr>
          <p:cNvPr id="24588" name="Picture 12" descr="http://freelance.ru/img/portfolio/pics/00/07/3F/47503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3143248"/>
            <a:ext cx="1477338" cy="2286016"/>
          </a:xfrm>
          <a:prstGeom prst="rect">
            <a:avLst/>
          </a:prstGeom>
          <a:noFill/>
        </p:spPr>
      </p:pic>
      <p:pic>
        <p:nvPicPr>
          <p:cNvPr id="24590" name="Picture 14" descr="Анимация Люди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2357430"/>
            <a:ext cx="1371600" cy="952500"/>
          </a:xfrm>
          <a:prstGeom prst="rect">
            <a:avLst/>
          </a:prstGeom>
          <a:noFill/>
        </p:spPr>
      </p:pic>
      <p:pic>
        <p:nvPicPr>
          <p:cNvPr id="24592" name="Picture 16" descr="Анимация Люди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14546" y="3786190"/>
            <a:ext cx="857250" cy="1143001"/>
          </a:xfrm>
          <a:prstGeom prst="rect">
            <a:avLst/>
          </a:prstGeom>
          <a:noFill/>
        </p:spPr>
      </p:pic>
      <p:pic>
        <p:nvPicPr>
          <p:cNvPr id="24594" name="Picture 18" descr="Анимация Люди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44408" y="-171400"/>
            <a:ext cx="676275" cy="952500"/>
          </a:xfrm>
          <a:prstGeom prst="rect">
            <a:avLst/>
          </a:prstGeom>
          <a:noFill/>
        </p:spPr>
      </p:pic>
      <p:pic>
        <p:nvPicPr>
          <p:cNvPr id="24596" name="Picture 20" descr="Анимация Люди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14942" y="5214950"/>
            <a:ext cx="809625" cy="1371601"/>
          </a:xfrm>
          <a:prstGeom prst="rect">
            <a:avLst/>
          </a:prstGeom>
          <a:noFill/>
        </p:spPr>
      </p:pic>
      <p:pic>
        <p:nvPicPr>
          <p:cNvPr id="24600" name="Picture 24" descr="Анимация Дети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43504" y="2428868"/>
            <a:ext cx="981075" cy="714375"/>
          </a:xfrm>
          <a:prstGeom prst="rect">
            <a:avLst/>
          </a:prstGeom>
          <a:noFill/>
        </p:spPr>
      </p:pic>
      <p:pic>
        <p:nvPicPr>
          <p:cNvPr id="24602" name="Picture 26" descr="Анимация Люди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71802" y="5572140"/>
            <a:ext cx="514350" cy="981076"/>
          </a:xfrm>
          <a:prstGeom prst="rect">
            <a:avLst/>
          </a:prstGeom>
          <a:noFill/>
        </p:spPr>
      </p:pic>
      <p:pic>
        <p:nvPicPr>
          <p:cNvPr id="24604" name="Picture 28" descr="Анимация Люди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72396" y="2571744"/>
            <a:ext cx="1085850" cy="762000"/>
          </a:xfrm>
          <a:prstGeom prst="rect">
            <a:avLst/>
          </a:prstGeom>
          <a:noFill/>
        </p:spPr>
      </p:pic>
      <p:pic>
        <p:nvPicPr>
          <p:cNvPr id="24606" name="Picture 30" descr="http://www.clipart-kiste.de/archiv/Haushalt/Hausfrau/hausfrau_08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57224" y="2285992"/>
            <a:ext cx="1323975" cy="1428750"/>
          </a:xfrm>
          <a:prstGeom prst="rect">
            <a:avLst/>
          </a:prstGeom>
          <a:noFill/>
        </p:spPr>
      </p:pic>
      <p:pic>
        <p:nvPicPr>
          <p:cNvPr id="24608" name="Picture 32" descr="Анимация Люди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42910" y="4786322"/>
            <a:ext cx="1162050" cy="1504951"/>
          </a:xfrm>
          <a:prstGeom prst="rect">
            <a:avLst/>
          </a:prstGeom>
          <a:noFill/>
        </p:spPr>
      </p:pic>
      <p:cxnSp>
        <p:nvCxnSpPr>
          <p:cNvPr id="23" name="Прямая соединительная линия 22"/>
          <p:cNvCxnSpPr>
            <a:stCxn id="24586" idx="1"/>
          </p:cNvCxnSpPr>
          <p:nvPr/>
        </p:nvCxnSpPr>
        <p:spPr>
          <a:xfrm rot="10800000">
            <a:off x="6572264" y="5429264"/>
            <a:ext cx="214314" cy="952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10800000">
            <a:off x="5286380" y="4357694"/>
            <a:ext cx="28575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10800000">
            <a:off x="5214942" y="4857760"/>
            <a:ext cx="214314" cy="952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0800000">
            <a:off x="5500694" y="5000636"/>
            <a:ext cx="214314" cy="952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0800000">
            <a:off x="5857884" y="5143512"/>
            <a:ext cx="214314" cy="952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10800000">
            <a:off x="6215074" y="5286388"/>
            <a:ext cx="214314" cy="952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10800000">
            <a:off x="5715008" y="4357694"/>
            <a:ext cx="28575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10800000">
            <a:off x="6143636" y="4357694"/>
            <a:ext cx="28575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10800000">
            <a:off x="3643306" y="4357694"/>
            <a:ext cx="28575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10800000">
            <a:off x="3214678" y="4357694"/>
            <a:ext cx="28575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16200000" flipV="1">
            <a:off x="4964909" y="5107793"/>
            <a:ext cx="214314" cy="1428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10800000" flipV="1">
            <a:off x="4000496" y="5145100"/>
            <a:ext cx="214314" cy="1412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10800000" flipV="1">
            <a:off x="3643306" y="5357826"/>
            <a:ext cx="214314" cy="1412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10800000" flipV="1">
            <a:off x="3714744" y="4786322"/>
            <a:ext cx="285752" cy="1428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10800000" flipV="1">
            <a:off x="3357554" y="5000636"/>
            <a:ext cx="285752" cy="1428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0800000" flipV="1">
            <a:off x="2928926" y="5214950"/>
            <a:ext cx="285752" cy="1428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0800000" flipV="1">
            <a:off x="2500298" y="5429264"/>
            <a:ext cx="285752" cy="1428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10800000" flipV="1">
            <a:off x="2000232" y="5643578"/>
            <a:ext cx="285752" cy="1428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10800000">
            <a:off x="3714744" y="3857628"/>
            <a:ext cx="285752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10800000">
            <a:off x="2428860" y="3571876"/>
            <a:ext cx="285752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10800000">
            <a:off x="2857488" y="3643314"/>
            <a:ext cx="285752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10800000">
            <a:off x="3286116" y="3786190"/>
            <a:ext cx="285752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16200000" flipV="1">
            <a:off x="4071934" y="3214686"/>
            <a:ext cx="142876" cy="1428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16200000" flipV="1">
            <a:off x="3857620" y="3000372"/>
            <a:ext cx="142876" cy="1428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10800000" flipV="1">
            <a:off x="4643438" y="3286124"/>
            <a:ext cx="214314" cy="1428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10800000" flipV="1">
            <a:off x="4929190" y="3071810"/>
            <a:ext cx="214314" cy="1428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10800000" flipV="1">
            <a:off x="5000628" y="3714752"/>
            <a:ext cx="285752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10800000" flipV="1">
            <a:off x="6643702" y="3286124"/>
            <a:ext cx="285752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rot="10800000" flipV="1">
            <a:off x="6215074" y="3429000"/>
            <a:ext cx="285752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rot="10800000" flipV="1">
            <a:off x="5429256" y="3643314"/>
            <a:ext cx="285752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10800000" flipV="1">
            <a:off x="5786446" y="3500438"/>
            <a:ext cx="285752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rot="10800000" flipV="1">
            <a:off x="7072330" y="3143248"/>
            <a:ext cx="285752" cy="714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692696"/>
            <a:ext cx="6048672" cy="34435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4897317"/>
            <a:ext cx="9144000" cy="19606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>
                <a:solidFill>
                  <a:schemeClr val="bg1"/>
                </a:solidFill>
              </a:rPr>
              <a:t>Водопостачання населення (близько 10% всієї споживаної людством води) задовольняє потреби в питній воді й комунально-побутові потреби (роботи підприємств побутового обслуговування ,поливання вулиць і зелених насаджень, протипожежні заходить тощо). </a:t>
            </a:r>
          </a:p>
        </p:txBody>
      </p:sp>
    </p:spTree>
    <p:extLst>
      <p:ext uri="{BB962C8B-B14F-4D97-AF65-F5344CB8AC3E}">
        <p14:creationId xmlns="" xmlns:p14="http://schemas.microsoft.com/office/powerpoint/2010/main" val="7924393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305800" cy="1153268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/>
              <a:t>У складі мантії Землі води міститься в 10-12 разів більше, ніж у Світовому океані</a:t>
            </a:r>
            <a:r>
              <a:rPr lang="uk-UA" sz="2800" dirty="0" smtClean="0">
                <a:solidFill>
                  <a:srgbClr val="002060"/>
                </a:solidFill>
              </a:rPr>
              <a:t>.</a:t>
            </a:r>
            <a:endParaRPr lang="uk-UA" sz="2800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786058"/>
            <a:ext cx="4587992" cy="3871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00034" y="357166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1F497D">
                    <a:lumMod val="75000"/>
                  </a:srgb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Цікаві факти про воду</a:t>
            </a:r>
            <a:endParaRPr lang="uk-UA" sz="54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1F497D">
                  <a:lumMod val="75000"/>
                </a:srgb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Массовое купание в юго-восточной Аз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04664"/>
            <a:ext cx="3357586" cy="3029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2770" name="Picture 2" descr="Загрязнённый Ган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3643338" cy="30922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2772" name="Picture 4" descr="Цветение вод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717032"/>
            <a:ext cx="3584577" cy="25968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2774" name="Picture 6" descr="Загрязнение пластиковыми бутылкам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573016"/>
            <a:ext cx="3995042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339752" y="2636912"/>
            <a:ext cx="4464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7200" b="1" i="1" dirty="0" smtClean="0">
                <a:ln>
                  <a:solidFill>
                    <a:srgbClr val="F79646">
                      <a:lumMod val="50000"/>
                    </a:srgbClr>
                  </a:solidFill>
                </a:ln>
                <a:solidFill>
                  <a:srgbClr val="1F497D">
                    <a:lumMod val="50000"/>
                  </a:srgbClr>
                </a:solidFill>
              </a:rPr>
              <a:t>Наслідки</a:t>
            </a:r>
            <a:endParaRPr lang="ru-RU" sz="7200" b="1" cap="all" dirty="0">
              <a:ln>
                <a:solidFill>
                  <a:srgbClr val="F79646">
                    <a:lumMod val="50000"/>
                  </a:srgbClr>
                </a:solidFill>
              </a:ln>
              <a:solidFill>
                <a:srgbClr val="1F497D">
                  <a:lumMod val="50000"/>
                </a:srgbClr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altLang="ru-RU" b="1" i="1" dirty="0" err="1" smtClean="0">
                <a:solidFill>
                  <a:schemeClr val="bg1"/>
                </a:solidFill>
              </a:rPr>
              <a:t>Ручне</a:t>
            </a:r>
            <a:r>
              <a:rPr lang="ru-RU" altLang="ru-RU" b="1" i="1" dirty="0" smtClean="0">
                <a:solidFill>
                  <a:schemeClr val="bg1"/>
                </a:solidFill>
              </a:rPr>
              <a:t> </a:t>
            </a:r>
            <a:r>
              <a:rPr lang="ru-RU" altLang="ru-RU" b="1" i="1" dirty="0" err="1" smtClean="0">
                <a:solidFill>
                  <a:schemeClr val="bg1"/>
                </a:solidFill>
              </a:rPr>
              <a:t>прання</a:t>
            </a:r>
            <a:r>
              <a:rPr lang="ru-RU" altLang="ru-RU" b="1" i="1" dirty="0" smtClean="0">
                <a:solidFill>
                  <a:schemeClr val="bg1"/>
                </a:solidFill>
              </a:rPr>
              <a:t> </a:t>
            </a:r>
            <a:r>
              <a:rPr lang="ru-RU" altLang="ru-RU" b="1" i="1" dirty="0" err="1" smtClean="0">
                <a:solidFill>
                  <a:schemeClr val="bg1"/>
                </a:solidFill>
              </a:rPr>
              <a:t>білизни</a:t>
            </a:r>
            <a:r>
              <a:rPr lang="ru-RU" altLang="ru-RU" b="1" i="1" dirty="0" smtClean="0">
                <a:solidFill>
                  <a:schemeClr val="bg1"/>
                </a:solidFill>
              </a:rPr>
              <a:t> </a:t>
            </a:r>
            <a:r>
              <a:rPr lang="ru-RU" altLang="ru-RU" b="1" i="1" dirty="0" err="1" smtClean="0">
                <a:solidFill>
                  <a:schemeClr val="bg1"/>
                </a:solidFill>
              </a:rPr>
              <a:t>більш</a:t>
            </a:r>
            <a:r>
              <a:rPr lang="ru-RU" altLang="ru-RU" b="1" i="1" dirty="0" smtClean="0">
                <a:solidFill>
                  <a:schemeClr val="bg1"/>
                </a:solidFill>
              </a:rPr>
              <a:t> </a:t>
            </a:r>
            <a:r>
              <a:rPr lang="ru-RU" altLang="ru-RU" b="1" i="1" dirty="0" err="1" smtClean="0">
                <a:solidFill>
                  <a:schemeClr val="bg1"/>
                </a:solidFill>
              </a:rPr>
              <a:t>витратне</a:t>
            </a:r>
            <a:r>
              <a:rPr lang="ru-RU" altLang="ru-RU" b="1" i="1" dirty="0" smtClean="0">
                <a:solidFill>
                  <a:schemeClr val="bg1"/>
                </a:solidFill>
              </a:rPr>
              <a:t>, </a:t>
            </a:r>
            <a:r>
              <a:rPr lang="ru-RU" altLang="ru-RU" b="1" i="1" dirty="0" err="1" smtClean="0">
                <a:solidFill>
                  <a:schemeClr val="bg1"/>
                </a:solidFill>
              </a:rPr>
              <a:t>ніж</a:t>
            </a:r>
            <a:r>
              <a:rPr lang="ru-RU" altLang="ru-RU" b="1" i="1" dirty="0" smtClean="0">
                <a:solidFill>
                  <a:schemeClr val="bg1"/>
                </a:solidFill>
              </a:rPr>
              <a:t> за </a:t>
            </a:r>
            <a:r>
              <a:rPr lang="ru-RU" altLang="ru-RU" b="1" i="1" dirty="0" err="1" smtClean="0">
                <a:solidFill>
                  <a:schemeClr val="bg1"/>
                </a:solidFill>
              </a:rPr>
              <a:t>допомогою</a:t>
            </a:r>
            <a:r>
              <a:rPr lang="ru-RU" altLang="ru-RU" b="1" i="1" dirty="0" smtClean="0">
                <a:solidFill>
                  <a:schemeClr val="bg1"/>
                </a:solidFill>
              </a:rPr>
              <a:t> </a:t>
            </a:r>
            <a:r>
              <a:rPr lang="ru-RU" altLang="ru-RU" b="1" i="1" dirty="0" err="1" smtClean="0">
                <a:solidFill>
                  <a:schemeClr val="bg1"/>
                </a:solidFill>
              </a:rPr>
              <a:t>пральної</a:t>
            </a:r>
            <a:r>
              <a:rPr lang="ru-RU" altLang="ru-RU" b="1" i="1" dirty="0" smtClean="0">
                <a:solidFill>
                  <a:schemeClr val="bg1"/>
                </a:solidFill>
              </a:rPr>
              <a:t> </a:t>
            </a:r>
            <a:r>
              <a:rPr lang="ru-RU" altLang="ru-RU" b="1" i="1" dirty="0" err="1" smtClean="0">
                <a:solidFill>
                  <a:schemeClr val="bg1"/>
                </a:solidFill>
              </a:rPr>
              <a:t>машини</a:t>
            </a:r>
            <a:r>
              <a:rPr lang="ru-RU" altLang="ru-RU" b="1" i="1" dirty="0" smtClean="0">
                <a:solidFill>
                  <a:schemeClr val="bg1"/>
                </a:solidFill>
              </a:rPr>
              <a:t>.</a:t>
            </a:r>
            <a:r>
              <a:rPr lang="ru-RU" altLang="ru-RU" b="1" i="1" dirty="0" smtClean="0">
                <a:solidFill>
                  <a:srgbClr val="1F7EE7"/>
                </a:solidFill>
              </a:rPr>
              <a:t/>
            </a:r>
            <a:br>
              <a:rPr lang="ru-RU" altLang="ru-RU" b="1" i="1" dirty="0" smtClean="0">
                <a:solidFill>
                  <a:srgbClr val="1F7EE7"/>
                </a:solidFill>
              </a:rPr>
            </a:br>
            <a:endParaRPr lang="uk-UA" altLang="ru-RU" b="1" i="1" dirty="0" smtClean="0">
              <a:solidFill>
                <a:srgbClr val="1F7EE7"/>
              </a:solidFill>
            </a:endParaRPr>
          </a:p>
        </p:txBody>
      </p:sp>
      <p:pic>
        <p:nvPicPr>
          <p:cNvPr id="44036" name="Picture 2" descr="Картинки по запросу пральна маши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564904"/>
            <a:ext cx="3786758" cy="3543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771056434"/>
      </p:ext>
    </p:extLst>
  </p:cSld>
  <p:clrMapOvr>
    <a:masterClrMapping/>
  </p:clrMapOvr>
  <p:transition advTm="10000">
    <p:strips dir="r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2" descr="Картинки по запросу посудомийна машин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60848"/>
            <a:ext cx="6768752" cy="4320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ru-RU" altLang="ru-RU" sz="3600" b="1" dirty="0" smtClean="0">
                <a:solidFill>
                  <a:schemeClr val="bg1"/>
                </a:solidFill>
              </a:rPr>
              <a:t>Для </a:t>
            </a:r>
            <a:r>
              <a:rPr lang="ru-RU" altLang="ru-RU" sz="3600" b="1" dirty="0" err="1" smtClean="0">
                <a:solidFill>
                  <a:schemeClr val="bg1"/>
                </a:solidFill>
              </a:rPr>
              <a:t>миття</a:t>
            </a:r>
            <a:r>
              <a:rPr lang="ru-RU" altLang="ru-RU" sz="3600" b="1" dirty="0" smtClean="0">
                <a:solidFill>
                  <a:schemeClr val="bg1"/>
                </a:solidFill>
              </a:rPr>
              <a:t> посуду </a:t>
            </a:r>
            <a:r>
              <a:rPr lang="ru-RU" altLang="ru-RU" sz="3600" b="1" dirty="0" err="1" smtClean="0">
                <a:solidFill>
                  <a:schemeClr val="bg1"/>
                </a:solidFill>
              </a:rPr>
              <a:t>краще</a:t>
            </a:r>
            <a:r>
              <a:rPr lang="ru-RU" altLang="ru-RU" sz="3600" b="1" dirty="0" smtClean="0">
                <a:solidFill>
                  <a:schemeClr val="bg1"/>
                </a:solidFill>
              </a:rPr>
              <a:t>, </a:t>
            </a:r>
            <a:r>
              <a:rPr lang="ru-RU" altLang="ru-RU" sz="3600" b="1" dirty="0" err="1" smtClean="0">
                <a:solidFill>
                  <a:schemeClr val="bg1"/>
                </a:solidFill>
              </a:rPr>
              <a:t>звичайно</a:t>
            </a:r>
            <a:r>
              <a:rPr lang="ru-RU" altLang="ru-RU" sz="3600" b="1" dirty="0" smtClean="0">
                <a:solidFill>
                  <a:schemeClr val="bg1"/>
                </a:solidFill>
              </a:rPr>
              <a:t>, </a:t>
            </a:r>
            <a:r>
              <a:rPr lang="ru-RU" altLang="ru-RU" sz="3600" b="1" dirty="0" err="1" smtClean="0">
                <a:solidFill>
                  <a:schemeClr val="bg1"/>
                </a:solidFill>
              </a:rPr>
              <a:t>використовувати</a:t>
            </a:r>
            <a:r>
              <a:rPr lang="ru-RU" altLang="ru-RU" sz="3600" b="1" dirty="0" smtClean="0">
                <a:solidFill>
                  <a:schemeClr val="bg1"/>
                </a:solidFill>
              </a:rPr>
              <a:t> </a:t>
            </a:r>
            <a:r>
              <a:rPr lang="ru-RU" altLang="ru-RU" sz="3600" b="1" dirty="0" err="1" smtClean="0">
                <a:solidFill>
                  <a:schemeClr val="bg1"/>
                </a:solidFill>
              </a:rPr>
              <a:t>посудомийну</a:t>
            </a:r>
            <a:r>
              <a:rPr lang="ru-RU" altLang="ru-RU" sz="3600" b="1" dirty="0" smtClean="0">
                <a:solidFill>
                  <a:schemeClr val="bg1"/>
                </a:solidFill>
              </a:rPr>
              <a:t> машину, яка </a:t>
            </a:r>
            <a:r>
              <a:rPr lang="ru-RU" altLang="ru-RU" sz="3600" b="1" dirty="0" err="1" smtClean="0">
                <a:solidFill>
                  <a:schemeClr val="bg1"/>
                </a:solidFill>
              </a:rPr>
              <a:t>витрачає</a:t>
            </a:r>
            <a:r>
              <a:rPr lang="ru-RU" altLang="ru-RU" sz="3600" b="1" dirty="0" smtClean="0">
                <a:solidFill>
                  <a:schemeClr val="bg1"/>
                </a:solidFill>
              </a:rPr>
              <a:t> на порядок </a:t>
            </a:r>
            <a:r>
              <a:rPr lang="ru-RU" altLang="ru-RU" sz="3600" b="1" dirty="0" err="1" smtClean="0">
                <a:solidFill>
                  <a:schemeClr val="bg1"/>
                </a:solidFill>
              </a:rPr>
              <a:t>менше</a:t>
            </a:r>
            <a:r>
              <a:rPr lang="ru-RU" altLang="ru-RU" sz="3600" b="1" dirty="0" smtClean="0">
                <a:solidFill>
                  <a:schemeClr val="bg1"/>
                </a:solidFill>
              </a:rPr>
              <a:t> води в </a:t>
            </a:r>
            <a:r>
              <a:rPr lang="ru-RU" altLang="ru-RU" sz="3600" b="1" dirty="0" err="1" smtClean="0">
                <a:solidFill>
                  <a:schemeClr val="bg1"/>
                </a:solidFill>
              </a:rPr>
              <a:t>порівнянні</a:t>
            </a:r>
            <a:r>
              <a:rPr lang="ru-RU" altLang="ru-RU" sz="3600" b="1" dirty="0" smtClean="0">
                <a:solidFill>
                  <a:schemeClr val="bg1"/>
                </a:solidFill>
              </a:rPr>
              <a:t> з ручною </a:t>
            </a:r>
            <a:r>
              <a:rPr lang="ru-RU" altLang="ru-RU" sz="3600" b="1" dirty="0" err="1" smtClean="0">
                <a:solidFill>
                  <a:schemeClr val="bg1"/>
                </a:solidFill>
              </a:rPr>
              <a:t>мийкою</a:t>
            </a:r>
            <a:r>
              <a:rPr lang="ru-RU" altLang="ru-RU" sz="3600" b="1" dirty="0" smtClean="0">
                <a:solidFill>
                  <a:schemeClr val="bg1"/>
                </a:solidFill>
              </a:rPr>
              <a:t>. У </a:t>
            </a:r>
            <a:r>
              <a:rPr lang="ru-RU" altLang="ru-RU" sz="3600" b="1" dirty="0" err="1" smtClean="0">
                <a:solidFill>
                  <a:schemeClr val="bg1"/>
                </a:solidFill>
              </a:rPr>
              <a:t>підсумку</a:t>
            </a:r>
            <a:r>
              <a:rPr lang="ru-RU" altLang="ru-RU" sz="3600" b="1" dirty="0" smtClean="0">
                <a:solidFill>
                  <a:schemeClr val="bg1"/>
                </a:solidFill>
              </a:rPr>
              <a:t> </a:t>
            </a:r>
            <a:r>
              <a:rPr lang="ru-RU" altLang="ru-RU" sz="3600" b="1" dirty="0" err="1" smtClean="0">
                <a:solidFill>
                  <a:schemeClr val="bg1"/>
                </a:solidFill>
              </a:rPr>
              <a:t>економиться</a:t>
            </a:r>
            <a:r>
              <a:rPr lang="ru-RU" altLang="ru-RU" sz="3600" b="1" dirty="0" smtClean="0">
                <a:solidFill>
                  <a:schemeClr val="bg1"/>
                </a:solidFill>
              </a:rPr>
              <a:t> вода, час і </a:t>
            </a:r>
            <a:r>
              <a:rPr lang="ru-RU" altLang="ru-RU" sz="3600" b="1" dirty="0" err="1" smtClean="0">
                <a:solidFill>
                  <a:schemeClr val="bg1"/>
                </a:solidFill>
              </a:rPr>
              <a:t>гроші</a:t>
            </a:r>
            <a:r>
              <a:rPr lang="ru-RU" altLang="ru-RU" sz="3600" b="1" dirty="0" smtClean="0">
                <a:solidFill>
                  <a:schemeClr val="bg1"/>
                </a:solidFill>
              </a:rPr>
              <a:t> (</a:t>
            </a:r>
            <a:r>
              <a:rPr lang="ru-RU" altLang="ru-RU" sz="3600" b="1" dirty="0" err="1" smtClean="0">
                <a:solidFill>
                  <a:schemeClr val="bg1"/>
                </a:solidFill>
              </a:rPr>
              <a:t>миючі</a:t>
            </a:r>
            <a:r>
              <a:rPr lang="ru-RU" altLang="ru-RU" sz="3600" b="1" dirty="0" smtClean="0">
                <a:solidFill>
                  <a:schemeClr val="bg1"/>
                </a:solidFill>
              </a:rPr>
              <a:t> </a:t>
            </a:r>
            <a:r>
              <a:rPr lang="ru-RU" altLang="ru-RU" sz="3600" b="1" dirty="0" err="1" smtClean="0">
                <a:solidFill>
                  <a:schemeClr val="bg1"/>
                </a:solidFill>
              </a:rPr>
              <a:t>засоби</a:t>
            </a:r>
            <a:r>
              <a:rPr lang="ru-RU" altLang="ru-RU" sz="3600" b="1" dirty="0" smtClean="0">
                <a:solidFill>
                  <a:schemeClr val="bg1"/>
                </a:solidFill>
              </a:rPr>
              <a:t>). </a:t>
            </a:r>
            <a:r>
              <a:rPr lang="ru-RU" altLang="ru-RU" sz="3600" b="1" dirty="0" err="1" smtClean="0">
                <a:solidFill>
                  <a:schemeClr val="bg1"/>
                </a:solidFill>
              </a:rPr>
              <a:t>Посудомийна</a:t>
            </a:r>
            <a:r>
              <a:rPr lang="ru-RU" altLang="ru-RU" sz="3600" b="1" dirty="0" smtClean="0">
                <a:solidFill>
                  <a:schemeClr val="bg1"/>
                </a:solidFill>
              </a:rPr>
              <a:t> машина </a:t>
            </a:r>
            <a:r>
              <a:rPr lang="ru-RU" altLang="ru-RU" sz="3600" b="1" dirty="0" err="1" smtClean="0">
                <a:solidFill>
                  <a:schemeClr val="bg1"/>
                </a:solidFill>
              </a:rPr>
              <a:t>збереже</a:t>
            </a:r>
            <a:r>
              <a:rPr lang="ru-RU" altLang="ru-RU" sz="3600" b="1" dirty="0" smtClean="0">
                <a:solidFill>
                  <a:schemeClr val="bg1"/>
                </a:solidFill>
              </a:rPr>
              <a:t> вам до 2/3 води, яку </a:t>
            </a:r>
            <a:r>
              <a:rPr lang="ru-RU" altLang="ru-RU" sz="3600" b="1" dirty="0" err="1" smtClean="0">
                <a:solidFill>
                  <a:schemeClr val="bg1"/>
                </a:solidFill>
              </a:rPr>
              <a:t>раніше</a:t>
            </a:r>
            <a:r>
              <a:rPr lang="ru-RU" altLang="ru-RU" sz="3600" b="1" dirty="0" smtClean="0">
                <a:solidFill>
                  <a:schemeClr val="bg1"/>
                </a:solidFill>
              </a:rPr>
              <a:t> </a:t>
            </a:r>
            <a:r>
              <a:rPr lang="ru-RU" altLang="ru-RU" sz="3600" b="1" dirty="0" err="1" smtClean="0">
                <a:solidFill>
                  <a:schemeClr val="bg1"/>
                </a:solidFill>
              </a:rPr>
              <a:t>ви</a:t>
            </a:r>
            <a:r>
              <a:rPr lang="ru-RU" altLang="ru-RU" sz="3600" b="1" dirty="0" smtClean="0">
                <a:solidFill>
                  <a:schemeClr val="bg1"/>
                </a:solidFill>
              </a:rPr>
              <a:t> </a:t>
            </a:r>
            <a:r>
              <a:rPr lang="ru-RU" altLang="ru-RU" sz="3600" b="1" dirty="0" err="1" smtClean="0">
                <a:solidFill>
                  <a:schemeClr val="bg1"/>
                </a:solidFill>
              </a:rPr>
              <a:t>витрачали</a:t>
            </a:r>
            <a:r>
              <a:rPr lang="ru-RU" altLang="ru-RU" sz="3600" b="1" dirty="0" smtClean="0">
                <a:solidFill>
                  <a:schemeClr val="bg1"/>
                </a:solidFill>
              </a:rPr>
              <a:t> на </a:t>
            </a:r>
            <a:r>
              <a:rPr lang="ru-RU" altLang="ru-RU" sz="3600" b="1" dirty="0" err="1" smtClean="0">
                <a:solidFill>
                  <a:schemeClr val="bg1"/>
                </a:solidFill>
              </a:rPr>
              <a:t>миття</a:t>
            </a:r>
            <a:r>
              <a:rPr lang="ru-RU" altLang="ru-RU" sz="3600" b="1" dirty="0" smtClean="0">
                <a:solidFill>
                  <a:schemeClr val="bg1"/>
                </a:solidFill>
              </a:rPr>
              <a:t> посуду.</a:t>
            </a:r>
            <a:r>
              <a:rPr lang="ru-RU" altLang="ru-RU" sz="3600" dirty="0" smtClean="0">
                <a:solidFill>
                  <a:schemeClr val="bg1"/>
                </a:solidFill>
              </a:rPr>
              <a:t/>
            </a:r>
            <a:br>
              <a:rPr lang="ru-RU" altLang="ru-RU" sz="3600" dirty="0" smtClean="0">
                <a:solidFill>
                  <a:schemeClr val="bg1"/>
                </a:solidFill>
              </a:rPr>
            </a:br>
            <a:endParaRPr lang="uk-UA" altLang="ru-RU" sz="3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094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Содержимое 2"/>
          <p:cNvSpPr>
            <a:spLocks noGrp="1"/>
          </p:cNvSpPr>
          <p:nvPr>
            <p:ph idx="1"/>
          </p:nvPr>
        </p:nvSpPr>
        <p:spPr bwMode="auto">
          <a:xfrm>
            <a:off x="0" y="0"/>
            <a:ext cx="9144000" cy="264318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b="1" i="1" dirty="0" err="1" smtClean="0">
                <a:solidFill>
                  <a:schemeClr val="bg1"/>
                </a:solidFill>
              </a:rPr>
              <a:t>Використовуйте</a:t>
            </a:r>
            <a:r>
              <a:rPr lang="ru-RU" altLang="ru-RU" b="1" i="1" dirty="0" smtClean="0">
                <a:solidFill>
                  <a:schemeClr val="bg1"/>
                </a:solidFill>
              </a:rPr>
              <a:t> душ </a:t>
            </a:r>
            <a:r>
              <a:rPr lang="ru-RU" altLang="ru-RU" b="1" i="1" dirty="0" err="1" smtClean="0">
                <a:solidFill>
                  <a:schemeClr val="bg1"/>
                </a:solidFill>
              </a:rPr>
              <a:t>замість</a:t>
            </a:r>
            <a:r>
              <a:rPr lang="ru-RU" altLang="ru-RU" b="1" i="1" dirty="0" smtClean="0">
                <a:solidFill>
                  <a:schemeClr val="bg1"/>
                </a:solidFill>
              </a:rPr>
              <a:t> </a:t>
            </a:r>
            <a:r>
              <a:rPr lang="ru-RU" altLang="ru-RU" b="1" i="1" dirty="0" err="1" smtClean="0">
                <a:solidFill>
                  <a:schemeClr val="bg1"/>
                </a:solidFill>
              </a:rPr>
              <a:t>ванни</a:t>
            </a:r>
            <a:r>
              <a:rPr lang="ru-RU" altLang="ru-RU" b="1" i="1" dirty="0" smtClean="0">
                <a:solidFill>
                  <a:schemeClr val="bg1"/>
                </a:solidFill>
              </a:rPr>
              <a:t>.  </a:t>
            </a:r>
            <a:r>
              <a:rPr lang="ru-RU" altLang="ru-RU" b="1" i="1" dirty="0" err="1" smtClean="0">
                <a:solidFill>
                  <a:schemeClr val="bg1"/>
                </a:solidFill>
              </a:rPr>
              <a:t>Приймаючи</a:t>
            </a:r>
            <a:r>
              <a:rPr lang="ru-RU" altLang="ru-RU" b="1" i="1" dirty="0" smtClean="0">
                <a:solidFill>
                  <a:schemeClr val="bg1"/>
                </a:solidFill>
              </a:rPr>
              <a:t> душ </a:t>
            </a:r>
            <a:r>
              <a:rPr lang="ru-RU" altLang="ru-RU" b="1" i="1" dirty="0" err="1" smtClean="0">
                <a:solidFill>
                  <a:schemeClr val="bg1"/>
                </a:solidFill>
              </a:rPr>
              <a:t>протягом</a:t>
            </a:r>
            <a:r>
              <a:rPr lang="ru-RU" altLang="ru-RU" b="1" i="1" dirty="0" smtClean="0">
                <a:solidFill>
                  <a:schemeClr val="bg1"/>
                </a:solidFill>
              </a:rPr>
              <a:t> 5 </a:t>
            </a:r>
            <a:r>
              <a:rPr lang="ru-RU" altLang="ru-RU" b="1" i="1" dirty="0" err="1" smtClean="0">
                <a:solidFill>
                  <a:schemeClr val="bg1"/>
                </a:solidFill>
              </a:rPr>
              <a:t>хвилин</a:t>
            </a:r>
            <a:r>
              <a:rPr lang="ru-RU" altLang="ru-RU" b="1" i="1" dirty="0" smtClean="0">
                <a:solidFill>
                  <a:schemeClr val="bg1"/>
                </a:solidFill>
              </a:rPr>
              <a:t>, </a:t>
            </a:r>
            <a:r>
              <a:rPr lang="ru-RU" altLang="ru-RU" b="1" i="1" dirty="0" err="1" smtClean="0">
                <a:solidFill>
                  <a:schemeClr val="bg1"/>
                </a:solidFill>
              </a:rPr>
              <a:t>ви</a:t>
            </a:r>
            <a:r>
              <a:rPr lang="ru-RU" altLang="ru-RU" b="1" i="1" dirty="0" smtClean="0">
                <a:solidFill>
                  <a:schemeClr val="bg1"/>
                </a:solidFill>
              </a:rPr>
              <a:t> </a:t>
            </a:r>
            <a:r>
              <a:rPr lang="ru-RU" altLang="ru-RU" b="1" i="1" dirty="0" err="1" smtClean="0">
                <a:solidFill>
                  <a:schemeClr val="bg1"/>
                </a:solidFill>
              </a:rPr>
              <a:t>витрачаєте</a:t>
            </a:r>
            <a:r>
              <a:rPr lang="ru-RU" altLang="ru-RU" b="1" i="1" dirty="0" smtClean="0">
                <a:solidFill>
                  <a:schemeClr val="bg1"/>
                </a:solidFill>
              </a:rPr>
              <a:t> до 50 л води. А для того, </a:t>
            </a:r>
            <a:r>
              <a:rPr lang="ru-RU" altLang="ru-RU" b="1" i="1" dirty="0" err="1" smtClean="0">
                <a:solidFill>
                  <a:schemeClr val="bg1"/>
                </a:solidFill>
              </a:rPr>
              <a:t>щоб</a:t>
            </a:r>
            <a:r>
              <a:rPr lang="ru-RU" altLang="ru-RU" b="1" i="1" dirty="0" smtClean="0">
                <a:solidFill>
                  <a:schemeClr val="bg1"/>
                </a:solidFill>
              </a:rPr>
              <a:t> </a:t>
            </a:r>
            <a:r>
              <a:rPr lang="ru-RU" altLang="ru-RU" b="1" i="1" dirty="0" err="1" smtClean="0">
                <a:solidFill>
                  <a:schemeClr val="bg1"/>
                </a:solidFill>
              </a:rPr>
              <a:t>наповнити</a:t>
            </a:r>
            <a:r>
              <a:rPr lang="ru-RU" altLang="ru-RU" b="1" i="1" dirty="0" smtClean="0">
                <a:solidFill>
                  <a:schemeClr val="bg1"/>
                </a:solidFill>
              </a:rPr>
              <a:t> ванну, </a:t>
            </a:r>
            <a:r>
              <a:rPr lang="ru-RU" altLang="ru-RU" b="1" i="1" dirty="0" err="1" smtClean="0">
                <a:solidFill>
                  <a:schemeClr val="bg1"/>
                </a:solidFill>
              </a:rPr>
              <a:t>необхідно</a:t>
            </a:r>
            <a:r>
              <a:rPr lang="ru-RU" altLang="ru-RU" b="1" i="1" dirty="0" smtClean="0">
                <a:solidFill>
                  <a:schemeClr val="bg1"/>
                </a:solidFill>
              </a:rPr>
              <a:t> води </a:t>
            </a:r>
            <a:r>
              <a:rPr lang="ru-RU" altLang="ru-RU" b="1" i="1" dirty="0" err="1" smtClean="0">
                <a:solidFill>
                  <a:schemeClr val="bg1"/>
                </a:solidFill>
              </a:rPr>
              <a:t>більше</a:t>
            </a:r>
            <a:r>
              <a:rPr lang="ru-RU" altLang="ru-RU" b="1" i="1" dirty="0" smtClean="0">
                <a:solidFill>
                  <a:schemeClr val="bg1"/>
                </a:solidFill>
              </a:rPr>
              <a:t> - до 200 л.</a:t>
            </a:r>
          </a:p>
          <a:p>
            <a:endParaRPr lang="uk-UA" altLang="ru-RU" dirty="0" smtClean="0"/>
          </a:p>
        </p:txBody>
      </p:sp>
      <p:pic>
        <p:nvPicPr>
          <p:cNvPr id="47108" name="Рисунок 3" descr="11082.jpe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92896"/>
            <a:ext cx="3672408" cy="39604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Рисунок 4" descr="загружено (3)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564904"/>
            <a:ext cx="4691062" cy="37861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17405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 bwMode="auto">
          <a:xfrm>
            <a:off x="357188" y="2643188"/>
            <a:ext cx="8229600" cy="91757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altLang="ru-RU" smtClean="0"/>
              <a:t>.</a:t>
            </a:r>
            <a:br>
              <a:rPr lang="ru-RU" altLang="ru-RU" smtClean="0"/>
            </a:br>
            <a:endParaRPr lang="uk-UA" altLang="ru-RU" smtClean="0"/>
          </a:p>
        </p:txBody>
      </p:sp>
      <p:sp>
        <p:nvSpPr>
          <p:cNvPr id="48131" name="Содержимое 2"/>
          <p:cNvSpPr>
            <a:spLocks noGrp="1"/>
          </p:cNvSpPr>
          <p:nvPr>
            <p:ph idx="1"/>
          </p:nvPr>
        </p:nvSpPr>
        <p:spPr bwMode="auto">
          <a:xfrm>
            <a:off x="0" y="0"/>
            <a:ext cx="9144000" cy="221456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62500" lnSpcReduction="20000"/>
          </a:bodyPr>
          <a:lstStyle/>
          <a:p>
            <a:r>
              <a:rPr lang="ru-RU" altLang="ru-RU" sz="4400" b="1" dirty="0" smtClean="0">
                <a:solidFill>
                  <a:schemeClr val="bg1"/>
                </a:solidFill>
              </a:rPr>
              <a:t>При </a:t>
            </a:r>
            <a:r>
              <a:rPr lang="ru-RU" altLang="ru-RU" sz="4400" b="1" dirty="0" err="1" smtClean="0">
                <a:solidFill>
                  <a:schemeClr val="bg1"/>
                </a:solidFill>
              </a:rPr>
              <a:t>митті</a:t>
            </a:r>
            <a:r>
              <a:rPr lang="ru-RU" altLang="ru-RU" sz="4400" b="1" dirty="0" smtClean="0">
                <a:solidFill>
                  <a:schemeClr val="bg1"/>
                </a:solidFill>
              </a:rPr>
              <a:t> посуду не </a:t>
            </a:r>
            <a:r>
              <a:rPr lang="ru-RU" altLang="ru-RU" sz="4400" b="1" dirty="0" err="1" smtClean="0">
                <a:solidFill>
                  <a:schemeClr val="bg1"/>
                </a:solidFill>
              </a:rPr>
              <a:t>тримайте</a:t>
            </a:r>
            <a:r>
              <a:rPr lang="ru-RU" altLang="ru-RU" sz="4400" b="1" dirty="0" smtClean="0">
                <a:solidFill>
                  <a:schemeClr val="bg1"/>
                </a:solidFill>
              </a:rPr>
              <a:t> кран </a:t>
            </a:r>
            <a:r>
              <a:rPr lang="ru-RU" altLang="ru-RU" sz="4400" b="1" dirty="0" err="1" smtClean="0">
                <a:solidFill>
                  <a:schemeClr val="bg1"/>
                </a:solidFill>
              </a:rPr>
              <a:t>постійно</a:t>
            </a:r>
            <a:r>
              <a:rPr lang="ru-RU" altLang="ru-RU" sz="4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4400" b="1" dirty="0" err="1" smtClean="0">
                <a:solidFill>
                  <a:schemeClr val="bg1"/>
                </a:solidFill>
              </a:rPr>
              <a:t>відкритим</a:t>
            </a:r>
            <a:r>
              <a:rPr lang="ru-RU" altLang="ru-RU" sz="4400" b="1" dirty="0" smtClean="0">
                <a:solidFill>
                  <a:schemeClr val="bg1"/>
                </a:solidFill>
              </a:rPr>
              <a:t>. </a:t>
            </a:r>
            <a:r>
              <a:rPr lang="ru-RU" altLang="ru-RU" sz="4400" b="1" dirty="0" err="1" smtClean="0">
                <a:solidFill>
                  <a:schemeClr val="bg1"/>
                </a:solidFill>
              </a:rPr>
              <a:t>Використання</a:t>
            </a:r>
            <a:r>
              <a:rPr lang="ru-RU" altLang="ru-RU" sz="4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4400" b="1" dirty="0" err="1" smtClean="0">
                <a:solidFill>
                  <a:schemeClr val="bg1"/>
                </a:solidFill>
              </a:rPr>
              <a:t>проточної</a:t>
            </a:r>
            <a:r>
              <a:rPr lang="ru-RU" altLang="ru-RU" sz="4400" b="1" dirty="0" smtClean="0">
                <a:solidFill>
                  <a:schemeClr val="bg1"/>
                </a:solidFill>
              </a:rPr>
              <a:t> води </a:t>
            </a:r>
            <a:r>
              <a:rPr lang="ru-RU" altLang="ru-RU" sz="4400" b="1" dirty="0" err="1" smtClean="0">
                <a:solidFill>
                  <a:schemeClr val="bg1"/>
                </a:solidFill>
              </a:rPr>
              <a:t>марнотратно</a:t>
            </a:r>
            <a:r>
              <a:rPr lang="ru-RU" altLang="ru-RU" sz="4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4400" b="1" dirty="0" err="1" smtClean="0">
                <a:solidFill>
                  <a:schemeClr val="bg1"/>
                </a:solidFill>
              </a:rPr>
              <a:t>подвійно</a:t>
            </a:r>
            <a:r>
              <a:rPr lang="ru-RU" altLang="ru-RU" sz="4400" b="1" dirty="0" smtClean="0">
                <a:solidFill>
                  <a:schemeClr val="bg1"/>
                </a:solidFill>
              </a:rPr>
              <a:t>, </a:t>
            </a:r>
            <a:r>
              <a:rPr lang="ru-RU" altLang="ru-RU" sz="4400" b="1" dirty="0" err="1" smtClean="0">
                <a:solidFill>
                  <a:schemeClr val="bg1"/>
                </a:solidFill>
              </a:rPr>
              <a:t>оскільки</a:t>
            </a:r>
            <a:r>
              <a:rPr lang="ru-RU" altLang="ru-RU" sz="4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4400" b="1" dirty="0" err="1" smtClean="0">
                <a:solidFill>
                  <a:schemeClr val="bg1"/>
                </a:solidFill>
              </a:rPr>
              <a:t>збільшується</a:t>
            </a:r>
            <a:r>
              <a:rPr lang="ru-RU" altLang="ru-RU" sz="4400" b="1" dirty="0" smtClean="0">
                <a:solidFill>
                  <a:schemeClr val="bg1"/>
                </a:solidFill>
              </a:rPr>
              <a:t> не </a:t>
            </a:r>
            <a:r>
              <a:rPr lang="ru-RU" altLang="ru-RU" sz="4400" b="1" dirty="0" err="1" smtClean="0">
                <a:solidFill>
                  <a:schemeClr val="bg1"/>
                </a:solidFill>
              </a:rPr>
              <a:t>тільки</a:t>
            </a:r>
            <a:r>
              <a:rPr lang="ru-RU" altLang="ru-RU" sz="4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4400" b="1" dirty="0" err="1" smtClean="0">
                <a:solidFill>
                  <a:schemeClr val="bg1"/>
                </a:solidFill>
              </a:rPr>
              <a:t>витрата</a:t>
            </a:r>
            <a:r>
              <a:rPr lang="ru-RU" altLang="ru-RU" sz="4400" b="1" dirty="0" smtClean="0">
                <a:solidFill>
                  <a:schemeClr val="bg1"/>
                </a:solidFill>
              </a:rPr>
              <a:t> води, але і </a:t>
            </a:r>
            <a:r>
              <a:rPr lang="ru-RU" altLang="ru-RU" sz="4400" b="1" dirty="0" err="1" smtClean="0">
                <a:solidFill>
                  <a:schemeClr val="bg1"/>
                </a:solidFill>
              </a:rPr>
              <a:t>миючих</a:t>
            </a:r>
            <a:r>
              <a:rPr lang="ru-RU" altLang="ru-RU" sz="4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4400" b="1" dirty="0" err="1" smtClean="0">
                <a:solidFill>
                  <a:schemeClr val="bg1"/>
                </a:solidFill>
              </a:rPr>
              <a:t>засобів</a:t>
            </a:r>
            <a:r>
              <a:rPr lang="ru-RU" altLang="ru-RU" sz="4400" b="1" dirty="0" smtClean="0">
                <a:solidFill>
                  <a:schemeClr val="bg1"/>
                </a:solidFill>
              </a:rPr>
              <a:t>. </a:t>
            </a:r>
            <a:r>
              <a:rPr lang="ru-RU" altLang="ru-RU" sz="4400" b="1" dirty="0" err="1" smtClean="0">
                <a:solidFill>
                  <a:schemeClr val="bg1"/>
                </a:solidFill>
              </a:rPr>
              <a:t>Якщо</a:t>
            </a:r>
            <a:r>
              <a:rPr lang="ru-RU" altLang="ru-RU" sz="4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4400" b="1" dirty="0" err="1" smtClean="0">
                <a:solidFill>
                  <a:schemeClr val="bg1"/>
                </a:solidFill>
              </a:rPr>
              <a:t>між</a:t>
            </a:r>
            <a:r>
              <a:rPr lang="ru-RU" altLang="ru-RU" sz="4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4400" b="1" dirty="0" err="1" smtClean="0">
                <a:solidFill>
                  <a:schemeClr val="bg1"/>
                </a:solidFill>
              </a:rPr>
              <a:t>ополіскуванням</a:t>
            </a:r>
            <a:r>
              <a:rPr lang="ru-RU" altLang="ru-RU" sz="4400" b="1" dirty="0" smtClean="0">
                <a:solidFill>
                  <a:schemeClr val="bg1"/>
                </a:solidFill>
              </a:rPr>
              <a:t>  </a:t>
            </a:r>
            <a:r>
              <a:rPr lang="ru-RU" altLang="ru-RU" sz="4400" b="1" dirty="0" err="1" smtClean="0">
                <a:solidFill>
                  <a:schemeClr val="bg1"/>
                </a:solidFill>
              </a:rPr>
              <a:t>тарілок</a:t>
            </a:r>
            <a:r>
              <a:rPr lang="ru-RU" altLang="ru-RU" sz="4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4400" b="1" dirty="0" err="1" smtClean="0">
                <a:solidFill>
                  <a:schemeClr val="bg1"/>
                </a:solidFill>
              </a:rPr>
              <a:t>закривати</a:t>
            </a:r>
            <a:r>
              <a:rPr lang="ru-RU" altLang="ru-RU" sz="4400" b="1" dirty="0" smtClean="0">
                <a:solidFill>
                  <a:schemeClr val="bg1"/>
                </a:solidFill>
              </a:rPr>
              <a:t> кран, </a:t>
            </a:r>
            <a:r>
              <a:rPr lang="ru-RU" altLang="ru-RU" sz="4400" b="1" dirty="0" err="1" smtClean="0">
                <a:solidFill>
                  <a:schemeClr val="bg1"/>
                </a:solidFill>
              </a:rPr>
              <a:t>витрата</a:t>
            </a:r>
            <a:r>
              <a:rPr lang="ru-RU" altLang="ru-RU" sz="4400" b="1" dirty="0" smtClean="0">
                <a:solidFill>
                  <a:schemeClr val="bg1"/>
                </a:solidFill>
              </a:rPr>
              <a:t> води </a:t>
            </a:r>
            <a:r>
              <a:rPr lang="ru-RU" altLang="ru-RU" sz="4400" b="1" dirty="0" err="1" smtClean="0">
                <a:solidFill>
                  <a:schemeClr val="bg1"/>
                </a:solidFill>
              </a:rPr>
              <a:t>знизиться</a:t>
            </a:r>
            <a:r>
              <a:rPr lang="ru-RU" altLang="ru-RU" sz="4400" b="1" dirty="0" smtClean="0">
                <a:solidFill>
                  <a:schemeClr val="bg1"/>
                </a:solidFill>
              </a:rPr>
              <a:t> в десятки </a:t>
            </a:r>
            <a:r>
              <a:rPr lang="ru-RU" altLang="ru-RU" sz="4400" b="1" dirty="0" err="1" smtClean="0">
                <a:solidFill>
                  <a:schemeClr val="bg1"/>
                </a:solidFill>
              </a:rPr>
              <a:t>разів</a:t>
            </a:r>
            <a:r>
              <a:rPr lang="ru-RU" altLang="ru-RU" sz="4400" b="1" dirty="0" smtClean="0">
                <a:solidFill>
                  <a:schemeClr val="bg1"/>
                </a:solidFill>
              </a:rPr>
              <a:t>.</a:t>
            </a:r>
          </a:p>
          <a:p>
            <a:endParaRPr lang="uk-UA" altLang="ru-RU" dirty="0" smtClean="0"/>
          </a:p>
        </p:txBody>
      </p:sp>
      <p:pic>
        <p:nvPicPr>
          <p:cNvPr id="48132" name="Рисунок 3" descr="15a218b78be95e9caa0185a60232f5b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48272"/>
            <a:ext cx="4032448" cy="32849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Рисунок 4" descr="yak-pidibrati-kran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307679"/>
            <a:ext cx="3516479" cy="3857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5952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Содержимое 2"/>
          <p:cNvSpPr>
            <a:spLocks noGrp="1"/>
          </p:cNvSpPr>
          <p:nvPr>
            <p:ph idx="1"/>
          </p:nvPr>
        </p:nvSpPr>
        <p:spPr bwMode="auto">
          <a:xfrm>
            <a:off x="0" y="0"/>
            <a:ext cx="8229600" cy="3717032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ru-RU" altLang="ru-RU" b="1" dirty="0" err="1" smtClean="0">
                <a:solidFill>
                  <a:schemeClr val="bg1"/>
                </a:solidFill>
              </a:rPr>
              <a:t>Закривайте</a:t>
            </a:r>
            <a:r>
              <a:rPr lang="ru-RU" altLang="ru-RU" b="1" dirty="0" smtClean="0">
                <a:solidFill>
                  <a:schemeClr val="bg1"/>
                </a:solidFill>
              </a:rPr>
              <a:t> кран, коли чистите </a:t>
            </a:r>
            <a:r>
              <a:rPr lang="ru-RU" altLang="ru-RU" b="1" dirty="0" err="1" smtClean="0">
                <a:solidFill>
                  <a:schemeClr val="bg1"/>
                </a:solidFill>
              </a:rPr>
              <a:t>зуби</a:t>
            </a:r>
            <a:r>
              <a:rPr lang="ru-RU" altLang="ru-RU" b="1" dirty="0" smtClean="0">
                <a:solidFill>
                  <a:schemeClr val="bg1"/>
                </a:solidFill>
              </a:rPr>
              <a:t>. Для того, </a:t>
            </a:r>
            <a:r>
              <a:rPr lang="ru-RU" altLang="ru-RU" b="1" dirty="0" err="1" smtClean="0">
                <a:solidFill>
                  <a:schemeClr val="bg1"/>
                </a:solidFill>
              </a:rPr>
              <a:t>щоб</a:t>
            </a:r>
            <a:r>
              <a:rPr lang="ru-RU" altLang="ru-RU" b="1" dirty="0" smtClean="0">
                <a:solidFill>
                  <a:schemeClr val="bg1"/>
                </a:solidFill>
              </a:rPr>
              <a:t> </a:t>
            </a:r>
            <a:r>
              <a:rPr lang="ru-RU" altLang="ru-RU" b="1" dirty="0" err="1" smtClean="0">
                <a:solidFill>
                  <a:schemeClr val="bg1"/>
                </a:solidFill>
              </a:rPr>
              <a:t>прополоскати</a:t>
            </a:r>
            <a:r>
              <a:rPr lang="ru-RU" altLang="ru-RU" b="1" dirty="0" smtClean="0">
                <a:solidFill>
                  <a:schemeClr val="bg1"/>
                </a:solidFill>
              </a:rPr>
              <a:t> рот, </a:t>
            </a:r>
            <a:r>
              <a:rPr lang="ru-RU" altLang="ru-RU" b="1" dirty="0" err="1" smtClean="0">
                <a:solidFill>
                  <a:schemeClr val="bg1"/>
                </a:solidFill>
              </a:rPr>
              <a:t>наберіть</a:t>
            </a:r>
            <a:r>
              <a:rPr lang="ru-RU" altLang="ru-RU" b="1" dirty="0" smtClean="0">
                <a:solidFill>
                  <a:schemeClr val="bg1"/>
                </a:solidFill>
              </a:rPr>
              <a:t> склянку </a:t>
            </a:r>
            <a:r>
              <a:rPr lang="ru-RU" altLang="ru-RU" b="1" dirty="0" err="1" smtClean="0">
                <a:solidFill>
                  <a:schemeClr val="bg1"/>
                </a:solidFill>
              </a:rPr>
              <a:t>води.Таким</a:t>
            </a:r>
            <a:r>
              <a:rPr lang="ru-RU" altLang="ru-RU" b="1" dirty="0" smtClean="0">
                <a:solidFill>
                  <a:schemeClr val="bg1"/>
                </a:solidFill>
              </a:rPr>
              <a:t> чином, </a:t>
            </a:r>
            <a:r>
              <a:rPr lang="ru-RU" altLang="ru-RU" b="1" dirty="0" err="1" smtClean="0">
                <a:solidFill>
                  <a:schemeClr val="bg1"/>
                </a:solidFill>
              </a:rPr>
              <a:t>ви</a:t>
            </a:r>
            <a:r>
              <a:rPr lang="ru-RU" altLang="ru-RU" b="1" dirty="0" smtClean="0">
                <a:solidFill>
                  <a:schemeClr val="bg1"/>
                </a:solidFill>
              </a:rPr>
              <a:t> </a:t>
            </a:r>
            <a:r>
              <a:rPr lang="ru-RU" altLang="ru-RU" b="1" dirty="0" err="1" smtClean="0">
                <a:solidFill>
                  <a:schemeClr val="bg1"/>
                </a:solidFill>
              </a:rPr>
              <a:t>заощадите</a:t>
            </a:r>
            <a:r>
              <a:rPr lang="ru-RU" altLang="ru-RU" b="1" dirty="0" smtClean="0">
                <a:solidFill>
                  <a:schemeClr val="bg1"/>
                </a:solidFill>
              </a:rPr>
              <a:t> до 45 л води - </a:t>
            </a:r>
            <a:r>
              <a:rPr lang="ru-RU" altLang="ru-RU" b="1" dirty="0" err="1" smtClean="0">
                <a:solidFill>
                  <a:schemeClr val="bg1"/>
                </a:solidFill>
              </a:rPr>
              <a:t>саме</a:t>
            </a:r>
            <a:r>
              <a:rPr lang="ru-RU" altLang="ru-RU" b="1" dirty="0" smtClean="0">
                <a:solidFill>
                  <a:schemeClr val="bg1"/>
                </a:solidFill>
              </a:rPr>
              <a:t> </a:t>
            </a:r>
            <a:r>
              <a:rPr lang="ru-RU" altLang="ru-RU" b="1" dirty="0" err="1" smtClean="0">
                <a:solidFill>
                  <a:schemeClr val="bg1"/>
                </a:solidFill>
              </a:rPr>
              <a:t>стільки</a:t>
            </a:r>
            <a:r>
              <a:rPr lang="ru-RU" altLang="ru-RU" b="1" dirty="0" smtClean="0">
                <a:solidFill>
                  <a:schemeClr val="bg1"/>
                </a:solidFill>
              </a:rPr>
              <a:t> </a:t>
            </a:r>
            <a:r>
              <a:rPr lang="ru-RU" altLang="ru-RU" b="1" dirty="0" err="1" smtClean="0">
                <a:solidFill>
                  <a:schemeClr val="bg1"/>
                </a:solidFill>
              </a:rPr>
              <a:t>піде</a:t>
            </a:r>
            <a:r>
              <a:rPr lang="ru-RU" altLang="ru-RU" b="1" dirty="0" smtClean="0">
                <a:solidFill>
                  <a:schemeClr val="bg1"/>
                </a:solidFill>
              </a:rPr>
              <a:t> в </a:t>
            </a:r>
            <a:r>
              <a:rPr lang="ru-RU" altLang="ru-RU" b="1" dirty="0" err="1" smtClean="0">
                <a:solidFill>
                  <a:schemeClr val="bg1"/>
                </a:solidFill>
              </a:rPr>
              <a:t>каналізацію</a:t>
            </a:r>
            <a:r>
              <a:rPr lang="ru-RU" altLang="ru-RU" b="1" dirty="0" smtClean="0">
                <a:solidFill>
                  <a:schemeClr val="bg1"/>
                </a:solidFill>
              </a:rPr>
              <a:t> через </a:t>
            </a:r>
            <a:r>
              <a:rPr lang="ru-RU" altLang="ru-RU" b="1" dirty="0" err="1" smtClean="0">
                <a:solidFill>
                  <a:schemeClr val="bg1"/>
                </a:solidFill>
              </a:rPr>
              <a:t>відкритий</a:t>
            </a:r>
            <a:r>
              <a:rPr lang="ru-RU" altLang="ru-RU" b="1" dirty="0" smtClean="0">
                <a:solidFill>
                  <a:schemeClr val="bg1"/>
                </a:solidFill>
              </a:rPr>
              <a:t> кран за 3 </a:t>
            </a:r>
            <a:r>
              <a:rPr lang="ru-RU" altLang="ru-RU" b="1" dirty="0" err="1" smtClean="0">
                <a:solidFill>
                  <a:schemeClr val="bg1"/>
                </a:solidFill>
              </a:rPr>
              <a:t>хвилини</a:t>
            </a:r>
            <a:r>
              <a:rPr lang="ru-RU" altLang="ru-RU" b="1" dirty="0" smtClean="0">
                <a:solidFill>
                  <a:schemeClr val="bg1"/>
                </a:solidFill>
              </a:rPr>
              <a:t>.</a:t>
            </a:r>
          </a:p>
          <a:p>
            <a:endParaRPr lang="uk-UA" altLang="ru-RU" dirty="0" smtClean="0"/>
          </a:p>
        </p:txBody>
      </p:sp>
      <p:pic>
        <p:nvPicPr>
          <p:cNvPr id="49156" name="Рисунок 3" descr="images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996952"/>
            <a:ext cx="6550926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87120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Содержимое 2"/>
          <p:cNvSpPr>
            <a:spLocks noGrp="1"/>
          </p:cNvSpPr>
          <p:nvPr>
            <p:ph idx="1"/>
          </p:nvPr>
        </p:nvSpPr>
        <p:spPr bwMode="auto">
          <a:xfrm>
            <a:off x="0" y="0"/>
            <a:ext cx="9144000" cy="364331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z="2400" b="1" dirty="0" err="1" smtClean="0">
                <a:solidFill>
                  <a:schemeClr val="bg1"/>
                </a:solidFill>
              </a:rPr>
              <a:t>Встановіть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насадки-розпилювачі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на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крани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. 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Це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також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допоможе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скоротити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споживання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води. Не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разморожуйте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продукти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під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струменем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води. 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Крім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її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нецільової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витрати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,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це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загрожує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погіршенням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властивостей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продуктів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. 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Найкраще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заздалегідь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перекласти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продукти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</a:t>
            </a:r>
            <a:r>
              <a:rPr lang="ru-RU" altLang="ru-RU" sz="2400" b="1" dirty="0" err="1" smtClean="0">
                <a:solidFill>
                  <a:schemeClr val="bg1"/>
                </a:solidFill>
              </a:rPr>
              <a:t>з</a:t>
            </a:r>
            <a:r>
              <a:rPr lang="ru-RU" altLang="ru-RU" sz="2400" b="1" dirty="0" smtClean="0">
                <a:solidFill>
                  <a:schemeClr val="bg1"/>
                </a:solidFill>
              </a:rPr>
              <a:t> морозилки в холодильник.</a:t>
            </a:r>
          </a:p>
          <a:p>
            <a:endParaRPr lang="uk-UA" altLang="ru-RU" dirty="0" smtClean="0">
              <a:solidFill>
                <a:schemeClr val="bg1"/>
              </a:solidFill>
            </a:endParaRPr>
          </a:p>
        </p:txBody>
      </p:sp>
      <p:pic>
        <p:nvPicPr>
          <p:cNvPr id="51203" name="Рисунок 3" descr="загружено (4)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00"/>
            <a:ext cx="3143250" cy="3286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4" name="Picture 2" descr="Картинки по запросу фото як розморожують продукти під струменем вод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2286000"/>
            <a:ext cx="3429000" cy="2686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Рисунок 5" descr="37863465ff1a53715703a6584def24a3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861048"/>
            <a:ext cx="3923928" cy="299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0599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Содержимое 2"/>
          <p:cNvSpPr>
            <a:spLocks noGrp="1"/>
          </p:cNvSpPr>
          <p:nvPr>
            <p:ph idx="1"/>
          </p:nvPr>
        </p:nvSpPr>
        <p:spPr bwMode="auto">
          <a:xfrm>
            <a:off x="0" y="0"/>
            <a:ext cx="8892480" cy="428625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uk-UA" altLang="ru-RU" sz="2400" b="1" dirty="0" smtClean="0">
                <a:solidFill>
                  <a:schemeClr val="bg1"/>
                </a:solidFill>
              </a:rPr>
              <a:t>Не мийте овочі та фрукти під проточною  водою. Користуйтеся для миття продуктів мискою. Цей спосіб дозволяє ефективно очищати плоди від піску і бруду. Для наповнення однієї великої каструлі або миски вам знадобиться всього 3 л води, в той час як при проточному митті фруктів з водопровідного крана щохвилини витікає 15 л води.</a:t>
            </a:r>
          </a:p>
          <a:p>
            <a:endParaRPr lang="uk-UA" altLang="ru-RU" dirty="0" smtClean="0"/>
          </a:p>
        </p:txBody>
      </p:sp>
      <p:pic>
        <p:nvPicPr>
          <p:cNvPr id="52227" name="Рисунок 3" descr="helikobakter-pilori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20" y="2564904"/>
            <a:ext cx="3429000" cy="3857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8" name="Рисунок 4" descr="загружено (5)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636912"/>
            <a:ext cx="4071937" cy="37861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6594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63343071_os5fe93cki2ah6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1600" b="1" i="1" dirty="0" smtClean="0"/>
              <a:t> 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uk-UA" sz="1600" b="1" i="1" dirty="0" smtClean="0"/>
              <a:t>23 6 20 6 21 34    14 19 15 10    16 10    17 1 3 26 10 15 10 22 31    15 11 23 1 23 10     24   20 19 3 11 23 21 11 34    31 14   20 23 1 25 10 34    20 15 1 3 1 23 10    20 11 5    3 19 5 19 30 34  31 14   21 10 2 10 34  17 1 16  17 6    3 10 22 23 1 26  1 7   23 11 15 33 14  10    19  5  17 19 4 19 36    17 1 3 26 10 23 10 22 31  8 10 23 10    17 1   9 6 16 15 11   31 14   15 30 5 10 35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98813" algn="ctr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0" lang="uk-UA" sz="1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 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1600" dirty="0" smtClean="0"/>
              <a:t>  </a:t>
            </a:r>
            <a:endParaRPr lang="ru-RU" sz="1600" b="1" i="1" dirty="0" smtClean="0">
              <a:solidFill>
                <a:srgbClr val="FF0000"/>
              </a:solidFill>
            </a:endParaRP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 </a:t>
            </a:r>
            <a:r>
              <a:rPr lang="uk-UA" sz="2400" b="1" i="1" dirty="0" smtClean="0">
                <a:solidFill>
                  <a:srgbClr val="FF0000"/>
                </a:solidFill>
              </a:rPr>
              <a:t>Тепер, коли ми навчилися літати у повітрі, як птахи, плавати під водою, як риби, нам не вистачає тільки одного: навчитися жити на землі, як люди.</a:t>
            </a:r>
            <a:endParaRPr lang="ru-RU" sz="2400" b="1" i="1" dirty="0" smtClean="0">
              <a:solidFill>
                <a:srgbClr val="FF0000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55576" y="1522276"/>
          <a:ext cx="7920880" cy="50750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11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901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9011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9011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9011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9011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9011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9011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51947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32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Ф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947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33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Ь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947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Ї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34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,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947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35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1947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Ч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36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: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1947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37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;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1947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Є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38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“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1947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Ж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Щ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39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“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1947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?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99795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31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41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!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67478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86222310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solidFill>
                  <a:schemeClr val="bg2">
                    <a:lumMod val="10000"/>
                  </a:schemeClr>
                </a:solidFill>
              </a:rPr>
              <a:t>Щодня з поверхні землі випаровується </a:t>
            </a:r>
            <a:br>
              <a:rPr lang="uk-UA" sz="28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uk-UA" sz="2800" b="1" dirty="0" smtClean="0">
                <a:solidFill>
                  <a:schemeClr val="bg2">
                    <a:lumMod val="10000"/>
                  </a:schemeClr>
                </a:solidFill>
              </a:rPr>
              <a:t>1 трильйон тонн води.</a:t>
            </a:r>
            <a:endParaRPr lang="uk-UA" sz="2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928934"/>
            <a:ext cx="6200775" cy="3543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00034" y="357166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1F497D">
                    <a:lumMod val="75000"/>
                  </a:srgb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Цікаві факти про воду</a:t>
            </a:r>
            <a:endParaRPr lang="uk-UA" sz="54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1F497D">
                  <a:lumMod val="75000"/>
                </a:srgb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27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55576" y="5487367"/>
            <a:ext cx="7772400" cy="14700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uk-UA" altLang="ru-RU" b="1" i="1" dirty="0" smtClean="0">
                <a:solidFill>
                  <a:schemeClr val="bg1"/>
                </a:solidFill>
              </a:rPr>
              <a:t>Щиро дякуємо  за увагу!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44624"/>
            <a:ext cx="543609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i="1" dirty="0">
                <a:solidFill>
                  <a:srgbClr val="FF0000"/>
                </a:solidFill>
              </a:rPr>
              <a:t>Жива вода дає життя</a:t>
            </a:r>
            <a:endParaRPr lang="ru-RU" sz="3200" b="1" i="1" dirty="0">
              <a:solidFill>
                <a:srgbClr val="FF0000"/>
              </a:solidFill>
            </a:endParaRPr>
          </a:p>
          <a:p>
            <a:r>
              <a:rPr lang="uk-UA" sz="3200" b="1" i="1" dirty="0">
                <a:solidFill>
                  <a:srgbClr val="FF0000"/>
                </a:solidFill>
              </a:rPr>
              <a:t>Всьому в живому світі,</a:t>
            </a:r>
            <a:endParaRPr lang="ru-RU" sz="3200" b="1" i="1" dirty="0">
              <a:solidFill>
                <a:srgbClr val="FF0000"/>
              </a:solidFill>
            </a:endParaRPr>
          </a:p>
          <a:p>
            <a:r>
              <a:rPr lang="uk-UA" sz="3200" b="1" i="1" dirty="0">
                <a:solidFill>
                  <a:srgbClr val="FF0000"/>
                </a:solidFill>
              </a:rPr>
              <a:t>Якщо живе жива вода, тоді земля у цвіті.</a:t>
            </a:r>
            <a:endParaRPr lang="ru-RU" sz="3200" b="1" i="1" dirty="0">
              <a:solidFill>
                <a:srgbClr val="FF0000"/>
              </a:solidFill>
            </a:endParaRPr>
          </a:p>
          <a:p>
            <a:r>
              <a:rPr lang="uk-UA" sz="3200" b="1" i="1" dirty="0">
                <a:solidFill>
                  <a:srgbClr val="FF0000"/>
                </a:solidFill>
              </a:rPr>
              <a:t>Не треба вибухів війни, </a:t>
            </a:r>
            <a:endParaRPr lang="ru-RU" sz="3200" b="1" i="1" dirty="0">
              <a:solidFill>
                <a:srgbClr val="FF0000"/>
              </a:solidFill>
            </a:endParaRPr>
          </a:p>
          <a:p>
            <a:r>
              <a:rPr lang="uk-UA" sz="3200" b="1" i="1" dirty="0">
                <a:solidFill>
                  <a:srgbClr val="FF0000"/>
                </a:solidFill>
              </a:rPr>
              <a:t>Живи жива водице,</a:t>
            </a:r>
            <a:endParaRPr lang="ru-RU" sz="3200" b="1" i="1" dirty="0">
              <a:solidFill>
                <a:srgbClr val="FF0000"/>
              </a:solidFill>
            </a:endParaRPr>
          </a:p>
          <a:p>
            <a:r>
              <a:rPr lang="uk-UA" sz="3200" b="1" i="1" dirty="0">
                <a:solidFill>
                  <a:srgbClr val="FF0000"/>
                </a:solidFill>
              </a:rPr>
              <a:t>Для праці хай ростуть сини.</a:t>
            </a:r>
            <a:endParaRPr lang="ru-RU" sz="3200" b="1" i="1" dirty="0">
              <a:solidFill>
                <a:srgbClr val="FF0000"/>
              </a:solidFill>
            </a:endParaRPr>
          </a:p>
          <a:p>
            <a:r>
              <a:rPr lang="uk-UA" sz="3200" b="1" i="1" dirty="0">
                <a:solidFill>
                  <a:srgbClr val="FF0000"/>
                </a:solidFill>
              </a:rPr>
              <a:t>І жито колоситься.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967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214422"/>
            <a:ext cx="8572560" cy="1928826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Середня температура поверхні води Світового океану дорівнює 17,4 градуса, у той час як середня температура нижнього шару повітря над Світовим океаном дорівнює 14,4 градуса</a:t>
            </a:r>
            <a:endParaRPr lang="uk-UA" sz="2800" b="1" dirty="0">
              <a:solidFill>
                <a:srgbClr val="00206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3429000"/>
            <a:ext cx="4752528" cy="3191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00034" y="357166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1F497D">
                    <a:lumMod val="75000"/>
                  </a:srgb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Цікаві факти про воду</a:t>
            </a:r>
            <a:endParaRPr lang="uk-UA" sz="54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1F497D">
                  <a:lumMod val="75000"/>
                </a:srgb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285860"/>
            <a:ext cx="8305800" cy="178196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b="1" dirty="0" smtClean="0">
                <a:solidFill>
                  <a:schemeClr val="bg2">
                    <a:lumMod val="10000"/>
                  </a:schemeClr>
                </a:solidFill>
              </a:rPr>
              <a:t>В Антарктиді на Землі Вікторії є озеро, вода в якому в 10 разів солоніша за морську. Воно може замерзнути тільки при температурі -50 градусів за Цельсієм.</a:t>
            </a:r>
            <a:endParaRPr lang="uk-UA" sz="2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500438"/>
            <a:ext cx="7572428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00034" y="357166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1F497D">
                    <a:lumMod val="75000"/>
                  </a:srgb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Цікаві факти про воду</a:t>
            </a:r>
            <a:endParaRPr lang="uk-UA" sz="54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1F497D">
                  <a:lumMod val="75000"/>
                </a:srgb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285860"/>
            <a:ext cx="8712968" cy="1357322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В давнину Балтійське море називалося Бурштиновим через велику кількість в ньому бурштину.</a:t>
            </a:r>
            <a:endParaRPr lang="uk-UA" sz="2800" b="1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714620"/>
            <a:ext cx="4997777" cy="3811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00034" y="357166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1F497D">
                    <a:lumMod val="75000"/>
                  </a:srgb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Цікаві факти про воду</a:t>
            </a:r>
            <a:endParaRPr lang="uk-UA" sz="54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1F497D">
                  <a:lumMod val="75000"/>
                </a:srgb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8676456" cy="1337380"/>
          </a:xfrm>
        </p:spPr>
        <p:txBody>
          <a:bodyPr>
            <a:no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</a:rPr>
              <a:t>В озеро Байкал помістилося б близько 100 водойм розміром в Азовське море.</a:t>
            </a:r>
            <a:endParaRPr lang="uk-UA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071810"/>
            <a:ext cx="324036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143248"/>
            <a:ext cx="338437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357166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1F497D">
                    <a:lumMod val="75000"/>
                  </a:srgb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Цікаві факти про воду</a:t>
            </a:r>
            <a:endParaRPr lang="uk-UA" sz="54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1F497D">
                  <a:lumMod val="75000"/>
                </a:srgb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резентация Microsoft PowerPoin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2085</TotalTime>
  <Words>1301</Words>
  <Application>Microsoft Office PowerPoint</Application>
  <PresentationFormat>Экран (4:3)</PresentationFormat>
  <Paragraphs>208</Paragraphs>
  <Slides>50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3" baseType="lpstr">
      <vt:lpstr>1_Тема Office</vt:lpstr>
      <vt:lpstr>Презентация Microsoft PowerPoint</vt:lpstr>
      <vt:lpstr>Диаграмма</vt:lpstr>
      <vt:lpstr>Усний журнал “Вода - дивовижна та таємнича” </vt:lpstr>
      <vt:lpstr>Слайд 2</vt:lpstr>
      <vt:lpstr>  46 % всієї води нашої планети знаходиться в Тихому океані;  23,9% - в Атлантичному;  20,3% – в Індійському, а в Північному Льодовитому - 3,7%.    Атлантичний океан "за поживністю" оцінюється в 20 тисяч урожаїв, що збираються за рік на всій суші.</vt:lpstr>
      <vt:lpstr>У складі мантії Землі води міститься в 10-12 разів більше, ніж у Світовому океані.</vt:lpstr>
      <vt:lpstr>Щодня з поверхні землі випаровується  1 трильйон тонн води.</vt:lpstr>
      <vt:lpstr>Середня температура поверхні води Світового океану дорівнює 17,4 градуса, у той час як середня температура нижнього шару повітря над Світовим океаном дорівнює 14,4 градуса</vt:lpstr>
      <vt:lpstr>В Антарктиді на Землі Вікторії є озеро, вода в якому в 10 разів солоніша за морську. Воно може замерзнути тільки при температурі -50 градусів за Цельсієм.</vt:lpstr>
      <vt:lpstr>В давнину Балтійське море називалося Бурштиновим через велику кількість в ньому бурштину.</vt:lpstr>
      <vt:lpstr>В озеро Байкал помістилося б близько 100 водойм розміром в Азовське море.</vt:lpstr>
      <vt:lpstr>У природі існує близько 1330 видів води. Вони розрізняються за походженням: дощова, грунтова, зі свіжого або довго лежачого снігу; за характером і кількістю розчинених у ній речовин.</vt:lpstr>
      <vt:lpstr>У середині ХХ ст. вчені відкрили "важку воду" - D2O, яка відповідала параметрам "мертвої води". На живі організми "важка вода" діє гнітюче, а у великих кількостях викликає смерть.</vt:lpstr>
      <vt:lpstr>Відомо 135 ізотопних різновидів води. Крім "живої " та "мертвої", існує "важка", "слизька", "суха" і "гумова" вода.</vt:lpstr>
      <vt:lpstr>Більш «мертвою» водоймою є не Мертве море, а озеро Смерті в Сицилії. Рослини і тварини, які потрапляють у воду, миттєво вмирають. З дна озера б'ють два джерела сильно концентрованої кислоти, яка і отруює воду.</vt:lpstr>
      <vt:lpstr>Єдина річка на Землі, яка починається біля екватора і тече в зону помірного клімату - Ніл. За маловивченими причинами більшість річок течуть у зворотному напрямку.</vt:lpstr>
      <vt:lpstr>Якби всі льодовики раптом станули, то рівень Світового океану піднявся б на 64 м і близько 1/8 поверхні суші було б затоплено водою.</vt:lpstr>
      <vt:lpstr>Ріки Сибіру приносять в Льодовитий океан стільки тепла, скільки вийшло б від спалювання трьох мільярдів тонн палива. Завдяки річкам, клімат Півночі не такий суворий.</vt:lpstr>
      <vt:lpstr>Річкові потоки щороку забирають в моря й океани 16 млрд. тонн каменів та інших твердих матеріалів і речовин. Якщо все це завантажити в товарні вагони, то вийде потяг, який 30 разів опоясуватиме екватор.</vt:lpstr>
      <vt:lpstr>В Алжирі є "чорнильне озеро", водою з якого можна писати на папері. Пояснюється незвичайне явище тим, що в озеро впадають два потічка - води одного багаті солями заліза, а іншого - гуміновими речовинами. Суміш цих речовин і утворює штучні чорнила.</vt:lpstr>
      <vt:lpstr>В Азербайджані є село, де є «горюча» вода. Вона б'є ключем з невеликої свердловини. Якщо піднести запалений сірник до струменя, то вона займеться. Справа в тому, що разом з водою з-під землі виходить горючий газ - метан. Він-то і загоряється від сірника.</vt:lpstr>
      <vt:lpstr>В Словенії є незвичайне озеро - Ціркніцкое. Влітку і взимку з нього зникає вся вода. Причому разом з рибою. Навесні і восени вода повертається, також разом з рибою. Вода йде і повертається через 400 отворів у дні.</vt:lpstr>
      <vt:lpstr>Втрата організмом людини більше 10% води може призвести до смерті.</vt:lpstr>
      <vt:lpstr>За прогнозами деяких вчених, до 2025 р. близько половини населення Землі буде мати проблеми з водою, а до 2040 р. питна вода перевершить за ступенем важливості нафту і природний газ.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Вода використовується у:</vt:lpstr>
      <vt:lpstr>Слайд 31</vt:lpstr>
      <vt:lpstr>Найбільшими забруднювачами вод України є:  </vt:lpstr>
      <vt:lpstr>Вода у промисловості</vt:lpstr>
      <vt:lpstr>Слайд 34</vt:lpstr>
      <vt:lpstr>Слайд 35</vt:lpstr>
      <vt:lpstr>Значну небезпеку для морських та океанічних акваторій становить перевезення нафти та нафтопродуктів танкерами. </vt:lpstr>
      <vt:lpstr>Вода у сільському господарстві</vt:lpstr>
      <vt:lpstr>Вода у повсякденному житті</vt:lpstr>
      <vt:lpstr>Слайд 39</vt:lpstr>
      <vt:lpstr>Слайд 40</vt:lpstr>
      <vt:lpstr>Ручне прання білизни більш витратне, ніж за допомогою пральної машини. </vt:lpstr>
      <vt:lpstr>Для миття посуду краще, звичайно, використовувати посудомийну машину, яка витрачає на порядок менше води в порівнянні з ручною мийкою. У підсумку економиться вода, час і гроші (миючі засоби). Посудомийна машина збереже вам до 2/3 води, яку раніше ви витрачали на миття посуду. </vt:lpstr>
      <vt:lpstr>Слайд 43</vt:lpstr>
      <vt:lpstr>. </vt:lpstr>
      <vt:lpstr>Слайд 45</vt:lpstr>
      <vt:lpstr>Слайд 46</vt:lpstr>
      <vt:lpstr>Слайд 47</vt:lpstr>
      <vt:lpstr>  23 6 20 6 21 34    14 19 15 10    16 10    17 1 3 26 10 15 10 22 31    15 11 23 1 23 10     24   20 19 3 11 23 21 11 34    31 14   20 23 1 25 10 34    20 15 1 3 1 23 10    20 11 5    3 19 5 19 30 34  31 14   21 10 2 10 34  17 1 16  17 6    3 10 22 23 1 26  1 7   23 11 15 33 14  10    19  5  17 19 4 19 36    17 1 3 26 10 23 10 22 31  8 10 23 10    17 1   9 6 16 15 11   31 14   15 30 5 10 35 </vt:lpstr>
      <vt:lpstr>Слайд 49</vt:lpstr>
      <vt:lpstr>Щиро дякуємо  за увагу!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</dc:creator>
  <cp:lastModifiedBy>User</cp:lastModifiedBy>
  <cp:revision>97</cp:revision>
  <dcterms:created xsi:type="dcterms:W3CDTF">2012-10-02T14:37:02Z</dcterms:created>
  <dcterms:modified xsi:type="dcterms:W3CDTF">2017-02-27T19:17:29Z</dcterms:modified>
</cp:coreProperties>
</file>