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5" r:id="rId9"/>
    <p:sldId id="263" r:id="rId10"/>
    <p:sldId id="264" r:id="rId11"/>
    <p:sldId id="265" r:id="rId12"/>
    <p:sldId id="276" r:id="rId13"/>
    <p:sldId id="277" r:id="rId14"/>
    <p:sldId id="278" r:id="rId15"/>
    <p:sldId id="281" r:id="rId16"/>
    <p:sldId id="279" r:id="rId17"/>
    <p:sldId id="280" r:id="rId18"/>
    <p:sldId id="282" r:id="rId19"/>
    <p:sldId id="283" r:id="rId20"/>
    <p:sldId id="284" r:id="rId21"/>
    <p:sldId id="285" r:id="rId22"/>
    <p:sldId id="286" r:id="rId23"/>
    <p:sldId id="267" r:id="rId24"/>
    <p:sldId id="268" r:id="rId25"/>
    <p:sldId id="274" r:id="rId26"/>
    <p:sldId id="269" r:id="rId27"/>
    <p:sldId id="270" r:id="rId28"/>
    <p:sldId id="271" r:id="rId29"/>
    <p:sldId id="272" r:id="rId30"/>
    <p:sldId id="273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00206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rgbClr val="7030A0"/>
              </a:solidFill>
            </c:spPr>
          </c:dPt>
          <c:cat>
            <c:strRef>
              <c:f>Лист1!$A$2:$A$7</c:f>
              <c:strCache>
                <c:ptCount val="6"/>
                <c:pt idx="0">
                  <c:v>морального приниження</c:v>
                </c:pt>
                <c:pt idx="1">
                  <c:v>фізичної кривди</c:v>
                </c:pt>
                <c:pt idx="2">
                  <c:v>напади групи</c:v>
                </c:pt>
                <c:pt idx="3">
                  <c:v>пограбування</c:v>
                </c:pt>
                <c:pt idx="4">
                  <c:v>сексуальної загрози</c:v>
                </c:pt>
                <c:pt idx="5">
                  <c:v>згвалтування 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73</c:v>
                </c:pt>
                <c:pt idx="1">
                  <c:v>28</c:v>
                </c:pt>
                <c:pt idx="2">
                  <c:v>15</c:v>
                </c:pt>
                <c:pt idx="3">
                  <c:v>12</c:v>
                </c:pt>
                <c:pt idx="4">
                  <c:v>5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7030A0"/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dPt>
            <c:idx val="3"/>
            <c:bubble3D val="0"/>
          </c:dPt>
          <c:cat>
            <c:strRef>
              <c:f>Лист1!$A$2:$A$4</c:f>
              <c:strCache>
                <c:ptCount val="3"/>
                <c:pt idx="0">
                  <c:v>був свідком</c:v>
                </c:pt>
                <c:pt idx="1">
                  <c:v>не стикався</c:v>
                </c:pt>
                <c:pt idx="2">
                  <c:v>сам брав участь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54</c:v>
                </c:pt>
                <c:pt idx="1">
                  <c:v>43</c:v>
                </c:pt>
                <c:pt idx="2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7030A0"/>
              </a:solidFill>
            </c:spPr>
          </c:dPt>
          <c:dPt>
            <c:idx val="3"/>
            <c:bubble3D val="0"/>
          </c:dPt>
          <c:cat>
            <c:strRef>
              <c:f>Лист1!$A$2:$A$4</c:f>
              <c:strCache>
                <c:ptCount val="3"/>
                <c:pt idx="0">
                  <c:v>психологічне насильство</c:v>
                </c:pt>
                <c:pt idx="1">
                  <c:v>фізичне насильство</c:v>
                </c:pt>
                <c:pt idx="2">
                  <c:v>несправедливе покарання батьками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31</c:v>
                </c:pt>
                <c:pt idx="1">
                  <c:v>4</c:v>
                </c:pt>
                <c:pt idx="2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002060"/>
              </a:solidFill>
            </c:spPr>
          </c:dPt>
          <c:dPt>
            <c:idx val="2"/>
            <c:bubble3D val="0"/>
            <c:spPr>
              <a:solidFill>
                <a:srgbClr val="C00000"/>
              </a:solidFill>
            </c:spPr>
          </c:dPt>
          <c:dPt>
            <c:idx val="3"/>
            <c:bubble3D val="0"/>
            <c:spPr>
              <a:solidFill>
                <a:srgbClr val="7030A0"/>
              </a:solidFill>
            </c:spPr>
          </c:dPt>
          <c:dPt>
            <c:idx val="4"/>
            <c:bubble3D val="0"/>
            <c:spPr>
              <a:solidFill>
                <a:srgbClr val="FFC000"/>
              </a:solidFill>
            </c:spPr>
          </c:dPt>
          <c:cat>
            <c:strRef>
              <c:f>Лист1!$A$2:$A$6</c:f>
              <c:strCache>
                <c:ptCount val="5"/>
                <c:pt idx="0">
                  <c:v>втручатимусь, захищатиму</c:v>
                </c:pt>
                <c:pt idx="1">
                  <c:v>викличу поліцію</c:v>
                </c:pt>
                <c:pt idx="2">
                  <c:v>звернуся до вчителів</c:v>
                </c:pt>
                <c:pt idx="3">
                  <c:v>не зверну уваги</c:v>
                </c:pt>
                <c:pt idx="4">
                  <c:v>розгублюся, злякаюся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53</c:v>
                </c:pt>
                <c:pt idx="1">
                  <c:v>20</c:v>
                </c:pt>
                <c:pt idx="2">
                  <c:v>70</c:v>
                </c:pt>
                <c:pt idx="3">
                  <c:v>9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rgbClr val="7030A0"/>
              </a:solidFill>
            </c:spPr>
          </c:dPt>
          <c:dPt>
            <c:idx val="3"/>
            <c:bubble3D val="0"/>
            <c:spPr>
              <a:solidFill>
                <a:srgbClr val="0070C0"/>
              </a:soli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dPt>
            <c:idx val="5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6"/>
            <c:bubble3D val="0"/>
            <c:spPr>
              <a:solidFill>
                <a:schemeClr val="tx2">
                  <a:lumMod val="75000"/>
                </a:schemeClr>
              </a:solidFill>
            </c:spPr>
          </c:dPt>
          <c:cat>
            <c:strRef>
              <c:f>Лист1!$A$2:$A$8</c:f>
              <c:strCache>
                <c:ptCount val="7"/>
                <c:pt idx="0">
                  <c:v>батькам</c:v>
                </c:pt>
                <c:pt idx="1">
                  <c:v>психологу</c:v>
                </c:pt>
                <c:pt idx="2">
                  <c:v>класному керівникові</c:v>
                </c:pt>
                <c:pt idx="3">
                  <c:v>іншому вчителю</c:v>
                </c:pt>
                <c:pt idx="4">
                  <c:v>другові</c:v>
                </c:pt>
                <c:pt idx="5">
                  <c:v>поліції</c:v>
                </c:pt>
                <c:pt idx="6">
                  <c:v>ніхто про це не знає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36</c:v>
                </c:pt>
                <c:pt idx="1">
                  <c:v>3</c:v>
                </c:pt>
                <c:pt idx="2">
                  <c:v>29</c:v>
                </c:pt>
                <c:pt idx="3">
                  <c:v>7</c:v>
                </c:pt>
                <c:pt idx="4">
                  <c:v>13</c:v>
                </c:pt>
                <c:pt idx="5">
                  <c:v>7</c:v>
                </c:pt>
                <c:pt idx="6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8000924475448521"/>
          <c:y val="0.11915235653675435"/>
          <c:w val="0.31794538396646366"/>
          <c:h val="0.7392720958879345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3"/>
            <c:bubble3D val="0"/>
            <c:spPr>
              <a:solidFill>
                <a:srgbClr val="C00000"/>
              </a:solidFill>
            </c:spPr>
          </c:dPt>
          <c:dPt>
            <c:idx val="4"/>
            <c:bubble3D val="0"/>
            <c:spPr>
              <a:solidFill>
                <a:srgbClr val="FFC000"/>
              </a:solidFill>
            </c:spPr>
          </c:dPt>
          <c:dPt>
            <c:idx val="5"/>
            <c:bubble3D val="0"/>
            <c:spPr>
              <a:solidFill>
                <a:srgbClr val="7030A0"/>
              </a:solidFill>
            </c:spPr>
          </c:dPt>
          <c:cat>
            <c:strRef>
              <c:f>Лист1!$A$2:$A$7</c:f>
              <c:strCache>
                <c:ptCount val="6"/>
                <c:pt idx="0">
                  <c:v>до батьків</c:v>
                </c:pt>
                <c:pt idx="1">
                  <c:v>до вчителів</c:v>
                </c:pt>
                <c:pt idx="2">
                  <c:v>до поліції</c:v>
                </c:pt>
                <c:pt idx="3">
                  <c:v>до психолога</c:v>
                </c:pt>
                <c:pt idx="4">
                  <c:v>до друзів</c:v>
                </c:pt>
                <c:pt idx="5">
                  <c:v>сам все вирішу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64</c:v>
                </c:pt>
                <c:pt idx="1">
                  <c:v>41</c:v>
                </c:pt>
                <c:pt idx="2">
                  <c:v>49</c:v>
                </c:pt>
                <c:pt idx="3">
                  <c:v>25</c:v>
                </c:pt>
                <c:pt idx="4">
                  <c:v>22</c:v>
                </c:pt>
                <c:pt idx="5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7030A0"/>
            </a:solidFill>
          </c:spPr>
          <c:explosion val="25"/>
          <c:dPt>
            <c:idx val="1"/>
            <c:bubble3D val="0"/>
            <c:spPr>
              <a:solidFill>
                <a:srgbClr val="00B050"/>
              </a:solidFill>
            </c:spPr>
          </c:dPt>
          <c:cat>
            <c:strRef>
              <c:f>Лист1!$A$2:$A$3</c:f>
              <c:strCache>
                <c:ptCount val="2"/>
                <c:pt idx="0">
                  <c:v>позитивно</c:v>
                </c:pt>
                <c:pt idx="1">
                  <c:v>негативно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</c:v>
                </c:pt>
                <c:pt idx="1">
                  <c:v>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rgbClr val="00B0F0"/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Pt>
            <c:idx val="4"/>
            <c:bubble3D val="0"/>
            <c:spPr>
              <a:solidFill>
                <a:srgbClr val="C00000"/>
              </a:solidFill>
            </c:spPr>
          </c:dPt>
          <c:dPt>
            <c:idx val="5"/>
            <c:bubble3D val="0"/>
            <c:spPr>
              <a:solidFill>
                <a:srgbClr val="7030A0"/>
              </a:solidFill>
            </c:spPr>
          </c:dPt>
          <c:dPt>
            <c:idx val="6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7"/>
            <c:bubble3D val="0"/>
            <c:spPr>
              <a:solidFill>
                <a:schemeClr val="accent4">
                  <a:lumMod val="50000"/>
                </a:schemeClr>
              </a:solidFill>
            </c:spPr>
          </c:dPt>
          <c:dPt>
            <c:idx val="8"/>
            <c:bubble3D val="0"/>
            <c:spPr>
              <a:solidFill>
                <a:srgbClr val="FFFF00"/>
              </a:solidFill>
            </c:spPr>
          </c:dPt>
          <c:dPt>
            <c:idx val="9"/>
            <c:bubble3D val="0"/>
            <c:spPr>
              <a:solidFill>
                <a:srgbClr val="92D050"/>
              </a:solidFill>
            </c:spPr>
          </c:dPt>
          <c:cat>
            <c:strRef>
              <c:f>Лист1!$A$2:$A$11</c:f>
              <c:strCache>
                <c:ptCount val="10"/>
                <c:pt idx="0">
                  <c:v>страх</c:v>
                </c:pt>
                <c:pt idx="1">
                  <c:v>ненависть</c:v>
                </c:pt>
                <c:pt idx="2">
                  <c:v>злість</c:v>
                </c:pt>
                <c:pt idx="3">
                  <c:v>незахищеність</c:v>
                </c:pt>
                <c:pt idx="4">
                  <c:v>жах</c:v>
                </c:pt>
                <c:pt idx="5">
                  <c:v>провина</c:v>
                </c:pt>
                <c:pt idx="6">
                  <c:v>сором</c:v>
                </c:pt>
                <c:pt idx="7">
                  <c:v>співчуття</c:v>
                </c:pt>
                <c:pt idx="8">
                  <c:v>байдужість</c:v>
                </c:pt>
                <c:pt idx="9">
                  <c:v>жалість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54</c:v>
                </c:pt>
                <c:pt idx="1">
                  <c:v>23</c:v>
                </c:pt>
                <c:pt idx="2">
                  <c:v>36</c:v>
                </c:pt>
                <c:pt idx="3">
                  <c:v>32</c:v>
                </c:pt>
                <c:pt idx="4">
                  <c:v>28</c:v>
                </c:pt>
                <c:pt idx="5">
                  <c:v>7</c:v>
                </c:pt>
                <c:pt idx="6">
                  <c:v>14</c:v>
                </c:pt>
                <c:pt idx="7">
                  <c:v>27</c:v>
                </c:pt>
                <c:pt idx="8">
                  <c:v>8</c:v>
                </c:pt>
                <c:pt idx="9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17C78-1CD8-4D2A-950E-EB305EEBFE07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40003F-BDC5-4B88-ACD1-7B48BD746B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37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0003F-BDC5-4B88-ACD1-7B48BD746BE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963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0003F-BDC5-4B88-ACD1-7B48BD746BED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497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6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79F6-2E12-4266-8343-AF04C0D360F5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99251-5D93-4116-9C79-BAF18D4B0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339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79F6-2E12-4266-8343-AF04C0D360F5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99251-5D93-4116-9C79-BAF18D4B0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935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79F6-2E12-4266-8343-AF04C0D360F5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99251-5D93-4116-9C79-BAF18D4B01F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06402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1784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79F6-2E12-4266-8343-AF04C0D360F5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99251-5D93-4116-9C79-BAF18D4B0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042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79F6-2E12-4266-8343-AF04C0D360F5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99251-5D93-4116-9C79-BAF18D4B01F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06402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8602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79F6-2E12-4266-8343-AF04C0D360F5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99251-5D93-4116-9C79-BAF18D4B0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614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79F6-2E12-4266-8343-AF04C0D360F5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99251-5D93-4116-9C79-BAF18D4B0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280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79F6-2E12-4266-8343-AF04C0D360F5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99251-5D93-4116-9C79-BAF18D4B0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600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79F6-2E12-4266-8343-AF04C0D360F5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99251-5D93-4116-9C79-BAF18D4B0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891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79F6-2E12-4266-8343-AF04C0D360F5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99251-5D93-4116-9C79-BAF18D4B0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538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79F6-2E12-4266-8343-AF04C0D360F5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99251-5D93-4116-9C79-BAF18D4B0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581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79F6-2E12-4266-8343-AF04C0D360F5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99251-5D93-4116-9C79-BAF18D4B0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88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79F6-2E12-4266-8343-AF04C0D360F5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99251-5D93-4116-9C79-BAF18D4B0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979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79F6-2E12-4266-8343-AF04C0D360F5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99251-5D93-4116-9C79-BAF18D4B0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152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4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79F6-2E12-4266-8343-AF04C0D360F5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99251-5D93-4116-9C79-BAF18D4B0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786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79F6-2E12-4266-8343-AF04C0D360F5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99251-5D93-4116-9C79-BAF18D4B0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28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6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579F6-2E12-4266-8343-AF04C0D360F5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0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B199251-5D93-4116-9C79-BAF18D4B0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628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96694" y="491319"/>
            <a:ext cx="5967360" cy="3812442"/>
          </a:xfrm>
        </p:spPr>
        <p:txBody>
          <a:bodyPr/>
          <a:lstStyle/>
          <a:p>
            <a:pPr algn="ctr"/>
            <a:r>
              <a:rPr lang="uk-UA" sz="4800" b="1" dirty="0" smtClean="0">
                <a:solidFill>
                  <a:srgbClr val="00B050"/>
                </a:solidFill>
              </a:rPr>
              <a:t>Права та </a:t>
            </a:r>
            <a:r>
              <a:rPr lang="uk-UA" sz="4800" b="1" dirty="0" err="1" smtClean="0">
                <a:solidFill>
                  <a:srgbClr val="00B050"/>
                </a:solidFill>
              </a:rPr>
              <a:t>обов</a:t>
            </a:r>
            <a:r>
              <a:rPr lang="en-US" sz="4800" b="1" dirty="0" smtClean="0">
                <a:solidFill>
                  <a:srgbClr val="00B050"/>
                </a:solidFill>
              </a:rPr>
              <a:t>’</a:t>
            </a:r>
            <a:r>
              <a:rPr lang="uk-UA" sz="4800" b="1" dirty="0" err="1" smtClean="0">
                <a:solidFill>
                  <a:srgbClr val="00B050"/>
                </a:solidFill>
              </a:rPr>
              <a:t>язки</a:t>
            </a:r>
            <a:r>
              <a:rPr lang="uk-UA" sz="4800" b="1" dirty="0" smtClean="0">
                <a:solidFill>
                  <a:srgbClr val="00B050"/>
                </a:solidFill>
              </a:rPr>
              <a:t/>
            </a:r>
            <a:br>
              <a:rPr lang="uk-UA" sz="4800" b="1" dirty="0" smtClean="0">
                <a:solidFill>
                  <a:srgbClr val="00B050"/>
                </a:solidFill>
              </a:rPr>
            </a:br>
            <a:r>
              <a:rPr lang="uk-UA" sz="4800" b="1" dirty="0" smtClean="0">
                <a:solidFill>
                  <a:srgbClr val="00B050"/>
                </a:solidFill>
              </a:rPr>
              <a:t>учасників навчально-виховного </a:t>
            </a:r>
            <a:r>
              <a:rPr lang="uk-UA" sz="4800" b="1" dirty="0" smtClean="0">
                <a:solidFill>
                  <a:srgbClr val="00B050"/>
                </a:solidFill>
              </a:rPr>
              <a:t>процесу</a:t>
            </a:r>
            <a:br>
              <a:rPr lang="uk-UA" sz="4800" b="1" dirty="0" smtClean="0">
                <a:solidFill>
                  <a:srgbClr val="00B050"/>
                </a:solidFill>
              </a:rPr>
            </a:br>
            <a:r>
              <a:rPr lang="uk-UA" sz="3200" b="1" dirty="0" smtClean="0">
                <a:solidFill>
                  <a:srgbClr val="00B050"/>
                </a:solidFill>
              </a:rPr>
              <a:t>(батьківські збори)</a:t>
            </a:r>
            <a:r>
              <a:rPr lang="uk-UA" sz="3200" b="1" dirty="0" smtClean="0">
                <a:solidFill>
                  <a:srgbClr val="00B050"/>
                </a:solidFill>
              </a:rPr>
              <a:t> 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7531" y="4742468"/>
            <a:ext cx="5825202" cy="1531101"/>
          </a:xfrm>
        </p:spPr>
        <p:txBody>
          <a:bodyPr>
            <a:normAutofit lnSpcReduction="10000"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Підготувала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endParaRPr lang="uk-UA" dirty="0" smtClean="0">
              <a:solidFill>
                <a:schemeClr val="tx1"/>
              </a:solidFill>
            </a:endParaRPr>
          </a:p>
          <a:p>
            <a:r>
              <a:rPr lang="uk-UA" dirty="0" smtClean="0">
                <a:solidFill>
                  <a:schemeClr val="tx1"/>
                </a:solidFill>
              </a:rPr>
              <a:t>ЗДВР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Янович Л.М.</a:t>
            </a:r>
          </a:p>
          <a:p>
            <a:pPr algn="ctr"/>
            <a:r>
              <a:rPr lang="uk-UA" dirty="0" smtClean="0">
                <a:solidFill>
                  <a:schemeClr val="tx1"/>
                </a:solidFill>
              </a:rPr>
              <a:t>2016-2017н.р.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61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426720"/>
            <a:ext cx="6447501" cy="1320800"/>
          </a:xfrm>
        </p:spPr>
        <p:txBody>
          <a:bodyPr/>
          <a:lstStyle/>
          <a:p>
            <a:pPr algn="ctr"/>
            <a:r>
              <a:rPr lang="uk-UA" b="1" dirty="0" err="1" smtClean="0"/>
              <a:t>Обов</a:t>
            </a:r>
            <a:r>
              <a:rPr lang="en-US" b="1" dirty="0" smtClean="0"/>
              <a:t>’</a:t>
            </a:r>
            <a:r>
              <a:rPr lang="uk-UA" b="1" dirty="0" err="1" smtClean="0"/>
              <a:t>язки</a:t>
            </a:r>
            <a:r>
              <a:rPr lang="uk-UA" b="1" dirty="0" smtClean="0"/>
              <a:t> батьків</a:t>
            </a:r>
            <a:br>
              <a:rPr lang="uk-UA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001" y="1211581"/>
            <a:ext cx="7189336" cy="4829782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Батьки </a:t>
            </a:r>
            <a:r>
              <a:rPr lang="ru-RU" b="1" dirty="0" err="1">
                <a:solidFill>
                  <a:schemeClr val="tx1"/>
                </a:solidFill>
              </a:rPr>
              <a:t>або</a:t>
            </a:r>
            <a:r>
              <a:rPr lang="ru-RU" b="1" dirty="0">
                <a:solidFill>
                  <a:schemeClr val="tx1"/>
                </a:solidFill>
              </a:rPr>
              <a:t> особи, </a:t>
            </a:r>
            <a:r>
              <a:rPr lang="ru-RU" b="1" dirty="0" err="1">
                <a:solidFill>
                  <a:schemeClr val="tx1"/>
                </a:solidFill>
              </a:rPr>
              <a:t>які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їх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замінюють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зобов'язані</a:t>
            </a:r>
            <a:r>
              <a:rPr lang="ru-RU" b="1" dirty="0">
                <a:solidFill>
                  <a:schemeClr val="tx1"/>
                </a:solidFill>
              </a:rPr>
              <a:t>: 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u="sng" dirty="0" smtClean="0">
                <a:solidFill>
                  <a:schemeClr val="tx1"/>
                </a:solidFill>
              </a:rPr>
              <a:t> </a:t>
            </a:r>
            <a:r>
              <a:rPr lang="ru-RU" sz="2000" b="1" u="sng" dirty="0" err="1">
                <a:solidFill>
                  <a:schemeClr val="tx1"/>
                </a:solidFill>
              </a:rPr>
              <a:t>забезпечувати</a:t>
            </a:r>
            <a:r>
              <a:rPr lang="ru-RU" sz="2000" b="1" u="sng" dirty="0">
                <a:solidFill>
                  <a:schemeClr val="tx1"/>
                </a:solidFill>
              </a:rPr>
              <a:t> </a:t>
            </a:r>
            <a:r>
              <a:rPr lang="ru-RU" sz="2000" b="1" u="sng" dirty="0" err="1">
                <a:solidFill>
                  <a:schemeClr val="tx1"/>
                </a:solidFill>
              </a:rPr>
              <a:t>умови</a:t>
            </a:r>
            <a:r>
              <a:rPr lang="ru-RU" sz="2000" b="1" u="sng" dirty="0">
                <a:solidFill>
                  <a:schemeClr val="tx1"/>
                </a:solidFill>
              </a:rPr>
              <a:t> для </a:t>
            </a:r>
            <a:r>
              <a:rPr lang="ru-RU" sz="2000" b="1" u="sng" dirty="0" err="1">
                <a:solidFill>
                  <a:schemeClr val="tx1"/>
                </a:solidFill>
              </a:rPr>
              <a:t>здобуття</a:t>
            </a:r>
            <a:r>
              <a:rPr lang="ru-RU" sz="2000" b="1" u="sng" dirty="0">
                <a:solidFill>
                  <a:schemeClr val="tx1"/>
                </a:solidFill>
              </a:rPr>
              <a:t> </a:t>
            </a:r>
            <a:r>
              <a:rPr lang="ru-RU" sz="2000" b="1" u="sng" dirty="0" err="1">
                <a:solidFill>
                  <a:schemeClr val="tx1"/>
                </a:solidFill>
              </a:rPr>
              <a:t>дитиною</a:t>
            </a:r>
            <a:r>
              <a:rPr lang="ru-RU" sz="2000" b="1" u="sng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повної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загальної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середньої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b="1" u="sng" dirty="0" err="1">
                <a:solidFill>
                  <a:schemeClr val="tx1"/>
                </a:solidFill>
              </a:rPr>
              <a:t>освіти</a:t>
            </a:r>
            <a:r>
              <a:rPr lang="ru-RU" dirty="0">
                <a:solidFill>
                  <a:schemeClr val="tx1"/>
                </a:solidFill>
              </a:rPr>
              <a:t> за будь-</a:t>
            </a:r>
            <a:r>
              <a:rPr lang="ru-RU" dirty="0" err="1">
                <a:solidFill>
                  <a:schemeClr val="tx1"/>
                </a:solidFill>
              </a:rPr>
              <a:t>якою</a:t>
            </a:r>
            <a:r>
              <a:rPr lang="ru-RU" dirty="0">
                <a:solidFill>
                  <a:schemeClr val="tx1"/>
                </a:solidFill>
              </a:rPr>
              <a:t> формою </a:t>
            </a:r>
            <a:r>
              <a:rPr lang="ru-RU" dirty="0" err="1">
                <a:solidFill>
                  <a:schemeClr val="tx1"/>
                </a:solidFill>
              </a:rPr>
              <a:t>навчання</a:t>
            </a:r>
            <a:r>
              <a:rPr lang="ru-RU" dirty="0">
                <a:solidFill>
                  <a:schemeClr val="tx1"/>
                </a:solidFill>
              </a:rPr>
              <a:t>; 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err="1" smtClean="0">
                <a:solidFill>
                  <a:schemeClr val="tx1"/>
                </a:solidFill>
              </a:rPr>
              <a:t>постійно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2000" b="1" u="sng" dirty="0" err="1">
                <a:solidFill>
                  <a:schemeClr val="tx1"/>
                </a:solidFill>
              </a:rPr>
              <a:t>дбати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про </a:t>
            </a:r>
            <a:r>
              <a:rPr lang="ru-RU" dirty="0" err="1">
                <a:solidFill>
                  <a:schemeClr val="tx1"/>
                </a:solidFill>
              </a:rPr>
              <a:t>фізичне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sz="2000" b="1" u="sng" dirty="0" err="1">
                <a:solidFill>
                  <a:schemeClr val="tx1"/>
                </a:solidFill>
              </a:rPr>
              <a:t>здоров'я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b="1" u="sng" dirty="0" err="1">
                <a:solidFill>
                  <a:schemeClr val="tx1"/>
                </a:solidFill>
              </a:rPr>
              <a:t>психічний</a:t>
            </a:r>
            <a:r>
              <a:rPr lang="ru-RU" sz="2000" b="1" u="sng" dirty="0">
                <a:solidFill>
                  <a:schemeClr val="tx1"/>
                </a:solidFill>
              </a:rPr>
              <a:t> стан </a:t>
            </a:r>
            <a:r>
              <a:rPr lang="ru-RU" dirty="0" err="1">
                <a:solidFill>
                  <a:schemeClr val="tx1"/>
                </a:solidFill>
              </a:rPr>
              <a:t>дітей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sz="2000" b="1" u="sng" dirty="0" err="1">
                <a:solidFill>
                  <a:schemeClr val="tx1"/>
                </a:solidFill>
              </a:rPr>
              <a:t>створювати</a:t>
            </a:r>
            <a:r>
              <a:rPr lang="ru-RU" sz="2000" b="1" u="sng" dirty="0">
                <a:solidFill>
                  <a:schemeClr val="tx1"/>
                </a:solidFill>
              </a:rPr>
              <a:t> </a:t>
            </a:r>
            <a:r>
              <a:rPr lang="ru-RU" sz="2000" b="1" u="sng" dirty="0" err="1">
                <a:solidFill>
                  <a:schemeClr val="tx1"/>
                </a:solidFill>
              </a:rPr>
              <a:t>належні</a:t>
            </a:r>
            <a:r>
              <a:rPr lang="ru-RU" sz="2000" b="1" u="sng" dirty="0">
                <a:solidFill>
                  <a:schemeClr val="tx1"/>
                </a:solidFill>
              </a:rPr>
              <a:t> </a:t>
            </a:r>
            <a:r>
              <a:rPr lang="ru-RU" sz="2000" b="1" u="sng" dirty="0" err="1">
                <a:solidFill>
                  <a:schemeClr val="tx1"/>
                </a:solidFill>
              </a:rPr>
              <a:t>умови</a:t>
            </a:r>
            <a:r>
              <a:rPr lang="ru-RU" sz="2000" b="1" u="sng" dirty="0">
                <a:solidFill>
                  <a:schemeClr val="tx1"/>
                </a:solidFill>
              </a:rPr>
              <a:t> для </a:t>
            </a:r>
            <a:r>
              <a:rPr lang="ru-RU" sz="2000" b="1" u="sng" dirty="0" err="1">
                <a:solidFill>
                  <a:schemeClr val="tx1"/>
                </a:solidFill>
              </a:rPr>
              <a:t>розвитку</a:t>
            </a:r>
            <a:r>
              <a:rPr lang="ru-RU" b="1" u="sng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їх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природних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здібностей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sz="2000" b="1" u="sng" dirty="0" err="1" smtClean="0">
                <a:solidFill>
                  <a:schemeClr val="tx1"/>
                </a:solidFill>
              </a:rPr>
              <a:t>поважати</a:t>
            </a:r>
            <a:r>
              <a:rPr lang="ru-RU" sz="2000" b="1" u="sng" dirty="0" smtClean="0">
                <a:solidFill>
                  <a:schemeClr val="tx1"/>
                </a:solidFill>
              </a:rPr>
              <a:t> </a:t>
            </a:r>
            <a:r>
              <a:rPr lang="ru-RU" sz="2000" b="1" u="sng" dirty="0" err="1">
                <a:solidFill>
                  <a:schemeClr val="tx1"/>
                </a:solidFill>
              </a:rPr>
              <a:t>гідність</a:t>
            </a:r>
            <a:r>
              <a:rPr lang="ru-RU" sz="2000" b="1" u="sng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дитини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sz="2000" b="1" u="sng" dirty="0" err="1">
                <a:solidFill>
                  <a:schemeClr val="tx1"/>
                </a:solidFill>
              </a:rPr>
              <a:t>виховувати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працелюбність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почуття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доброти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милосердя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шанобливе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ставлення</a:t>
            </a:r>
            <a:r>
              <a:rPr lang="ru-RU" dirty="0">
                <a:solidFill>
                  <a:schemeClr val="tx1"/>
                </a:solidFill>
              </a:rPr>
              <a:t> до </a:t>
            </a:r>
            <a:r>
              <a:rPr lang="ru-RU" dirty="0" err="1">
                <a:solidFill>
                  <a:schemeClr val="tx1"/>
                </a:solidFill>
              </a:rPr>
              <a:t>сім'ї</a:t>
            </a:r>
            <a:r>
              <a:rPr lang="ru-RU" dirty="0">
                <a:solidFill>
                  <a:schemeClr val="tx1"/>
                </a:solidFill>
              </a:rPr>
              <a:t>, старших за </a:t>
            </a:r>
            <a:r>
              <a:rPr lang="ru-RU" dirty="0" err="1">
                <a:solidFill>
                  <a:schemeClr val="tx1"/>
                </a:solidFill>
              </a:rPr>
              <a:t>віком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державної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рідної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мови</a:t>
            </a:r>
            <a:r>
              <a:rPr lang="ru-RU" dirty="0">
                <a:solidFill>
                  <a:schemeClr val="tx1"/>
                </a:solidFill>
              </a:rPr>
              <a:t>, до </a:t>
            </a:r>
            <a:r>
              <a:rPr lang="ru-RU" dirty="0" err="1">
                <a:solidFill>
                  <a:schemeClr val="tx1"/>
                </a:solidFill>
              </a:rPr>
              <a:t>народних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традицій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 smtClean="0">
                <a:solidFill>
                  <a:schemeClr val="tx1"/>
                </a:solidFill>
              </a:rPr>
              <a:t>звичаїв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sz="2000" b="1" u="sng" dirty="0" err="1" smtClean="0">
                <a:solidFill>
                  <a:schemeClr val="tx1"/>
                </a:solidFill>
              </a:rPr>
              <a:t>виховувати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повагу</a:t>
            </a:r>
            <a:r>
              <a:rPr lang="ru-RU" dirty="0">
                <a:solidFill>
                  <a:schemeClr val="tx1"/>
                </a:solidFill>
              </a:rPr>
              <a:t> до </a:t>
            </a:r>
            <a:r>
              <a:rPr lang="ru-RU" dirty="0" err="1">
                <a:solidFill>
                  <a:schemeClr val="tx1"/>
                </a:solidFill>
              </a:rPr>
              <a:t>національних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історичних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культурних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цінностей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українського</a:t>
            </a:r>
            <a:r>
              <a:rPr lang="ru-RU" dirty="0">
                <a:solidFill>
                  <a:schemeClr val="tx1"/>
                </a:solidFill>
              </a:rPr>
              <a:t> народу, </a:t>
            </a:r>
            <a:r>
              <a:rPr lang="ru-RU" dirty="0" err="1">
                <a:solidFill>
                  <a:schemeClr val="tx1"/>
                </a:solidFill>
              </a:rPr>
              <a:t>дбайливе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ставлення</a:t>
            </a:r>
            <a:r>
              <a:rPr lang="ru-RU" dirty="0">
                <a:solidFill>
                  <a:schemeClr val="tx1"/>
                </a:solidFill>
              </a:rPr>
              <a:t> до </a:t>
            </a:r>
            <a:r>
              <a:rPr lang="ru-RU" dirty="0" err="1">
                <a:solidFill>
                  <a:schemeClr val="tx1"/>
                </a:solidFill>
              </a:rPr>
              <a:t>історико</a:t>
            </a:r>
            <a:r>
              <a:rPr lang="ru-RU" dirty="0">
                <a:solidFill>
                  <a:schemeClr val="tx1"/>
                </a:solidFill>
              </a:rPr>
              <a:t>-культурного </a:t>
            </a:r>
            <a:r>
              <a:rPr lang="ru-RU" dirty="0" err="1">
                <a:solidFill>
                  <a:schemeClr val="tx1"/>
                </a:solidFill>
              </a:rPr>
              <a:t>надбання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навколишнього</a:t>
            </a:r>
            <a:r>
              <a:rPr lang="ru-RU" dirty="0">
                <a:solidFill>
                  <a:schemeClr val="tx1"/>
                </a:solidFill>
              </a:rPr>
              <a:t> природного </a:t>
            </a:r>
            <a:r>
              <a:rPr lang="ru-RU" dirty="0" err="1">
                <a:solidFill>
                  <a:schemeClr val="tx1"/>
                </a:solidFill>
              </a:rPr>
              <a:t>середовища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любов</a:t>
            </a:r>
            <a:r>
              <a:rPr lang="ru-RU" dirty="0">
                <a:solidFill>
                  <a:schemeClr val="tx1"/>
                </a:solidFill>
              </a:rPr>
              <a:t> до </a:t>
            </a:r>
            <a:r>
              <a:rPr lang="ru-RU" dirty="0" err="1">
                <a:solidFill>
                  <a:schemeClr val="tx1"/>
                </a:solidFill>
              </a:rPr>
              <a:t>України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6146" name="Picture 2" descr="F:\фото\IMG_20161108_134704_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31" b="25000"/>
          <a:stretch/>
        </p:blipFill>
        <p:spPr bwMode="auto">
          <a:xfrm>
            <a:off x="6967052" y="204716"/>
            <a:ext cx="1705772" cy="138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12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/>
              <a:t>Шановні</a:t>
            </a:r>
            <a:r>
              <a:rPr lang="ru-RU" b="1" dirty="0"/>
              <a:t> батьки!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3280" y="1296539"/>
            <a:ext cx="8000910" cy="3905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 smtClean="0">
                <a:solidFill>
                  <a:schemeClr val="tx1"/>
                </a:solidFill>
              </a:rPr>
              <a:t>Відповідно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до </a:t>
            </a:r>
            <a:r>
              <a:rPr lang="ru-RU" dirty="0" err="1">
                <a:solidFill>
                  <a:schemeClr val="tx1"/>
                </a:solidFill>
              </a:rPr>
              <a:t>Конвенції</a:t>
            </a:r>
            <a:r>
              <a:rPr lang="ru-RU" dirty="0">
                <a:solidFill>
                  <a:schemeClr val="tx1"/>
                </a:solidFill>
              </a:rPr>
              <a:t> ООН про права </a:t>
            </a:r>
            <a:r>
              <a:rPr lang="ru-RU" dirty="0" err="1">
                <a:solidFill>
                  <a:schemeClr val="tx1"/>
                </a:solidFill>
              </a:rPr>
              <a:t>дитини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Конституції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України</a:t>
            </a:r>
            <a:r>
              <a:rPr lang="ru-RU" dirty="0">
                <a:solidFill>
                  <a:schemeClr val="tx1"/>
                </a:solidFill>
              </a:rPr>
              <a:t>  </a:t>
            </a:r>
            <a:r>
              <a:rPr lang="ru-RU" dirty="0" smtClean="0">
                <a:solidFill>
                  <a:schemeClr val="tx1"/>
                </a:solidFill>
              </a:rPr>
              <a:t> (</a:t>
            </a:r>
            <a:r>
              <a:rPr lang="ru-RU" dirty="0">
                <a:solidFill>
                  <a:schemeClr val="tx1"/>
                </a:solidFill>
              </a:rPr>
              <a:t>ст. 51,52 про права </a:t>
            </a:r>
            <a:r>
              <a:rPr lang="ru-RU" dirty="0" err="1">
                <a:solidFill>
                  <a:schemeClr val="tx1"/>
                </a:solidFill>
              </a:rPr>
              <a:t>дитини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сім’ї</a:t>
            </a:r>
            <a:r>
              <a:rPr lang="ru-RU" dirty="0">
                <a:solidFill>
                  <a:schemeClr val="tx1"/>
                </a:solidFill>
              </a:rPr>
              <a:t>), </a:t>
            </a:r>
            <a:r>
              <a:rPr lang="ru-RU" dirty="0" err="1">
                <a:solidFill>
                  <a:schemeClr val="tx1"/>
                </a:solidFill>
              </a:rPr>
              <a:t>сімейного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цивільного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кримінально-адміністративного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кодексів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Законів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України</a:t>
            </a:r>
            <a:r>
              <a:rPr lang="ru-RU" dirty="0">
                <a:solidFill>
                  <a:schemeClr val="tx1"/>
                </a:solidFill>
              </a:rPr>
              <a:t> «Про </a:t>
            </a:r>
            <a:r>
              <a:rPr lang="ru-RU" dirty="0" err="1">
                <a:solidFill>
                  <a:schemeClr val="tx1"/>
                </a:solidFill>
              </a:rPr>
              <a:t>охорону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дитинства</a:t>
            </a:r>
            <a:r>
              <a:rPr lang="ru-RU" dirty="0">
                <a:solidFill>
                  <a:schemeClr val="tx1"/>
                </a:solidFill>
              </a:rPr>
              <a:t>, «Про </a:t>
            </a:r>
            <a:r>
              <a:rPr lang="ru-RU" dirty="0" err="1">
                <a:solidFill>
                  <a:schemeClr val="tx1"/>
                </a:solidFill>
              </a:rPr>
              <a:t>освіту</a:t>
            </a:r>
            <a:r>
              <a:rPr lang="ru-RU" dirty="0">
                <a:solidFill>
                  <a:schemeClr val="tx1"/>
                </a:solidFill>
              </a:rPr>
              <a:t>» </a:t>
            </a:r>
            <a:r>
              <a:rPr lang="ru-RU" u="sng" dirty="0">
                <a:solidFill>
                  <a:schemeClr val="tx1"/>
                </a:solidFill>
              </a:rPr>
              <a:t>Ви </a:t>
            </a:r>
            <a:r>
              <a:rPr lang="ru-RU" u="sng" dirty="0" err="1">
                <a:solidFill>
                  <a:schemeClr val="tx1"/>
                </a:solidFill>
              </a:rPr>
              <a:t>маєте</a:t>
            </a:r>
            <a:r>
              <a:rPr lang="ru-RU" u="sng" dirty="0">
                <a:solidFill>
                  <a:schemeClr val="tx1"/>
                </a:solidFill>
              </a:rPr>
              <a:t> </a:t>
            </a:r>
            <a:r>
              <a:rPr lang="ru-RU" u="sng" dirty="0" err="1">
                <a:solidFill>
                  <a:schemeClr val="tx1"/>
                </a:solidFill>
              </a:rPr>
              <a:t>забезпечити</a:t>
            </a:r>
            <a:r>
              <a:rPr lang="ru-RU" u="sng" dirty="0">
                <a:solidFill>
                  <a:schemeClr val="tx1"/>
                </a:solidFill>
              </a:rPr>
              <a:t> </a:t>
            </a:r>
            <a:r>
              <a:rPr lang="ru-RU" u="sng" dirty="0" err="1">
                <a:solidFill>
                  <a:schemeClr val="tx1"/>
                </a:solidFill>
              </a:rPr>
              <a:t>необхідні</a:t>
            </a:r>
            <a:r>
              <a:rPr lang="ru-RU" u="sng" dirty="0">
                <a:solidFill>
                  <a:schemeClr val="tx1"/>
                </a:solidFill>
              </a:rPr>
              <a:t> </a:t>
            </a:r>
            <a:r>
              <a:rPr lang="ru-RU" u="sng" dirty="0" err="1">
                <a:solidFill>
                  <a:schemeClr val="tx1"/>
                </a:solidFill>
              </a:rPr>
              <a:t>умови</a:t>
            </a:r>
            <a:r>
              <a:rPr lang="ru-RU" u="sng" dirty="0">
                <a:solidFill>
                  <a:schemeClr val="tx1"/>
                </a:solidFill>
              </a:rPr>
              <a:t> для </a:t>
            </a:r>
            <a:r>
              <a:rPr lang="ru-RU" u="sng" dirty="0" err="1">
                <a:solidFill>
                  <a:schemeClr val="tx1"/>
                </a:solidFill>
              </a:rPr>
              <a:t>проживання</a:t>
            </a:r>
            <a:r>
              <a:rPr lang="ru-RU" u="sng" dirty="0">
                <a:solidFill>
                  <a:schemeClr val="tx1"/>
                </a:solidFill>
              </a:rPr>
              <a:t>, </a:t>
            </a:r>
            <a:r>
              <a:rPr lang="ru-RU" u="sng" dirty="0" err="1">
                <a:solidFill>
                  <a:schemeClr val="tx1"/>
                </a:solidFill>
              </a:rPr>
              <a:t>навчання</a:t>
            </a:r>
            <a:r>
              <a:rPr lang="ru-RU" u="sng" dirty="0">
                <a:solidFill>
                  <a:schemeClr val="tx1"/>
                </a:solidFill>
              </a:rPr>
              <a:t> та </a:t>
            </a:r>
            <a:r>
              <a:rPr lang="ru-RU" u="sng" dirty="0" err="1">
                <a:solidFill>
                  <a:schemeClr val="tx1"/>
                </a:solidFill>
              </a:rPr>
              <a:t>виховання</a:t>
            </a:r>
            <a:r>
              <a:rPr lang="ru-RU" u="sng" dirty="0">
                <a:solidFill>
                  <a:schemeClr val="tx1"/>
                </a:solidFill>
              </a:rPr>
              <a:t> Ваших </a:t>
            </a:r>
            <a:r>
              <a:rPr lang="ru-RU" u="sng" dirty="0" err="1">
                <a:solidFill>
                  <a:schemeClr val="tx1"/>
                </a:solidFill>
              </a:rPr>
              <a:t>дітей</a:t>
            </a:r>
            <a:r>
              <a:rPr lang="ru-RU" dirty="0">
                <a:solidFill>
                  <a:schemeClr val="tx1"/>
                </a:solidFill>
              </a:rPr>
              <a:t>.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err="1" smtClean="0">
                <a:solidFill>
                  <a:schemeClr val="tx1"/>
                </a:solidFill>
              </a:rPr>
              <a:t>Саме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Ви несете за </a:t>
            </a:r>
            <a:r>
              <a:rPr lang="ru-RU" dirty="0" err="1">
                <a:solidFill>
                  <a:schemeClr val="tx1"/>
                </a:solidFill>
              </a:rPr>
              <a:t>це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персональну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відповідальність</a:t>
            </a:r>
            <a:r>
              <a:rPr lang="ru-RU" dirty="0">
                <a:solidFill>
                  <a:schemeClr val="tx1"/>
                </a:solidFill>
              </a:rPr>
              <a:t>. Вашим </a:t>
            </a:r>
            <a:r>
              <a:rPr lang="ru-RU" dirty="0" err="1">
                <a:solidFill>
                  <a:schemeClr val="tx1"/>
                </a:solidFill>
              </a:rPr>
              <a:t>обов’язком</a:t>
            </a:r>
            <a:r>
              <a:rPr lang="ru-RU" dirty="0">
                <a:solidFill>
                  <a:schemeClr val="tx1"/>
                </a:solidFill>
              </a:rPr>
              <a:t> є </a:t>
            </a:r>
            <a:r>
              <a:rPr lang="ru-RU" dirty="0" err="1">
                <a:solidFill>
                  <a:schemeClr val="tx1"/>
                </a:solidFill>
              </a:rPr>
              <a:t>захист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дітей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</a:t>
            </a:r>
            <a:r>
              <a:rPr lang="ru-RU" dirty="0">
                <a:solidFill>
                  <a:schemeClr val="tx1"/>
                </a:solidFill>
              </a:rPr>
              <a:t> будь-</a:t>
            </a:r>
            <a:r>
              <a:rPr lang="ru-RU" dirty="0" err="1">
                <a:solidFill>
                  <a:schemeClr val="tx1"/>
                </a:solidFill>
              </a:rPr>
              <a:t>яких</a:t>
            </a:r>
            <a:r>
              <a:rPr lang="ru-RU" dirty="0">
                <a:solidFill>
                  <a:schemeClr val="tx1"/>
                </a:solidFill>
              </a:rPr>
              <a:t> форм </a:t>
            </a:r>
            <a:r>
              <a:rPr lang="ru-RU" dirty="0" err="1">
                <a:solidFill>
                  <a:schemeClr val="tx1"/>
                </a:solidFill>
              </a:rPr>
              <a:t>насильства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сім’ї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47" y="3507455"/>
            <a:ext cx="3631996" cy="2975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1824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007134">
            <a:off x="255185" y="761478"/>
            <a:ext cx="4800600" cy="457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Насильство - це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219" name="Текст 3"/>
          <p:cNvSpPr>
            <a:spLocks noGrp="1"/>
          </p:cNvSpPr>
          <p:nvPr>
            <p:ph type="body" sz="half" idx="2"/>
          </p:nvPr>
        </p:nvSpPr>
        <p:spPr>
          <a:xfrm>
            <a:off x="3962400" y="0"/>
            <a:ext cx="5181600" cy="66294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100" b="1" dirty="0" smtClean="0">
                <a:solidFill>
                  <a:schemeClr val="tx1">
                    <a:lumMod val="85000"/>
                  </a:schemeClr>
                </a:solidFill>
                <a:latin typeface="Bookman Old Style" pitchFamily="18" charset="0"/>
                <a:cs typeface="Times New Roman" pitchFamily="18" charset="0"/>
              </a:rPr>
              <a:t>умисна фізична, сексуальна, психологічна, економічна дія чи її загроза, примус з боку однієї людини до іншої з метою контролю, залякування, навіювання  почуття страху.</a:t>
            </a:r>
            <a:r>
              <a:rPr lang="uk-UA" sz="21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defRPr/>
            </a:pPr>
            <a:r>
              <a:rPr lang="uk-UA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(Тлумачний словник)</a:t>
            </a:r>
            <a:endParaRPr lang="uk-UA" sz="2000" b="1" dirty="0" smtClean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uk-UA" sz="22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uk-UA" sz="21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Всі форми фізичного і/або емоційного поганого поводження, сексуальне розбещення, відсутність піклування, торгівля чи інші форми експлуатації,</a:t>
            </a:r>
            <a:r>
              <a:rPr lang="uk-UA" sz="21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sz="21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що здатні призвести чи призводять до фактичної шкоди для здоров’я дитини, його виживання, розвитку чи гідності в контексті відповідальності, довіри чи влади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uk-UA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(</a:t>
            </a:r>
            <a:r>
              <a:rPr lang="uk-UA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Конвенція ООН про права дитини </a:t>
            </a:r>
            <a:r>
              <a:rPr lang="uk-UA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)</a:t>
            </a:r>
          </a:p>
        </p:txBody>
      </p:sp>
      <p:grpSp>
        <p:nvGrpSpPr>
          <p:cNvPr id="10244" name="Рисунок 5"/>
          <p:cNvGrpSpPr>
            <a:grpSpLocks noGrp="1"/>
          </p:cNvGrpSpPr>
          <p:nvPr/>
        </p:nvGrpSpPr>
        <p:grpSpPr bwMode="auto">
          <a:xfrm>
            <a:off x="407988" y="2620963"/>
            <a:ext cx="2987675" cy="3292475"/>
            <a:chOff x="257" y="1651"/>
            <a:chExt cx="1882" cy="2074"/>
          </a:xfrm>
        </p:grpSpPr>
        <p:pic>
          <p:nvPicPr>
            <p:cNvPr id="10246" name="Рисунок 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" y="1651"/>
              <a:ext cx="1882" cy="2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7" name="Text Box 5"/>
            <p:cNvSpPr txBox="1">
              <a:spLocks noChangeArrowheads="1"/>
            </p:cNvSpPr>
            <p:nvPr/>
          </p:nvSpPr>
          <p:spPr bwMode="auto">
            <a:xfrm>
              <a:off x="555" y="1891"/>
              <a:ext cx="1290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Clr>
                  <a:srgbClr val="D8B25C"/>
                </a:buClr>
                <a:buSzPct val="100000"/>
                <a:buFont typeface="Arial" charset="0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buClr>
                  <a:srgbClr val="D8B25C"/>
                </a:buClr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buClr>
                  <a:srgbClr val="D8B25C"/>
                </a:buClr>
                <a:buSzPct val="100000"/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buClr>
                  <a:srgbClr val="D8B25C"/>
                </a:buClr>
                <a:buSzPct val="100000"/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800"/>
            </a:p>
          </p:txBody>
        </p:sp>
      </p:grpSp>
      <p:pic>
        <p:nvPicPr>
          <p:cNvPr id="10245" name="Picture 5" descr="H:\Тренінги для вчителів\Семінари соц пед\Картинки\nas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16" y="1842448"/>
            <a:ext cx="3546047" cy="3997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56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Схема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358900"/>
            <a:ext cx="8029575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1" name="Группа 2"/>
          <p:cNvGrpSpPr>
            <a:grpSpLocks/>
          </p:cNvGrpSpPr>
          <p:nvPr/>
        </p:nvGrpSpPr>
        <p:grpSpPr bwMode="auto">
          <a:xfrm>
            <a:off x="3048000" y="228600"/>
            <a:ext cx="2876550" cy="1179513"/>
            <a:chOff x="609602" y="355605"/>
            <a:chExt cx="2876778" cy="1180169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609602" y="431847"/>
              <a:ext cx="2876778" cy="1103927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Прямоугольник 4"/>
            <p:cNvSpPr/>
            <p:nvPr/>
          </p:nvSpPr>
          <p:spPr>
            <a:xfrm>
              <a:off x="609602" y="355605"/>
              <a:ext cx="2876778" cy="1180169"/>
            </a:xfrm>
            <a:prstGeom prst="rect">
              <a:avLst/>
            </a:prstGeom>
            <a:solidFill>
              <a:srgbClr val="FFC0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algn="ctr" defTabSz="12446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2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itchFamily="18" charset="0"/>
                </a:rPr>
                <a:t>Види насильства</a:t>
              </a:r>
              <a:r>
                <a:rPr lang="uk-UA" sz="2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itchFamily="18" charset="0"/>
                </a:rPr>
                <a:t> </a:t>
              </a:r>
            </a:p>
          </p:txBody>
        </p:sp>
      </p:grpSp>
      <p:pic>
        <p:nvPicPr>
          <p:cNvPr id="12292" name="Picture 6" descr="H:\Тренінги для вчителів\Семінари соц пед\Картинки\1265488037_mobin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81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7" descr="H:\Тренінги для вчителів\Семінари соц пед\Картинки\vilolen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i-main-pic" descr="Картинка 436 из 281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724400"/>
            <a:ext cx="23431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i-main-pic" descr="Картинка 1576 из 12918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482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955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0"/>
            <a:ext cx="9144000" cy="654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269875" algn="ctr">
              <a:defRPr/>
            </a:pPr>
            <a:r>
              <a:rPr lang="uk-UA" sz="2300" b="1" dirty="0">
                <a:solidFill>
                  <a:srgbClr val="FF0000"/>
                </a:solidFill>
                <a:latin typeface="Franklin Gothic Book" pitchFamily="34" charset="0"/>
                <a:cs typeface="Times New Roman" pitchFamily="18" charset="0"/>
              </a:rPr>
              <a:t>Причин виникнення </a:t>
            </a:r>
            <a:r>
              <a:rPr lang="uk-UA" sz="2300" b="1" dirty="0" smtClean="0">
                <a:solidFill>
                  <a:srgbClr val="FF0000"/>
                </a:solidFill>
                <a:latin typeface="Franklin Gothic Book" pitchFamily="34" charset="0"/>
                <a:cs typeface="Times New Roman" pitchFamily="18" charset="0"/>
              </a:rPr>
              <a:t>насильства до </a:t>
            </a:r>
            <a:r>
              <a:rPr lang="uk-UA" sz="2300" b="1" dirty="0">
                <a:solidFill>
                  <a:srgbClr val="FF0000"/>
                </a:solidFill>
                <a:latin typeface="Franklin Gothic Book" pitchFamily="34" charset="0"/>
                <a:cs typeface="Times New Roman" pitchFamily="18" charset="0"/>
              </a:rPr>
              <a:t>дітей:</a:t>
            </a:r>
            <a:endParaRPr lang="uk-UA" sz="2300" b="1" dirty="0">
              <a:solidFill>
                <a:srgbClr val="FF0000"/>
              </a:solidFill>
              <a:latin typeface="Franklin Gothic Book" pitchFamily="34" charset="0"/>
            </a:endParaRPr>
          </a:p>
          <a:p>
            <a:pPr indent="269875">
              <a:defRPr/>
            </a:pPr>
            <a:r>
              <a:rPr lang="uk-UA" sz="2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uk-UA" sz="2200" b="1" dirty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  <a:cs typeface="Times New Roman" pitchFamily="18" charset="0"/>
              </a:rPr>
              <a:t>безробіття або низька матеріальна забезпеченість;</a:t>
            </a:r>
            <a:endParaRPr lang="uk-UA" sz="2200" b="1" dirty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  <a:p>
            <a:pPr indent="269875">
              <a:defRPr/>
            </a:pPr>
            <a:r>
              <a:rPr lang="uk-UA" sz="2200" b="1" dirty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  <a:cs typeface="Times New Roman" pitchFamily="18" charset="0"/>
              </a:rPr>
              <a:t>-  алкоголізм одного чи обох батьків;</a:t>
            </a:r>
            <a:endParaRPr lang="uk-UA" sz="2200" b="1" dirty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  <a:p>
            <a:pPr indent="269875">
              <a:defRPr/>
            </a:pPr>
            <a:r>
              <a:rPr lang="uk-UA" sz="2200" b="1" dirty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  <a:cs typeface="Times New Roman" pitchFamily="18" charset="0"/>
              </a:rPr>
              <a:t>-  самотність чи шлюб, який розпався;</a:t>
            </a:r>
            <a:endParaRPr lang="uk-UA" sz="2200" b="1" dirty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  <a:p>
            <a:pPr indent="269875">
              <a:defRPr/>
            </a:pPr>
            <a:r>
              <a:rPr lang="uk-UA" sz="2200" b="1" dirty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  <a:cs typeface="Times New Roman" pitchFamily="18" charset="0"/>
              </a:rPr>
              <a:t>-  занадто маленьке житло, що посилює напругу;</a:t>
            </a:r>
            <a:endParaRPr lang="uk-UA" sz="2200" b="1" dirty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  <a:p>
            <a:pPr indent="269875">
              <a:defRPr/>
            </a:pPr>
            <a:r>
              <a:rPr lang="uk-UA" sz="2200" b="1" dirty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  <a:cs typeface="Times New Roman" pitchFamily="18" charset="0"/>
              </a:rPr>
              <a:t>-  озлобленість батьків чи розчарованість у житті;</a:t>
            </a:r>
            <a:endParaRPr lang="uk-UA" sz="2200" b="1" dirty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  <a:p>
            <a:pPr indent="269875">
              <a:defRPr/>
            </a:pPr>
            <a:r>
              <a:rPr lang="uk-UA" sz="2200" b="1" dirty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  <a:cs typeface="Times New Roman" pitchFamily="18" charset="0"/>
              </a:rPr>
              <a:t>- фізична чи психічна перевтома;</a:t>
            </a:r>
            <a:endParaRPr lang="uk-UA" sz="2200" b="1" dirty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  <a:p>
            <a:pPr indent="269875">
              <a:defRPr/>
            </a:pPr>
            <a:r>
              <a:rPr lang="uk-UA" sz="2200" b="1" dirty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  <a:cs typeface="Times New Roman" pitchFamily="18" charset="0"/>
              </a:rPr>
              <a:t>-  незрілість батьків;</a:t>
            </a:r>
            <a:endParaRPr lang="uk-UA" sz="2200" b="1" dirty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  <a:p>
            <a:pPr indent="269875">
              <a:defRPr/>
            </a:pPr>
            <a:r>
              <a:rPr lang="uk-UA" sz="2200" b="1" dirty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  <a:cs typeface="Times New Roman" pitchFamily="18" charset="0"/>
              </a:rPr>
              <a:t>-  егоїзм батьків, прагнення їх до розваг;</a:t>
            </a:r>
            <a:endParaRPr lang="uk-UA" sz="2200" b="1" dirty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  <a:p>
            <a:pPr indent="269875">
              <a:defRPr/>
            </a:pPr>
            <a:r>
              <a:rPr lang="uk-UA" sz="2200" b="1" dirty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  <a:cs typeface="Times New Roman" pitchFamily="18" charset="0"/>
              </a:rPr>
              <a:t>-  відсутність прив’язаності до дитини;</a:t>
            </a:r>
            <a:endParaRPr lang="uk-UA" sz="2200" b="1" dirty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  <a:p>
            <a:pPr indent="269875">
              <a:defRPr/>
            </a:pPr>
            <a:r>
              <a:rPr lang="uk-UA" sz="2200" b="1" dirty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  <a:cs typeface="Times New Roman" pitchFamily="18" charset="0"/>
              </a:rPr>
              <a:t>-  надмірна вимогливість;</a:t>
            </a:r>
            <a:endParaRPr lang="uk-UA" sz="2200" b="1" dirty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  <a:p>
            <a:pPr indent="269875">
              <a:defRPr/>
            </a:pPr>
            <a:r>
              <a:rPr lang="uk-UA" sz="2200" b="1" dirty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  <a:cs typeface="Times New Roman" pitchFamily="18" charset="0"/>
              </a:rPr>
              <a:t>-  народження другої дитини;</a:t>
            </a:r>
            <a:endParaRPr lang="uk-UA" sz="2200" b="1" dirty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  <a:p>
            <a:pPr indent="269875">
              <a:defRPr/>
            </a:pPr>
            <a:r>
              <a:rPr lang="uk-UA" sz="2200" b="1" dirty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  <a:cs typeface="Times New Roman" pitchFamily="18" charset="0"/>
              </a:rPr>
              <a:t>-  велика кількість дітей;</a:t>
            </a:r>
            <a:endParaRPr lang="uk-UA" sz="2200" b="1" dirty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  <a:p>
            <a:pPr indent="269875">
              <a:defRPr/>
            </a:pPr>
            <a:r>
              <a:rPr lang="uk-UA" sz="2200" b="1" dirty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  <a:cs typeface="Times New Roman" pitchFamily="18" charset="0"/>
              </a:rPr>
              <a:t>-  небажана дитина (як привід і примус до укладення шлюбу);</a:t>
            </a:r>
            <a:endParaRPr lang="uk-UA" sz="2200" b="1" dirty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  <a:p>
            <a:pPr indent="269875">
              <a:defRPr/>
            </a:pPr>
            <a:r>
              <a:rPr lang="uk-UA" sz="2200" b="1" dirty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  <a:cs typeface="Times New Roman" pitchFamily="18" charset="0"/>
              </a:rPr>
              <a:t>-  передчасно народжена в шлюбі дитина, яка дає привід до сварок та розриву;</a:t>
            </a:r>
            <a:endParaRPr lang="uk-UA" sz="2200" b="1" dirty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  <a:p>
            <a:pPr indent="269875">
              <a:defRPr/>
            </a:pPr>
            <a:r>
              <a:rPr lang="uk-UA" sz="2200" b="1" dirty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  <a:cs typeface="Times New Roman" pitchFamily="18" charset="0"/>
              </a:rPr>
              <a:t>-  позашлюбна дитина як об’єкт помсти на його матір (батька);</a:t>
            </a:r>
          </a:p>
          <a:p>
            <a:pPr indent="269875">
              <a:defRPr/>
            </a:pPr>
            <a:r>
              <a:rPr lang="uk-UA" sz="2200" b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-  </a:t>
            </a:r>
            <a:r>
              <a:rPr lang="uk-UA" sz="2200" b="1" dirty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  <a:cs typeface="Times New Roman" pitchFamily="18" charset="0"/>
              </a:rPr>
              <a:t>дитина з фізичними та психічними недоліками, від якого хочуть позбавитися</a:t>
            </a:r>
            <a:r>
              <a:rPr lang="uk-UA" sz="2200" b="1" dirty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 </a:t>
            </a:r>
          </a:p>
        </p:txBody>
      </p:sp>
      <p:pic>
        <p:nvPicPr>
          <p:cNvPr id="15363" name="i-main-pic" descr="Картинка 27 из 1211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99" y="2074460"/>
            <a:ext cx="3259465" cy="23451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003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0"/>
            <a:ext cx="6447501" cy="19304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Результати шкільного дослідження за такими запитаннями.</a:t>
            </a: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Ти </a:t>
            </a:r>
            <a:r>
              <a:rPr lang="uk-UA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хоч раз у житті зазнавав: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430084029"/>
              </p:ext>
            </p:extLst>
          </p:nvPr>
        </p:nvGraphicFramePr>
        <p:xfrm>
          <a:off x="1496704" y="1583140"/>
          <a:ext cx="6828430" cy="4560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14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3332" y="220706"/>
            <a:ext cx="6277970" cy="140053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Жорстоке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поводження з друзями, однокласниками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394398744"/>
              </p:ext>
            </p:extLst>
          </p:nvPr>
        </p:nvGraphicFramePr>
        <p:xfrm>
          <a:off x="865496" y="1989824"/>
          <a:ext cx="7143750" cy="4413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410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0435" y="243168"/>
            <a:ext cx="7055380" cy="1400530"/>
          </a:xfrm>
        </p:spPr>
        <p:txBody>
          <a:bodyPr/>
          <a:lstStyle/>
          <a:p>
            <a:pPr algn="ctr"/>
            <a:r>
              <a:rPr lang="uk-UA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Чи стикався з такими формами насильства у сім’ї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535661374"/>
              </p:ext>
            </p:extLst>
          </p:nvPr>
        </p:nvGraphicFramePr>
        <p:xfrm>
          <a:off x="1009934" y="1651379"/>
          <a:ext cx="7151426" cy="4793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5588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Твоя реакція на насилля у школі (якщо свідок)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48053599"/>
              </p:ext>
            </p:extLst>
          </p:nvPr>
        </p:nvGraphicFramePr>
        <p:xfrm>
          <a:off x="764275" y="1719617"/>
          <a:ext cx="7751928" cy="4763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927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710" y="575548"/>
            <a:ext cx="7055380" cy="140053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Кому ти розповідав про насильство, якщо таке трапилося?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72662459"/>
              </p:ext>
            </p:extLst>
          </p:nvPr>
        </p:nvGraphicFramePr>
        <p:xfrm>
          <a:off x="1009934" y="1978925"/>
          <a:ext cx="7697338" cy="4531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96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98" y="285135"/>
            <a:ext cx="6447501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Нормативно-правове забезпечення навчально-виховного процесу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6710" y="1780223"/>
            <a:ext cx="6447501" cy="5077777"/>
          </a:xfrm>
        </p:spPr>
        <p:txBody>
          <a:bodyPr/>
          <a:lstStyle/>
          <a:p>
            <a:pPr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Закон України «Про освіту»</a:t>
            </a:r>
          </a:p>
          <a:p>
            <a:pPr>
              <a:buAutoNum type="arabicPeriod" startAt="2"/>
            </a:pPr>
            <a:r>
              <a:rPr lang="uk-UA" dirty="0" smtClean="0">
                <a:solidFill>
                  <a:schemeClr val="tx1"/>
                </a:solidFill>
              </a:rPr>
              <a:t>Закон України «Про загальну середню освіту»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tx1"/>
                </a:solidFill>
              </a:rPr>
              <a:t>3.   Конституція України.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tx1"/>
                </a:solidFill>
              </a:rPr>
              <a:t>4.  Кодекс законів України «Про працю»</a:t>
            </a:r>
          </a:p>
          <a:p>
            <a:pPr>
              <a:buAutoNum type="arabicPeriod" startAt="4"/>
            </a:pPr>
            <a:r>
              <a:rPr lang="uk-UA" dirty="0" smtClean="0">
                <a:solidFill>
                  <a:schemeClr val="tx1"/>
                </a:solidFill>
              </a:rPr>
              <a:t>Сімейний, цивільний, кримінальний кодекси України.</a:t>
            </a:r>
          </a:p>
          <a:p>
            <a:pPr>
              <a:buAutoNum type="arabicPeriod" startAt="5"/>
            </a:pPr>
            <a:r>
              <a:rPr lang="uk-UA" dirty="0" smtClean="0">
                <a:solidFill>
                  <a:schemeClr val="tx1"/>
                </a:solidFill>
              </a:rPr>
              <a:t>Накази, листи та інші нормативно-правові документи МОУ, обласних та районних відділів освіти.</a:t>
            </a:r>
          </a:p>
          <a:p>
            <a:pPr>
              <a:buAutoNum type="arabicPeriod" startAt="5"/>
            </a:pPr>
            <a:endParaRPr lang="uk-UA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090" y="4456219"/>
            <a:ext cx="1190338" cy="21937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922" y="4373917"/>
            <a:ext cx="1197455" cy="22760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294" y="4414917"/>
            <a:ext cx="1224056" cy="227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81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595" y="520957"/>
            <a:ext cx="7055380" cy="140053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 кого і куди можна звернутися у випадку насильства над тобою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018275921"/>
              </p:ext>
            </p:extLst>
          </p:nvPr>
        </p:nvGraphicFramePr>
        <p:xfrm>
          <a:off x="545910" y="1419367"/>
          <a:ext cx="7588156" cy="5438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004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Як ставишся до різних проявів насильства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935264718"/>
              </p:ext>
            </p:extLst>
          </p:nvPr>
        </p:nvGraphicFramePr>
        <p:xfrm>
          <a:off x="1742364" y="1897039"/>
          <a:ext cx="6378053" cy="4232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219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892" y="220706"/>
            <a:ext cx="7055380" cy="1400530"/>
          </a:xfrm>
        </p:spPr>
        <p:txBody>
          <a:bodyPr>
            <a:noAutofit/>
          </a:bodyPr>
          <a:lstStyle/>
          <a:p>
            <a:pPr algn="ctr"/>
            <a:r>
              <a:rPr lang="uk-UA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Що ти відчуваєш, коли доводиться бачити насильство?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478892899"/>
              </p:ext>
            </p:extLst>
          </p:nvPr>
        </p:nvGraphicFramePr>
        <p:xfrm>
          <a:off x="1064526" y="1774209"/>
          <a:ext cx="7165074" cy="4844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330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550989"/>
          </a:xfrm>
        </p:spPr>
        <p:txBody>
          <a:bodyPr>
            <a:noAutofit/>
          </a:bodyPr>
          <a:lstStyle/>
          <a:p>
            <a:r>
              <a:rPr lang="ru-RU" b="1" dirty="0"/>
              <a:t>ЗНАЙТЕ</a:t>
            </a:r>
            <a:r>
              <a:rPr lang="ru-RU" b="1" dirty="0" smtClean="0"/>
              <a:t>!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Ви не </a:t>
            </a:r>
            <a:r>
              <a:rPr lang="ru-RU" b="1" dirty="0" err="1"/>
              <a:t>маєте</a:t>
            </a:r>
            <a:r>
              <a:rPr lang="ru-RU" b="1" dirty="0"/>
              <a:t> права</a:t>
            </a:r>
            <a:r>
              <a:rPr lang="ru-RU" b="1" dirty="0" smtClean="0"/>
              <a:t>: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0705" y="1930809"/>
            <a:ext cx="7421348" cy="4403984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sz="2100" b="1" dirty="0" err="1" smtClean="0">
                <a:solidFill>
                  <a:schemeClr val="tx1"/>
                </a:solidFill>
              </a:rPr>
              <a:t>Бити</a:t>
            </a:r>
            <a:r>
              <a:rPr lang="ru-RU" sz="2100" b="1" dirty="0" smtClean="0">
                <a:solidFill>
                  <a:schemeClr val="tx1"/>
                </a:solidFill>
              </a:rPr>
              <a:t> </a:t>
            </a:r>
            <a:r>
              <a:rPr lang="ru-RU" sz="2100" b="1" dirty="0" err="1">
                <a:solidFill>
                  <a:schemeClr val="tx1"/>
                </a:solidFill>
              </a:rPr>
              <a:t>дітей</a:t>
            </a:r>
            <a:endParaRPr lang="ru-RU" sz="2100" b="1" dirty="0">
              <a:solidFill>
                <a:schemeClr val="tx1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100" b="1" dirty="0">
                <a:solidFill>
                  <a:schemeClr val="tx1"/>
                </a:solidFill>
              </a:rPr>
              <a:t/>
            </a:r>
            <a:br>
              <a:rPr lang="ru-RU" sz="2100" b="1" dirty="0">
                <a:solidFill>
                  <a:schemeClr val="tx1"/>
                </a:solidFill>
              </a:rPr>
            </a:br>
            <a:r>
              <a:rPr lang="ru-RU" sz="2100" b="1" dirty="0" err="1">
                <a:solidFill>
                  <a:schemeClr val="tx1"/>
                </a:solidFill>
              </a:rPr>
              <a:t>Штовхати</a:t>
            </a:r>
            <a:r>
              <a:rPr lang="ru-RU" sz="2100" b="1" dirty="0">
                <a:solidFill>
                  <a:schemeClr val="tx1"/>
                </a:solidFill>
              </a:rPr>
              <a:t> </a:t>
            </a:r>
            <a:r>
              <a:rPr lang="ru-RU" sz="2100" b="1" dirty="0" err="1">
                <a:solidFill>
                  <a:schemeClr val="tx1"/>
                </a:solidFill>
              </a:rPr>
              <a:t>їх</a:t>
            </a:r>
            <a:endParaRPr lang="ru-RU" sz="2100" b="1" dirty="0">
              <a:solidFill>
                <a:schemeClr val="tx1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100" b="1" dirty="0">
                <a:solidFill>
                  <a:schemeClr val="tx1"/>
                </a:solidFill>
              </a:rPr>
              <a:t/>
            </a:r>
            <a:br>
              <a:rPr lang="ru-RU" sz="2100" b="1" dirty="0">
                <a:solidFill>
                  <a:schemeClr val="tx1"/>
                </a:solidFill>
              </a:rPr>
            </a:br>
            <a:r>
              <a:rPr lang="ru-RU" sz="2100" b="1" dirty="0" err="1">
                <a:solidFill>
                  <a:schemeClr val="tx1"/>
                </a:solidFill>
              </a:rPr>
              <a:t>Позбавляти</a:t>
            </a:r>
            <a:r>
              <a:rPr lang="ru-RU" sz="2100" b="1" dirty="0">
                <a:solidFill>
                  <a:schemeClr val="tx1"/>
                </a:solidFill>
              </a:rPr>
              <a:t> </a:t>
            </a:r>
            <a:r>
              <a:rPr lang="ru-RU" sz="2100" b="1" dirty="0" err="1">
                <a:solidFill>
                  <a:schemeClr val="tx1"/>
                </a:solidFill>
              </a:rPr>
              <a:t>їжі</a:t>
            </a:r>
            <a:endParaRPr lang="ru-RU" sz="2100" b="1" dirty="0">
              <a:solidFill>
                <a:schemeClr val="tx1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100" b="1" dirty="0">
                <a:solidFill>
                  <a:schemeClr val="tx1"/>
                </a:solidFill>
              </a:rPr>
              <a:t/>
            </a:r>
            <a:br>
              <a:rPr lang="ru-RU" sz="2100" b="1" dirty="0">
                <a:solidFill>
                  <a:schemeClr val="tx1"/>
                </a:solidFill>
              </a:rPr>
            </a:br>
            <a:r>
              <a:rPr lang="ru-RU" sz="2100" b="1" dirty="0" err="1">
                <a:solidFill>
                  <a:schemeClr val="tx1"/>
                </a:solidFill>
              </a:rPr>
              <a:t>Принижувати</a:t>
            </a:r>
            <a:r>
              <a:rPr lang="ru-RU" sz="2100" b="1" dirty="0">
                <a:solidFill>
                  <a:schemeClr val="tx1"/>
                </a:solidFill>
              </a:rPr>
              <a:t>, </a:t>
            </a:r>
            <a:r>
              <a:rPr lang="ru-RU" sz="2100" b="1" dirty="0" err="1">
                <a:solidFill>
                  <a:schemeClr val="tx1"/>
                </a:solidFill>
              </a:rPr>
              <a:t>ображати</a:t>
            </a:r>
            <a:r>
              <a:rPr lang="ru-RU" sz="2100" b="1" dirty="0">
                <a:solidFill>
                  <a:schemeClr val="tx1"/>
                </a:solidFill>
              </a:rPr>
              <a:t> </a:t>
            </a:r>
          </a:p>
          <a:p>
            <a:pPr lvl="0">
              <a:buFont typeface="Wingdings" pitchFamily="2" charset="2"/>
              <a:buChar char="Ø"/>
            </a:pPr>
            <a:r>
              <a:rPr lang="ru-RU" sz="2100" b="1" dirty="0">
                <a:solidFill>
                  <a:schemeClr val="tx1"/>
                </a:solidFill>
              </a:rPr>
              <a:t/>
            </a:r>
            <a:br>
              <a:rPr lang="ru-RU" sz="2100" b="1" dirty="0">
                <a:solidFill>
                  <a:schemeClr val="tx1"/>
                </a:solidFill>
              </a:rPr>
            </a:br>
            <a:r>
              <a:rPr lang="ru-RU" sz="2100" b="1" dirty="0" err="1">
                <a:solidFill>
                  <a:schemeClr val="tx1"/>
                </a:solidFill>
              </a:rPr>
              <a:t>Примушувати</a:t>
            </a:r>
            <a:r>
              <a:rPr lang="ru-RU" sz="2100" b="1" dirty="0">
                <a:solidFill>
                  <a:schemeClr val="tx1"/>
                </a:solidFill>
              </a:rPr>
              <a:t> до </a:t>
            </a:r>
            <a:r>
              <a:rPr lang="ru-RU" sz="2100" b="1" dirty="0" err="1">
                <a:solidFill>
                  <a:schemeClr val="tx1"/>
                </a:solidFill>
              </a:rPr>
              <a:t>сексуальних</a:t>
            </a:r>
            <a:r>
              <a:rPr lang="ru-RU" sz="2100" b="1" dirty="0">
                <a:solidFill>
                  <a:schemeClr val="tx1"/>
                </a:solidFill>
              </a:rPr>
              <a:t> </a:t>
            </a:r>
            <a:r>
              <a:rPr lang="ru-RU" sz="2100" b="1" dirty="0" err="1">
                <a:solidFill>
                  <a:schemeClr val="tx1"/>
                </a:solidFill>
              </a:rPr>
              <a:t>стосунків</a:t>
            </a:r>
            <a:endParaRPr lang="ru-RU" sz="2100" b="1" dirty="0">
              <a:solidFill>
                <a:schemeClr val="tx1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100" b="1" dirty="0">
                <a:solidFill>
                  <a:schemeClr val="tx1"/>
                </a:solidFill>
              </a:rPr>
              <a:t/>
            </a:r>
            <a:br>
              <a:rPr lang="ru-RU" sz="2100" b="1" dirty="0">
                <a:solidFill>
                  <a:schemeClr val="tx1"/>
                </a:solidFill>
              </a:rPr>
            </a:br>
            <a:r>
              <a:rPr lang="ru-RU" sz="2100" b="1" dirty="0" err="1">
                <a:solidFill>
                  <a:schemeClr val="tx1"/>
                </a:solidFill>
              </a:rPr>
              <a:t>Торкатися</a:t>
            </a:r>
            <a:r>
              <a:rPr lang="ru-RU" sz="2100" b="1" dirty="0">
                <a:solidFill>
                  <a:schemeClr val="tx1"/>
                </a:solidFill>
              </a:rPr>
              <a:t> до </a:t>
            </a:r>
            <a:r>
              <a:rPr lang="ru-RU" sz="2100" b="1" dirty="0" err="1">
                <a:solidFill>
                  <a:schemeClr val="tx1"/>
                </a:solidFill>
              </a:rPr>
              <a:t>дітей</a:t>
            </a:r>
            <a:r>
              <a:rPr lang="ru-RU" sz="2100" b="1" dirty="0">
                <a:solidFill>
                  <a:schemeClr val="tx1"/>
                </a:solidFill>
              </a:rPr>
              <a:t> </a:t>
            </a:r>
            <a:r>
              <a:rPr lang="ru-RU" sz="2100" b="1" dirty="0" err="1">
                <a:solidFill>
                  <a:schemeClr val="tx1"/>
                </a:solidFill>
              </a:rPr>
              <a:t>проти</a:t>
            </a:r>
            <a:r>
              <a:rPr lang="ru-RU" sz="2100" b="1" dirty="0">
                <a:solidFill>
                  <a:schemeClr val="tx1"/>
                </a:solidFill>
              </a:rPr>
              <a:t> </a:t>
            </a:r>
            <a:r>
              <a:rPr lang="ru-RU" sz="2100" b="1" dirty="0" err="1">
                <a:solidFill>
                  <a:schemeClr val="tx1"/>
                </a:solidFill>
              </a:rPr>
              <a:t>їх</a:t>
            </a:r>
            <a:r>
              <a:rPr lang="ru-RU" sz="2100" b="1" dirty="0">
                <a:solidFill>
                  <a:schemeClr val="tx1"/>
                </a:solidFill>
              </a:rPr>
              <a:t> </a:t>
            </a:r>
            <a:r>
              <a:rPr lang="ru-RU" sz="2100" b="1" dirty="0" err="1">
                <a:solidFill>
                  <a:schemeClr val="tx1"/>
                </a:solidFill>
              </a:rPr>
              <a:t>волі</a:t>
            </a:r>
            <a:r>
              <a:rPr lang="ru-RU" sz="2100" b="1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sz="2100" b="1" dirty="0">
                <a:solidFill>
                  <a:schemeClr val="tx1"/>
                </a:solidFill>
              </a:rPr>
              <a:t>В </a:t>
            </a:r>
            <a:r>
              <a:rPr lang="ru-RU" sz="2100" b="1" dirty="0" err="1">
                <a:solidFill>
                  <a:schemeClr val="tx1"/>
                </a:solidFill>
              </a:rPr>
              <a:t>разі</a:t>
            </a:r>
            <a:r>
              <a:rPr lang="ru-RU" sz="2100" b="1" dirty="0">
                <a:solidFill>
                  <a:schemeClr val="tx1"/>
                </a:solidFill>
              </a:rPr>
              <a:t> </a:t>
            </a:r>
            <a:r>
              <a:rPr lang="ru-RU" sz="2100" b="1" dirty="0" err="1">
                <a:solidFill>
                  <a:schemeClr val="tx1"/>
                </a:solidFill>
              </a:rPr>
              <a:t>порушення</a:t>
            </a:r>
            <a:r>
              <a:rPr lang="ru-RU" sz="2100" b="1" dirty="0">
                <a:solidFill>
                  <a:schemeClr val="tx1"/>
                </a:solidFill>
              </a:rPr>
              <a:t> прав </a:t>
            </a:r>
            <a:r>
              <a:rPr lang="ru-RU" sz="2100" b="1" dirty="0" err="1">
                <a:solidFill>
                  <a:schemeClr val="tx1"/>
                </a:solidFill>
              </a:rPr>
              <a:t>дитини</a:t>
            </a:r>
            <a:r>
              <a:rPr lang="ru-RU" sz="2100" b="1" dirty="0">
                <a:solidFill>
                  <a:schemeClr val="tx1"/>
                </a:solidFill>
              </a:rPr>
              <a:t> та </a:t>
            </a:r>
            <a:r>
              <a:rPr lang="ru-RU" sz="2100" b="1" dirty="0" err="1">
                <a:solidFill>
                  <a:schemeClr val="tx1"/>
                </a:solidFill>
              </a:rPr>
              <a:t>вчинення</a:t>
            </a:r>
            <a:r>
              <a:rPr lang="ru-RU" sz="2100" b="1" dirty="0">
                <a:solidFill>
                  <a:schemeClr val="tx1"/>
                </a:solidFill>
              </a:rPr>
              <a:t> Вами </a:t>
            </a:r>
            <a:r>
              <a:rPr lang="ru-RU" sz="2100" b="1" dirty="0" err="1">
                <a:solidFill>
                  <a:schemeClr val="tx1"/>
                </a:solidFill>
              </a:rPr>
              <a:t>насильства</a:t>
            </a:r>
            <a:r>
              <a:rPr lang="ru-RU" sz="2100" b="1" dirty="0">
                <a:solidFill>
                  <a:schemeClr val="tx1"/>
                </a:solidFill>
              </a:rPr>
              <a:t> до Вас </a:t>
            </a:r>
            <a:r>
              <a:rPr lang="ru-RU" sz="2100" b="1" dirty="0" err="1">
                <a:solidFill>
                  <a:schemeClr val="tx1"/>
                </a:solidFill>
              </a:rPr>
              <a:t>будуть</a:t>
            </a:r>
            <a:r>
              <a:rPr lang="ru-RU" sz="2100" b="1" dirty="0">
                <a:solidFill>
                  <a:schemeClr val="tx1"/>
                </a:solidFill>
              </a:rPr>
              <a:t> </a:t>
            </a:r>
            <a:r>
              <a:rPr lang="ru-RU" sz="2100" b="1" dirty="0" err="1">
                <a:solidFill>
                  <a:schemeClr val="tx1"/>
                </a:solidFill>
              </a:rPr>
              <a:t>застосовані</a:t>
            </a:r>
            <a:r>
              <a:rPr lang="ru-RU" sz="2100" b="1" dirty="0">
                <a:solidFill>
                  <a:schemeClr val="tx1"/>
                </a:solidFill>
              </a:rPr>
              <a:t> </a:t>
            </a:r>
            <a:r>
              <a:rPr lang="ru-RU" sz="2100" b="1" dirty="0" err="1">
                <a:solidFill>
                  <a:schemeClr val="tx1"/>
                </a:solidFill>
              </a:rPr>
              <a:t>штрафні</a:t>
            </a:r>
            <a:r>
              <a:rPr lang="ru-RU" sz="2100" b="1" dirty="0">
                <a:solidFill>
                  <a:schemeClr val="tx1"/>
                </a:solidFill>
              </a:rPr>
              <a:t> </a:t>
            </a:r>
            <a:r>
              <a:rPr lang="ru-RU" sz="2100" b="1" dirty="0" err="1">
                <a:solidFill>
                  <a:schemeClr val="tx1"/>
                </a:solidFill>
              </a:rPr>
              <a:t>санкції</a:t>
            </a:r>
            <a:r>
              <a:rPr lang="ru-RU" sz="2100" b="1" dirty="0">
                <a:solidFill>
                  <a:schemeClr val="tx1"/>
                </a:solidFill>
              </a:rPr>
              <a:t> (</a:t>
            </a:r>
            <a:r>
              <a:rPr lang="ru-RU" sz="2100" b="1" dirty="0">
                <a:solidFill>
                  <a:srgbClr val="FF0000"/>
                </a:solidFill>
              </a:rPr>
              <a:t>до 5000грн</a:t>
            </a:r>
            <a:r>
              <a:rPr lang="ru-RU" sz="2100" b="1" dirty="0">
                <a:solidFill>
                  <a:schemeClr val="tx1"/>
                </a:solidFill>
              </a:rPr>
              <a:t>.) </a:t>
            </a:r>
            <a:r>
              <a:rPr lang="ru-RU" sz="2100" b="1" dirty="0" err="1">
                <a:solidFill>
                  <a:schemeClr val="tx1"/>
                </a:solidFill>
              </a:rPr>
              <a:t>або</a:t>
            </a:r>
            <a:r>
              <a:rPr lang="ru-RU" sz="2100" b="1" dirty="0">
                <a:solidFill>
                  <a:schemeClr val="tx1"/>
                </a:solidFill>
              </a:rPr>
              <a:t> порушена </a:t>
            </a:r>
            <a:r>
              <a:rPr lang="ru-RU" sz="2100" b="1" dirty="0" err="1">
                <a:solidFill>
                  <a:schemeClr val="tx1"/>
                </a:solidFill>
              </a:rPr>
              <a:t>кримінальна</a:t>
            </a:r>
            <a:r>
              <a:rPr lang="ru-RU" sz="2100" b="1" dirty="0">
                <a:solidFill>
                  <a:schemeClr val="tx1"/>
                </a:solidFill>
              </a:rPr>
              <a:t> справа (</a:t>
            </a:r>
            <a:r>
              <a:rPr lang="ru-RU" sz="2100" b="1" dirty="0" err="1">
                <a:solidFill>
                  <a:srgbClr val="FF0000"/>
                </a:solidFill>
              </a:rPr>
              <a:t>від</a:t>
            </a:r>
            <a:r>
              <a:rPr lang="ru-RU" sz="2100" b="1" dirty="0">
                <a:solidFill>
                  <a:srgbClr val="FF0000"/>
                </a:solidFill>
              </a:rPr>
              <a:t> 3-х до 5 </a:t>
            </a:r>
            <a:r>
              <a:rPr lang="ru-RU" sz="2100" b="1" dirty="0" err="1">
                <a:solidFill>
                  <a:srgbClr val="FF0000"/>
                </a:solidFill>
              </a:rPr>
              <a:t>років</a:t>
            </a:r>
            <a:r>
              <a:rPr lang="ru-RU" sz="2100" b="1" dirty="0">
                <a:solidFill>
                  <a:srgbClr val="FF0000"/>
                </a:solidFill>
              </a:rPr>
              <a:t> </a:t>
            </a:r>
            <a:r>
              <a:rPr lang="ru-RU" sz="2100" b="1" dirty="0" err="1">
                <a:solidFill>
                  <a:srgbClr val="FF0000"/>
                </a:solidFill>
              </a:rPr>
              <a:t>позбавлення</a:t>
            </a:r>
            <a:r>
              <a:rPr lang="ru-RU" sz="2100" b="1" dirty="0">
                <a:solidFill>
                  <a:srgbClr val="FF0000"/>
                </a:solidFill>
              </a:rPr>
              <a:t> </a:t>
            </a:r>
            <a:r>
              <a:rPr lang="ru-RU" sz="2100" b="1" dirty="0" err="1" smtClean="0">
                <a:solidFill>
                  <a:srgbClr val="FF0000"/>
                </a:solidFill>
              </a:rPr>
              <a:t>волі</a:t>
            </a:r>
            <a:r>
              <a:rPr lang="ru-RU" sz="2100" b="1" dirty="0" smtClean="0">
                <a:solidFill>
                  <a:schemeClr val="tx1"/>
                </a:solidFill>
              </a:rPr>
              <a:t>)</a:t>
            </a:r>
            <a:endParaRPr lang="ru-RU" sz="21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080" y="1466785"/>
            <a:ext cx="3650717" cy="255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31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111887"/>
            <a:ext cx="7052859" cy="962533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Ст. 155 Сімейного кодексу України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6729" y="1241947"/>
            <a:ext cx="8591101" cy="31931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dirty="0" err="1" smtClean="0">
                <a:solidFill>
                  <a:schemeClr val="tx1"/>
                </a:solidFill>
              </a:rPr>
              <a:t>Здійснення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батьками </a:t>
            </a:r>
            <a:r>
              <a:rPr lang="ru-RU" sz="2000" dirty="0" err="1">
                <a:solidFill>
                  <a:schemeClr val="tx1"/>
                </a:solidFill>
              </a:rPr>
              <a:t>своїх</a:t>
            </a:r>
            <a:r>
              <a:rPr lang="ru-RU" sz="2000" dirty="0">
                <a:solidFill>
                  <a:schemeClr val="tx1"/>
                </a:solidFill>
              </a:rPr>
              <a:t> прав та </a:t>
            </a:r>
            <a:r>
              <a:rPr lang="ru-RU" sz="2000" dirty="0" err="1">
                <a:solidFill>
                  <a:schemeClr val="tx1"/>
                </a:solidFill>
              </a:rPr>
              <a:t>виконання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обов'язків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мають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ґрунтуватися</a:t>
            </a:r>
            <a:r>
              <a:rPr lang="ru-RU" sz="2000" dirty="0">
                <a:solidFill>
                  <a:schemeClr val="tx1"/>
                </a:solidFill>
              </a:rPr>
              <a:t> на </a:t>
            </a:r>
            <a:r>
              <a:rPr lang="ru-RU" sz="2000" dirty="0" err="1">
                <a:solidFill>
                  <a:schemeClr val="tx1"/>
                </a:solidFill>
              </a:rPr>
              <a:t>повазі</a:t>
            </a:r>
            <a:r>
              <a:rPr lang="ru-RU" sz="2000" dirty="0">
                <a:solidFill>
                  <a:schemeClr val="tx1"/>
                </a:solidFill>
              </a:rPr>
              <a:t> до прав </a:t>
            </a:r>
            <a:r>
              <a:rPr lang="ru-RU" sz="2000" dirty="0" err="1">
                <a:solidFill>
                  <a:schemeClr val="tx1"/>
                </a:solidFill>
              </a:rPr>
              <a:t>дитини</a:t>
            </a:r>
            <a:r>
              <a:rPr lang="ru-RU" sz="2000" dirty="0">
                <a:solidFill>
                  <a:schemeClr val="tx1"/>
                </a:solidFill>
              </a:rPr>
              <a:t> та </a:t>
            </a:r>
            <a:r>
              <a:rPr lang="ru-RU" sz="2000" dirty="0" err="1">
                <a:solidFill>
                  <a:schemeClr val="tx1"/>
                </a:solidFill>
              </a:rPr>
              <a:t>її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людської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гідності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2000" dirty="0" err="1" smtClean="0">
                <a:solidFill>
                  <a:schemeClr val="tx1"/>
                </a:solidFill>
              </a:rPr>
              <a:t>Батьківські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права не </a:t>
            </a:r>
            <a:r>
              <a:rPr lang="ru-RU" sz="2000" dirty="0" err="1">
                <a:solidFill>
                  <a:schemeClr val="tx1"/>
                </a:solidFill>
              </a:rPr>
              <a:t>можуть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здійснюватися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всупереч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інтересам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дитини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 err="1">
                <a:solidFill>
                  <a:schemeClr val="tx1"/>
                </a:solidFill>
              </a:rPr>
              <a:t>Відмова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батьків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від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дитини</a:t>
            </a:r>
            <a:r>
              <a:rPr lang="ru-RU" sz="2000" dirty="0">
                <a:solidFill>
                  <a:schemeClr val="tx1"/>
                </a:solidFill>
              </a:rPr>
              <a:t> є </a:t>
            </a:r>
            <a:r>
              <a:rPr lang="ru-RU" sz="2000" dirty="0" err="1">
                <a:solidFill>
                  <a:schemeClr val="tx1"/>
                </a:solidFill>
              </a:rPr>
              <a:t>неправозгідною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суперечить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моральним</a:t>
            </a:r>
            <a:r>
              <a:rPr lang="ru-RU" sz="2000" dirty="0">
                <a:solidFill>
                  <a:schemeClr val="tx1"/>
                </a:solidFill>
              </a:rPr>
              <a:t> засадам </a:t>
            </a:r>
            <a:r>
              <a:rPr lang="ru-RU" sz="2000" dirty="0" err="1">
                <a:solidFill>
                  <a:schemeClr val="tx1"/>
                </a:solidFill>
              </a:rPr>
              <a:t>суспільства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 err="1">
                <a:solidFill>
                  <a:schemeClr val="tx1"/>
                </a:solidFill>
              </a:rPr>
              <a:t>Ухилення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батьків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від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виконання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батьківських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обов'язків</a:t>
            </a:r>
            <a:r>
              <a:rPr lang="ru-RU" sz="2000" dirty="0">
                <a:solidFill>
                  <a:schemeClr val="tx1"/>
                </a:solidFill>
              </a:rPr>
              <a:t> є </a:t>
            </a:r>
            <a:r>
              <a:rPr lang="ru-RU" sz="2000" dirty="0" err="1">
                <a:solidFill>
                  <a:schemeClr val="tx1"/>
                </a:solidFill>
              </a:rPr>
              <a:t>підставою</a:t>
            </a:r>
            <a:r>
              <a:rPr lang="ru-RU" sz="2000" dirty="0">
                <a:solidFill>
                  <a:schemeClr val="tx1"/>
                </a:solidFill>
              </a:rPr>
              <a:t> для </a:t>
            </a:r>
            <a:r>
              <a:rPr lang="ru-RU" sz="2000" dirty="0" err="1">
                <a:solidFill>
                  <a:schemeClr val="tx1"/>
                </a:solidFill>
              </a:rPr>
              <a:t>покладення</a:t>
            </a:r>
            <a:r>
              <a:rPr lang="ru-RU" sz="2000" dirty="0">
                <a:solidFill>
                  <a:schemeClr val="tx1"/>
                </a:solidFill>
              </a:rPr>
              <a:t> на них </a:t>
            </a:r>
            <a:r>
              <a:rPr lang="ru-RU" sz="2000" dirty="0" err="1">
                <a:solidFill>
                  <a:schemeClr val="tx1"/>
                </a:solidFill>
              </a:rPr>
              <a:t>відповідальності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встановленої</a:t>
            </a:r>
            <a:r>
              <a:rPr lang="ru-RU" sz="2000" dirty="0">
                <a:solidFill>
                  <a:schemeClr val="tx1"/>
                </a:solidFill>
              </a:rPr>
              <a:t> законом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939" y="4449170"/>
            <a:ext cx="2916836" cy="203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94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Ст. 150,152 Сімейного кодексу України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9762" y="1860339"/>
            <a:ext cx="8158328" cy="4322097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Батьки </a:t>
            </a:r>
            <a:r>
              <a:rPr lang="ru-RU" dirty="0" err="1">
                <a:solidFill>
                  <a:schemeClr val="tx1"/>
                </a:solidFill>
              </a:rPr>
              <a:t>зобов'язані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виховувати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дитину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дусі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поваги</a:t>
            </a:r>
            <a:r>
              <a:rPr lang="ru-RU" dirty="0">
                <a:solidFill>
                  <a:schemeClr val="tx1"/>
                </a:solidFill>
              </a:rPr>
              <a:t> до прав та свобод </a:t>
            </a:r>
            <a:r>
              <a:rPr lang="ru-RU" dirty="0" err="1">
                <a:solidFill>
                  <a:schemeClr val="tx1"/>
                </a:solidFill>
              </a:rPr>
              <a:t>інших</a:t>
            </a:r>
            <a:r>
              <a:rPr lang="ru-RU" dirty="0">
                <a:solidFill>
                  <a:schemeClr val="tx1"/>
                </a:solidFill>
              </a:rPr>
              <a:t> людей, </a:t>
            </a:r>
            <a:r>
              <a:rPr lang="ru-RU" dirty="0" err="1">
                <a:solidFill>
                  <a:schemeClr val="tx1"/>
                </a:solidFill>
              </a:rPr>
              <a:t>любові</a:t>
            </a:r>
            <a:r>
              <a:rPr lang="ru-RU" dirty="0">
                <a:solidFill>
                  <a:schemeClr val="tx1"/>
                </a:solidFill>
              </a:rPr>
              <a:t> до </a:t>
            </a:r>
            <a:r>
              <a:rPr lang="ru-RU" dirty="0" err="1">
                <a:solidFill>
                  <a:schemeClr val="tx1"/>
                </a:solidFill>
              </a:rPr>
              <a:t>своєї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сім'ї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родини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свого</a:t>
            </a:r>
            <a:r>
              <a:rPr lang="ru-RU" dirty="0">
                <a:solidFill>
                  <a:schemeClr val="tx1"/>
                </a:solidFill>
              </a:rPr>
              <a:t> народу, </a:t>
            </a:r>
            <a:r>
              <a:rPr lang="ru-RU" dirty="0" err="1">
                <a:solidFill>
                  <a:schemeClr val="tx1"/>
                </a:solidFill>
              </a:rPr>
              <a:t>своєї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Батьківщини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Батьки </a:t>
            </a:r>
            <a:r>
              <a:rPr lang="ru-RU" dirty="0" err="1">
                <a:solidFill>
                  <a:schemeClr val="tx1"/>
                </a:solidFill>
              </a:rPr>
              <a:t>зобов'язані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піклуватися</a:t>
            </a:r>
            <a:r>
              <a:rPr lang="ru-RU" dirty="0">
                <a:solidFill>
                  <a:schemeClr val="tx1"/>
                </a:solidFill>
              </a:rPr>
              <a:t> про </a:t>
            </a:r>
            <a:r>
              <a:rPr lang="ru-RU" dirty="0" err="1">
                <a:solidFill>
                  <a:schemeClr val="tx1"/>
                </a:solidFill>
              </a:rPr>
              <a:t>здоров'я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дитини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її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фізичний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духовний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моральний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розвиток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Батьки </a:t>
            </a:r>
            <a:r>
              <a:rPr lang="ru-RU" dirty="0" err="1">
                <a:solidFill>
                  <a:schemeClr val="tx1"/>
                </a:solidFill>
              </a:rPr>
              <a:t>зобов'язані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забезпечити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здобуття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дитиною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повної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загальної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середньої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освіти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готувати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її</a:t>
            </a:r>
            <a:r>
              <a:rPr lang="ru-RU" dirty="0">
                <a:solidFill>
                  <a:schemeClr val="tx1"/>
                </a:solidFill>
              </a:rPr>
              <a:t> до </a:t>
            </a:r>
            <a:r>
              <a:rPr lang="ru-RU" dirty="0" err="1">
                <a:solidFill>
                  <a:schemeClr val="tx1"/>
                </a:solidFill>
              </a:rPr>
              <a:t>самостійного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життя</a:t>
            </a:r>
            <a:r>
              <a:rPr lang="ru-RU" dirty="0">
                <a:solidFill>
                  <a:schemeClr val="tx1"/>
                </a:solidFill>
              </a:rPr>
              <a:t>.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Батьки </a:t>
            </a:r>
            <a:r>
              <a:rPr lang="ru-RU" dirty="0" err="1">
                <a:solidFill>
                  <a:schemeClr val="tx1"/>
                </a:solidFill>
              </a:rPr>
              <a:t>зобов'язані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поважати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дитину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Передача </a:t>
            </a:r>
            <a:r>
              <a:rPr lang="ru-RU" dirty="0" err="1">
                <a:solidFill>
                  <a:schemeClr val="tx1"/>
                </a:solidFill>
              </a:rPr>
              <a:t>дитини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виховання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іншим</a:t>
            </a:r>
            <a:r>
              <a:rPr lang="ru-RU" dirty="0">
                <a:solidFill>
                  <a:schemeClr val="tx1"/>
                </a:solidFill>
              </a:rPr>
              <a:t> особам не </a:t>
            </a:r>
            <a:r>
              <a:rPr lang="ru-RU" dirty="0" err="1">
                <a:solidFill>
                  <a:schemeClr val="tx1"/>
                </a:solidFill>
              </a:rPr>
              <a:t>звільняє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батьків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обов'язку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батьківського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піклування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щодо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неї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Забороняються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будь-</a:t>
            </a:r>
            <a:r>
              <a:rPr lang="ru-RU" dirty="0" err="1">
                <a:solidFill>
                  <a:schemeClr val="tx1"/>
                </a:solidFill>
              </a:rPr>
              <a:t>які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види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експлуатації</a:t>
            </a:r>
            <a:r>
              <a:rPr lang="ru-RU" dirty="0">
                <a:solidFill>
                  <a:schemeClr val="tx1"/>
                </a:solidFill>
              </a:rPr>
              <a:t> батьками </a:t>
            </a:r>
            <a:r>
              <a:rPr lang="ru-RU" dirty="0" err="1">
                <a:solidFill>
                  <a:schemeClr val="tx1"/>
                </a:solidFill>
              </a:rPr>
              <a:t>своєї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дитини</a:t>
            </a:r>
            <a:r>
              <a:rPr lang="ru-RU" dirty="0">
                <a:solidFill>
                  <a:schemeClr val="tx1"/>
                </a:solidFill>
              </a:rPr>
              <a:t>.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err="1">
                <a:solidFill>
                  <a:schemeClr val="tx1"/>
                </a:solidFill>
              </a:rPr>
              <a:t>Забороняються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фізичні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покарання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дитини</a:t>
            </a:r>
            <a:r>
              <a:rPr lang="ru-RU" dirty="0">
                <a:solidFill>
                  <a:schemeClr val="tx1"/>
                </a:solidFill>
              </a:rPr>
              <a:t> батьками, а </a:t>
            </a:r>
            <a:r>
              <a:rPr lang="ru-RU" dirty="0" err="1">
                <a:solidFill>
                  <a:schemeClr val="tx1"/>
                </a:solidFill>
              </a:rPr>
              <a:t>також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застосування</a:t>
            </a:r>
            <a:r>
              <a:rPr lang="ru-RU" dirty="0">
                <a:solidFill>
                  <a:schemeClr val="tx1"/>
                </a:solidFill>
              </a:rPr>
              <a:t> ними </a:t>
            </a:r>
            <a:r>
              <a:rPr lang="ru-RU" dirty="0" err="1">
                <a:solidFill>
                  <a:schemeClr val="tx1"/>
                </a:solidFill>
              </a:rPr>
              <a:t>інших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видів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покарань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які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принижують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людську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гідність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дитини</a:t>
            </a:r>
            <a:r>
              <a:rPr lang="ru-RU" dirty="0">
                <a:solidFill>
                  <a:schemeClr val="tx1"/>
                </a:solidFill>
              </a:rPr>
              <a:t>.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63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353" y="391236"/>
            <a:ext cx="6447501" cy="1320800"/>
          </a:xfrm>
        </p:spPr>
        <p:txBody>
          <a:bodyPr/>
          <a:lstStyle/>
          <a:p>
            <a:r>
              <a:rPr lang="uk-UA" b="1" dirty="0" smtClean="0"/>
              <a:t>Ст. 150,152 Сімейного кодексу України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9762" y="1751157"/>
            <a:ext cx="7585122" cy="3880773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Право </a:t>
            </a:r>
            <a:r>
              <a:rPr lang="ru-RU" b="1" dirty="0" err="1">
                <a:solidFill>
                  <a:schemeClr val="tx1"/>
                </a:solidFill>
              </a:rPr>
              <a:t>дитини</a:t>
            </a:r>
            <a:r>
              <a:rPr lang="ru-RU" b="1" dirty="0">
                <a:solidFill>
                  <a:schemeClr val="tx1"/>
                </a:solidFill>
              </a:rPr>
              <a:t> на </a:t>
            </a:r>
            <a:r>
              <a:rPr lang="ru-RU" b="1" dirty="0" err="1">
                <a:solidFill>
                  <a:schemeClr val="tx1"/>
                </a:solidFill>
              </a:rPr>
              <a:t>належне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батьківське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виховання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забезпечується</a:t>
            </a:r>
            <a:r>
              <a:rPr lang="ru-RU" b="1" dirty="0">
                <a:solidFill>
                  <a:schemeClr val="tx1"/>
                </a:solidFill>
              </a:rPr>
              <a:t> системою державного контролю, </a:t>
            </a:r>
            <a:r>
              <a:rPr lang="ru-RU" b="1" dirty="0" err="1">
                <a:solidFill>
                  <a:schemeClr val="tx1"/>
                </a:solidFill>
              </a:rPr>
              <a:t>що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встановлена</a:t>
            </a:r>
            <a:r>
              <a:rPr lang="ru-RU" b="1" dirty="0">
                <a:solidFill>
                  <a:schemeClr val="tx1"/>
                </a:solidFill>
              </a:rPr>
              <a:t> законом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b="1" dirty="0" err="1" smtClean="0">
                <a:solidFill>
                  <a:schemeClr val="tx1"/>
                </a:solidFill>
              </a:rPr>
              <a:t>Дитина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має</a:t>
            </a:r>
            <a:r>
              <a:rPr lang="ru-RU" b="1" dirty="0">
                <a:solidFill>
                  <a:schemeClr val="tx1"/>
                </a:solidFill>
              </a:rPr>
              <a:t> право </a:t>
            </a:r>
            <a:r>
              <a:rPr lang="ru-RU" b="1" dirty="0" err="1">
                <a:solidFill>
                  <a:schemeClr val="tx1"/>
                </a:solidFill>
              </a:rPr>
              <a:t>противитися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неналежному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виконанню</a:t>
            </a:r>
            <a:r>
              <a:rPr lang="ru-RU" b="1" dirty="0">
                <a:solidFill>
                  <a:schemeClr val="tx1"/>
                </a:solidFill>
              </a:rPr>
              <a:t> батьками </a:t>
            </a:r>
            <a:r>
              <a:rPr lang="ru-RU" b="1" dirty="0" err="1">
                <a:solidFill>
                  <a:schemeClr val="tx1"/>
                </a:solidFill>
              </a:rPr>
              <a:t>своїх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обов'язків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щодо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неї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 err="1">
                <a:solidFill>
                  <a:schemeClr val="tx1"/>
                </a:solidFill>
              </a:rPr>
              <a:t>Дитина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має</a:t>
            </a:r>
            <a:r>
              <a:rPr lang="ru-RU" b="1" dirty="0">
                <a:solidFill>
                  <a:schemeClr val="tx1"/>
                </a:solidFill>
              </a:rPr>
              <a:t> право </a:t>
            </a:r>
            <a:r>
              <a:rPr lang="ru-RU" b="1" dirty="0" err="1">
                <a:solidFill>
                  <a:schemeClr val="tx1"/>
                </a:solidFill>
              </a:rPr>
              <a:t>звернутися</a:t>
            </a:r>
            <a:r>
              <a:rPr lang="ru-RU" b="1" dirty="0">
                <a:solidFill>
                  <a:schemeClr val="tx1"/>
                </a:solidFill>
              </a:rPr>
              <a:t> за </a:t>
            </a:r>
            <a:r>
              <a:rPr lang="ru-RU" b="1" dirty="0" err="1">
                <a:solidFill>
                  <a:schemeClr val="tx1"/>
                </a:solidFill>
              </a:rPr>
              <a:t>захистом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своїх</a:t>
            </a:r>
            <a:r>
              <a:rPr lang="ru-RU" b="1" dirty="0">
                <a:solidFill>
                  <a:schemeClr val="tx1"/>
                </a:solidFill>
              </a:rPr>
              <a:t> прав та </a:t>
            </a:r>
            <a:r>
              <a:rPr lang="ru-RU" b="1" dirty="0" err="1">
                <a:solidFill>
                  <a:schemeClr val="tx1"/>
                </a:solidFill>
              </a:rPr>
              <a:t>інтересів</a:t>
            </a:r>
            <a:r>
              <a:rPr lang="ru-RU" b="1" dirty="0">
                <a:solidFill>
                  <a:schemeClr val="tx1"/>
                </a:solidFill>
              </a:rPr>
              <a:t> до органу </a:t>
            </a:r>
            <a:r>
              <a:rPr lang="ru-RU" b="1" dirty="0" err="1">
                <a:solidFill>
                  <a:schemeClr val="tx1"/>
                </a:solidFill>
              </a:rPr>
              <a:t>опіки</a:t>
            </a:r>
            <a:r>
              <a:rPr lang="ru-RU" b="1" dirty="0">
                <a:solidFill>
                  <a:schemeClr val="tx1"/>
                </a:solidFill>
              </a:rPr>
              <a:t> та </a:t>
            </a:r>
            <a:r>
              <a:rPr lang="ru-RU" b="1" dirty="0" err="1">
                <a:solidFill>
                  <a:schemeClr val="tx1"/>
                </a:solidFill>
              </a:rPr>
              <a:t>піклування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інших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органів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державної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влади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органів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місцевого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самоврядування</a:t>
            </a:r>
            <a:r>
              <a:rPr lang="ru-RU" b="1" dirty="0">
                <a:solidFill>
                  <a:schemeClr val="tx1"/>
                </a:solidFill>
              </a:rPr>
              <a:t> та </a:t>
            </a:r>
            <a:r>
              <a:rPr lang="ru-RU" b="1" dirty="0" err="1">
                <a:solidFill>
                  <a:schemeClr val="tx1"/>
                </a:solidFill>
              </a:rPr>
              <a:t>громадських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організацій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 err="1">
                <a:solidFill>
                  <a:schemeClr val="tx1"/>
                </a:solidFill>
              </a:rPr>
              <a:t>Дитина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має</a:t>
            </a:r>
            <a:r>
              <a:rPr lang="ru-RU" b="1" dirty="0">
                <a:solidFill>
                  <a:schemeClr val="tx1"/>
                </a:solidFill>
              </a:rPr>
              <a:t> право </a:t>
            </a:r>
            <a:r>
              <a:rPr lang="ru-RU" b="1" dirty="0" err="1">
                <a:solidFill>
                  <a:schemeClr val="tx1"/>
                </a:solidFill>
              </a:rPr>
              <a:t>звернутися</a:t>
            </a:r>
            <a:r>
              <a:rPr lang="ru-RU" b="1" dirty="0">
                <a:solidFill>
                  <a:schemeClr val="tx1"/>
                </a:solidFill>
              </a:rPr>
              <a:t> за </a:t>
            </a:r>
            <a:r>
              <a:rPr lang="ru-RU" b="1" dirty="0" err="1">
                <a:solidFill>
                  <a:schemeClr val="tx1"/>
                </a:solidFill>
              </a:rPr>
              <a:t>захистом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своїх</a:t>
            </a:r>
            <a:r>
              <a:rPr lang="ru-RU" b="1" dirty="0">
                <a:solidFill>
                  <a:schemeClr val="tx1"/>
                </a:solidFill>
              </a:rPr>
              <a:t> прав та </a:t>
            </a:r>
            <a:r>
              <a:rPr lang="ru-RU" b="1" dirty="0" err="1">
                <a:solidFill>
                  <a:schemeClr val="tx1"/>
                </a:solidFill>
              </a:rPr>
              <a:t>інтересів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безпосередньо</a:t>
            </a:r>
            <a:r>
              <a:rPr lang="ru-RU" b="1" dirty="0">
                <a:solidFill>
                  <a:schemeClr val="tx1"/>
                </a:solidFill>
              </a:rPr>
              <a:t> до суду, </a:t>
            </a:r>
            <a:r>
              <a:rPr lang="ru-RU" b="1" dirty="0" err="1">
                <a:solidFill>
                  <a:schemeClr val="tx1"/>
                </a:solidFill>
              </a:rPr>
              <a:t>якщо</a:t>
            </a:r>
            <a:r>
              <a:rPr lang="ru-RU" b="1" dirty="0">
                <a:solidFill>
                  <a:schemeClr val="tx1"/>
                </a:solidFill>
              </a:rPr>
              <a:t> вона </a:t>
            </a:r>
            <a:r>
              <a:rPr lang="ru-RU" b="1" dirty="0" err="1">
                <a:solidFill>
                  <a:schemeClr val="tx1"/>
                </a:solidFill>
              </a:rPr>
              <a:t>досягла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чотирнадцяти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років</a:t>
            </a:r>
            <a:r>
              <a:rPr lang="ru-RU" b="1" dirty="0">
                <a:solidFill>
                  <a:schemeClr val="tx1"/>
                </a:solidFill>
              </a:rPr>
              <a:t>.</a:t>
            </a:r>
            <a:br>
              <a:rPr lang="ru-RU" b="1" dirty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70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535" y="203010"/>
            <a:ext cx="6447501" cy="1358900"/>
          </a:xfrm>
        </p:spPr>
        <p:txBody>
          <a:bodyPr/>
          <a:lstStyle/>
          <a:p>
            <a:r>
              <a:rPr lang="uk-UA" b="1" dirty="0" smtClean="0"/>
              <a:t>Ст.166 Кримінального кодексу України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001" y="1234440"/>
            <a:ext cx="8021850" cy="56235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	</a:t>
            </a:r>
            <a:r>
              <a:rPr lang="ru-RU" dirty="0" err="1" smtClean="0">
                <a:solidFill>
                  <a:schemeClr val="tx1"/>
                </a:solidFill>
              </a:rPr>
              <a:t>Ухилення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батьків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осіб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які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їх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замінюють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від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виконання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передбачених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законодавством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обов'язків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щодо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забезпечення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необхідних</a:t>
            </a:r>
            <a:r>
              <a:rPr lang="ru-RU" dirty="0">
                <a:solidFill>
                  <a:schemeClr val="tx1"/>
                </a:solidFill>
              </a:rPr>
              <a:t> умов </a:t>
            </a:r>
            <a:r>
              <a:rPr lang="ru-RU" dirty="0" err="1">
                <a:solidFill>
                  <a:schemeClr val="tx1"/>
                </a:solidFill>
              </a:rPr>
              <a:t>життя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навчання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виховання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неповнолітніх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дітей</a:t>
            </a:r>
            <a:r>
              <a:rPr lang="ru-RU" dirty="0">
                <a:solidFill>
                  <a:schemeClr val="tx1"/>
                </a:solidFill>
              </a:rPr>
              <a:t> – </a:t>
            </a:r>
            <a:r>
              <a:rPr lang="ru-RU" dirty="0" err="1" smtClean="0">
                <a:solidFill>
                  <a:schemeClr val="tx1"/>
                </a:solidFill>
              </a:rPr>
              <a:t>тягне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за собою </a:t>
            </a:r>
            <a:r>
              <a:rPr lang="ru-RU" dirty="0" err="1">
                <a:solidFill>
                  <a:schemeClr val="tx1"/>
                </a:solidFill>
              </a:rPr>
              <a:t>попередження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накладення</a:t>
            </a:r>
            <a:r>
              <a:rPr lang="ru-RU" dirty="0">
                <a:solidFill>
                  <a:schemeClr val="tx1"/>
                </a:solidFill>
              </a:rPr>
              <a:t> штрафу </a:t>
            </a:r>
            <a:r>
              <a:rPr lang="ru-RU" u="sng" dirty="0" err="1">
                <a:solidFill>
                  <a:schemeClr val="tx1"/>
                </a:solidFill>
              </a:rPr>
              <a:t>від</a:t>
            </a:r>
            <a:r>
              <a:rPr lang="ru-RU" u="sng" dirty="0">
                <a:solidFill>
                  <a:schemeClr val="tx1"/>
                </a:solidFill>
              </a:rPr>
              <a:t> одного до </a:t>
            </a:r>
            <a:r>
              <a:rPr lang="ru-RU" u="sng" dirty="0" err="1">
                <a:solidFill>
                  <a:schemeClr val="tx1"/>
                </a:solidFill>
              </a:rPr>
              <a:t>трьох</a:t>
            </a:r>
            <a:r>
              <a:rPr lang="ru-RU" u="sng" dirty="0">
                <a:solidFill>
                  <a:schemeClr val="tx1"/>
                </a:solidFill>
              </a:rPr>
              <a:t> </a:t>
            </a:r>
            <a:r>
              <a:rPr lang="ru-RU" u="sng" dirty="0" err="1">
                <a:solidFill>
                  <a:schemeClr val="tx1"/>
                </a:solidFill>
              </a:rPr>
              <a:t>неоподатковуваних</a:t>
            </a:r>
            <a:r>
              <a:rPr lang="ru-RU" u="sng" dirty="0">
                <a:solidFill>
                  <a:schemeClr val="tx1"/>
                </a:solidFill>
              </a:rPr>
              <a:t> </a:t>
            </a:r>
            <a:r>
              <a:rPr lang="ru-RU" u="sng" dirty="0" err="1">
                <a:solidFill>
                  <a:schemeClr val="tx1"/>
                </a:solidFill>
              </a:rPr>
              <a:t>мінімумів</a:t>
            </a:r>
            <a:r>
              <a:rPr lang="ru-RU" u="sng" dirty="0">
                <a:solidFill>
                  <a:schemeClr val="tx1"/>
                </a:solidFill>
              </a:rPr>
              <a:t> </a:t>
            </a:r>
            <a:r>
              <a:rPr lang="ru-RU" u="sng" dirty="0" err="1">
                <a:solidFill>
                  <a:schemeClr val="tx1"/>
                </a:solidFill>
              </a:rPr>
              <a:t>доходів</a:t>
            </a:r>
            <a:r>
              <a:rPr lang="ru-RU" u="sng" dirty="0">
                <a:solidFill>
                  <a:schemeClr val="tx1"/>
                </a:solidFill>
              </a:rPr>
              <a:t> </a:t>
            </a:r>
            <a:r>
              <a:rPr lang="ru-RU" u="sng" dirty="0" err="1" smtClean="0">
                <a:solidFill>
                  <a:schemeClr val="tx1"/>
                </a:solidFill>
              </a:rPr>
              <a:t>громадян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	</a:t>
            </a:r>
            <a:r>
              <a:rPr lang="ru-RU" dirty="0" err="1" smtClean="0">
                <a:solidFill>
                  <a:schemeClr val="tx1"/>
                </a:solidFill>
              </a:rPr>
              <a:t>Ті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самі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дії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вчинені</a:t>
            </a:r>
            <a:r>
              <a:rPr lang="ru-RU" dirty="0">
                <a:solidFill>
                  <a:schemeClr val="tx1"/>
                </a:solidFill>
              </a:rPr>
              <a:t> повторно </a:t>
            </a:r>
            <a:r>
              <a:rPr lang="ru-RU" dirty="0" err="1">
                <a:solidFill>
                  <a:schemeClr val="tx1"/>
                </a:solidFill>
              </a:rPr>
              <a:t>протягом</a:t>
            </a:r>
            <a:r>
              <a:rPr lang="ru-RU" dirty="0">
                <a:solidFill>
                  <a:schemeClr val="tx1"/>
                </a:solidFill>
              </a:rPr>
              <a:t> року </a:t>
            </a:r>
            <a:r>
              <a:rPr lang="ru-RU" dirty="0" err="1">
                <a:solidFill>
                  <a:schemeClr val="tx1"/>
                </a:solidFill>
              </a:rPr>
              <a:t>після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накладення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адміністративного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стягнення</a:t>
            </a:r>
            <a:r>
              <a:rPr lang="ru-RU" dirty="0">
                <a:solidFill>
                  <a:schemeClr val="tx1"/>
                </a:solidFill>
              </a:rPr>
              <a:t>, - </a:t>
            </a:r>
            <a:r>
              <a:rPr lang="ru-RU" dirty="0" err="1" smtClean="0">
                <a:solidFill>
                  <a:schemeClr val="tx1"/>
                </a:solidFill>
              </a:rPr>
              <a:t>тягнуть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за собою </a:t>
            </a:r>
            <a:r>
              <a:rPr lang="ru-RU" dirty="0" err="1">
                <a:solidFill>
                  <a:schemeClr val="tx1"/>
                </a:solidFill>
              </a:rPr>
              <a:t>накладення</a:t>
            </a:r>
            <a:r>
              <a:rPr lang="ru-RU" dirty="0">
                <a:solidFill>
                  <a:schemeClr val="tx1"/>
                </a:solidFill>
              </a:rPr>
              <a:t> штрафу </a:t>
            </a:r>
            <a:r>
              <a:rPr lang="ru-RU" u="sng" dirty="0" err="1">
                <a:solidFill>
                  <a:schemeClr val="tx1"/>
                </a:solidFill>
              </a:rPr>
              <a:t>від</a:t>
            </a:r>
            <a:r>
              <a:rPr lang="ru-RU" u="sng" dirty="0">
                <a:solidFill>
                  <a:schemeClr val="tx1"/>
                </a:solidFill>
              </a:rPr>
              <a:t> </a:t>
            </a:r>
            <a:r>
              <a:rPr lang="ru-RU" u="sng" dirty="0" err="1">
                <a:solidFill>
                  <a:schemeClr val="tx1"/>
                </a:solidFill>
              </a:rPr>
              <a:t>двох</a:t>
            </a:r>
            <a:r>
              <a:rPr lang="ru-RU" u="sng" dirty="0">
                <a:solidFill>
                  <a:schemeClr val="tx1"/>
                </a:solidFill>
              </a:rPr>
              <a:t> до </a:t>
            </a:r>
            <a:r>
              <a:rPr lang="ru-RU" u="sng" dirty="0" err="1">
                <a:solidFill>
                  <a:schemeClr val="tx1"/>
                </a:solidFill>
              </a:rPr>
              <a:t>чотирьох</a:t>
            </a:r>
            <a:r>
              <a:rPr lang="ru-RU" u="sng" dirty="0">
                <a:solidFill>
                  <a:schemeClr val="tx1"/>
                </a:solidFill>
              </a:rPr>
              <a:t> </a:t>
            </a:r>
            <a:r>
              <a:rPr lang="ru-RU" u="sng" dirty="0" err="1">
                <a:solidFill>
                  <a:schemeClr val="tx1"/>
                </a:solidFill>
              </a:rPr>
              <a:t>неоподатковуваних</a:t>
            </a:r>
            <a:r>
              <a:rPr lang="ru-RU" u="sng" dirty="0">
                <a:solidFill>
                  <a:schemeClr val="tx1"/>
                </a:solidFill>
              </a:rPr>
              <a:t> </a:t>
            </a:r>
            <a:r>
              <a:rPr lang="ru-RU" u="sng" dirty="0" err="1">
                <a:solidFill>
                  <a:schemeClr val="tx1"/>
                </a:solidFill>
              </a:rPr>
              <a:t>мінімумів</a:t>
            </a:r>
            <a:r>
              <a:rPr lang="ru-RU" u="sng" dirty="0">
                <a:solidFill>
                  <a:schemeClr val="tx1"/>
                </a:solidFill>
              </a:rPr>
              <a:t> </a:t>
            </a:r>
            <a:r>
              <a:rPr lang="ru-RU" u="sng" dirty="0" err="1">
                <a:solidFill>
                  <a:schemeClr val="tx1"/>
                </a:solidFill>
              </a:rPr>
              <a:t>доходів</a:t>
            </a:r>
            <a:r>
              <a:rPr lang="ru-RU" u="sng" dirty="0">
                <a:solidFill>
                  <a:schemeClr val="tx1"/>
                </a:solidFill>
              </a:rPr>
              <a:t> </a:t>
            </a:r>
            <a:r>
              <a:rPr lang="ru-RU" u="sng" dirty="0" err="1" smtClean="0">
                <a:solidFill>
                  <a:schemeClr val="tx1"/>
                </a:solidFill>
              </a:rPr>
              <a:t>громадян</a:t>
            </a:r>
            <a:r>
              <a:rPr lang="ru-RU" u="sng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	</a:t>
            </a:r>
            <a:r>
              <a:rPr lang="ru-RU" dirty="0" err="1" smtClean="0">
                <a:solidFill>
                  <a:schemeClr val="tx1"/>
                </a:solidFill>
              </a:rPr>
              <a:t>Вчинення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неповнолітніми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віком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чотирнадцяти</a:t>
            </a:r>
            <a:r>
              <a:rPr lang="ru-RU" dirty="0">
                <a:solidFill>
                  <a:schemeClr val="tx1"/>
                </a:solidFill>
              </a:rPr>
              <a:t> до </a:t>
            </a:r>
            <a:r>
              <a:rPr lang="ru-RU" dirty="0" err="1">
                <a:solidFill>
                  <a:schemeClr val="tx1"/>
                </a:solidFill>
              </a:rPr>
              <a:t>шістнадцяти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років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правопорушення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відповідальність</a:t>
            </a:r>
            <a:r>
              <a:rPr lang="ru-RU" dirty="0">
                <a:solidFill>
                  <a:schemeClr val="tx1"/>
                </a:solidFill>
              </a:rPr>
              <a:t> за яке </a:t>
            </a:r>
            <a:r>
              <a:rPr lang="ru-RU" dirty="0" err="1">
                <a:solidFill>
                  <a:schemeClr val="tx1"/>
                </a:solidFill>
              </a:rPr>
              <a:t>передбачено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цим</a:t>
            </a:r>
            <a:r>
              <a:rPr lang="ru-RU" dirty="0">
                <a:solidFill>
                  <a:schemeClr val="tx1"/>
                </a:solidFill>
              </a:rPr>
              <a:t> Кодексом, </a:t>
            </a:r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dirty="0" err="1" smtClean="0">
                <a:solidFill>
                  <a:schemeClr val="tx1"/>
                </a:solidFill>
              </a:rPr>
              <a:t>тягне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за собою </a:t>
            </a:r>
            <a:r>
              <a:rPr lang="ru-RU" dirty="0" err="1">
                <a:solidFill>
                  <a:schemeClr val="tx1"/>
                </a:solidFill>
              </a:rPr>
              <a:t>накладення</a:t>
            </a:r>
            <a:r>
              <a:rPr lang="ru-RU" dirty="0">
                <a:solidFill>
                  <a:schemeClr val="tx1"/>
                </a:solidFill>
              </a:rPr>
              <a:t> штрафу на </a:t>
            </a:r>
            <a:r>
              <a:rPr lang="ru-RU" dirty="0" err="1">
                <a:solidFill>
                  <a:schemeClr val="tx1"/>
                </a:solidFill>
              </a:rPr>
              <a:t>батьків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осіб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які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їх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замінюють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u="sng" dirty="0" err="1">
                <a:solidFill>
                  <a:schemeClr val="tx1"/>
                </a:solidFill>
              </a:rPr>
              <a:t>від</a:t>
            </a:r>
            <a:r>
              <a:rPr lang="ru-RU" u="sng" dirty="0">
                <a:solidFill>
                  <a:schemeClr val="tx1"/>
                </a:solidFill>
              </a:rPr>
              <a:t> </a:t>
            </a:r>
            <a:r>
              <a:rPr lang="ru-RU" u="sng" dirty="0" err="1">
                <a:solidFill>
                  <a:schemeClr val="tx1"/>
                </a:solidFill>
              </a:rPr>
              <a:t>трьох</a:t>
            </a:r>
            <a:r>
              <a:rPr lang="ru-RU" u="sng" dirty="0">
                <a:solidFill>
                  <a:schemeClr val="tx1"/>
                </a:solidFill>
              </a:rPr>
              <a:t> до </a:t>
            </a:r>
            <a:r>
              <a:rPr lang="ru-RU" u="sng" dirty="0" err="1">
                <a:solidFill>
                  <a:schemeClr val="tx1"/>
                </a:solidFill>
              </a:rPr>
              <a:t>п'яти</a:t>
            </a:r>
            <a:r>
              <a:rPr lang="ru-RU" u="sng" dirty="0">
                <a:solidFill>
                  <a:schemeClr val="tx1"/>
                </a:solidFill>
              </a:rPr>
              <a:t> </a:t>
            </a:r>
            <a:r>
              <a:rPr lang="ru-RU" u="sng" dirty="0" err="1">
                <a:solidFill>
                  <a:schemeClr val="tx1"/>
                </a:solidFill>
              </a:rPr>
              <a:t>неоподатковуваних</a:t>
            </a:r>
            <a:r>
              <a:rPr lang="ru-RU" u="sng" dirty="0">
                <a:solidFill>
                  <a:schemeClr val="tx1"/>
                </a:solidFill>
              </a:rPr>
              <a:t> </a:t>
            </a:r>
            <a:r>
              <a:rPr lang="ru-RU" u="sng" dirty="0" err="1">
                <a:solidFill>
                  <a:schemeClr val="tx1"/>
                </a:solidFill>
              </a:rPr>
              <a:t>мінімумів</a:t>
            </a:r>
            <a:r>
              <a:rPr lang="ru-RU" u="sng" dirty="0">
                <a:solidFill>
                  <a:schemeClr val="tx1"/>
                </a:solidFill>
              </a:rPr>
              <a:t> </a:t>
            </a:r>
            <a:r>
              <a:rPr lang="ru-RU" u="sng" dirty="0" err="1">
                <a:solidFill>
                  <a:schemeClr val="tx1"/>
                </a:solidFill>
              </a:rPr>
              <a:t>доходів</a:t>
            </a:r>
            <a:r>
              <a:rPr lang="ru-RU" u="sng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громадян</a:t>
            </a:r>
            <a:r>
              <a:rPr lang="ru-RU" dirty="0">
                <a:solidFill>
                  <a:schemeClr val="tx1"/>
                </a:solidFill>
              </a:rPr>
              <a:t>.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	</a:t>
            </a:r>
            <a:r>
              <a:rPr lang="ru-RU" dirty="0" err="1" smtClean="0">
                <a:solidFill>
                  <a:schemeClr val="tx1"/>
                </a:solidFill>
              </a:rPr>
              <a:t>Вчинення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неповнолітніми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діянь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містять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ознаки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злочину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відповідальність</a:t>
            </a:r>
            <a:r>
              <a:rPr lang="ru-RU" dirty="0">
                <a:solidFill>
                  <a:schemeClr val="tx1"/>
                </a:solidFill>
              </a:rPr>
              <a:t> за </a:t>
            </a:r>
            <a:r>
              <a:rPr lang="ru-RU" dirty="0" err="1">
                <a:solidFill>
                  <a:schemeClr val="tx1"/>
                </a:solidFill>
              </a:rPr>
              <a:t>які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передбачена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Кримінальним</a:t>
            </a:r>
            <a:r>
              <a:rPr lang="ru-RU" dirty="0">
                <a:solidFill>
                  <a:schemeClr val="tx1"/>
                </a:solidFill>
              </a:rPr>
              <a:t> кодексом </a:t>
            </a:r>
            <a:r>
              <a:rPr lang="ru-RU" dirty="0" err="1">
                <a:solidFill>
                  <a:schemeClr val="tx1"/>
                </a:solidFill>
              </a:rPr>
              <a:t>України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якщо</a:t>
            </a:r>
            <a:r>
              <a:rPr lang="ru-RU" dirty="0">
                <a:solidFill>
                  <a:schemeClr val="tx1"/>
                </a:solidFill>
              </a:rPr>
              <a:t> вони не </a:t>
            </a:r>
            <a:r>
              <a:rPr lang="ru-RU" dirty="0" err="1">
                <a:solidFill>
                  <a:schemeClr val="tx1"/>
                </a:solidFill>
              </a:rPr>
              <a:t>досягли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віку</a:t>
            </a:r>
            <a:r>
              <a:rPr lang="ru-RU" dirty="0">
                <a:solidFill>
                  <a:schemeClr val="tx1"/>
                </a:solidFill>
              </a:rPr>
              <a:t>, з </a:t>
            </a:r>
            <a:r>
              <a:rPr lang="ru-RU" dirty="0" err="1">
                <a:solidFill>
                  <a:schemeClr val="tx1"/>
                </a:solidFill>
              </a:rPr>
              <a:t>якого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настає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кримінальна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відповідальність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dirty="0" err="1" smtClean="0">
                <a:solidFill>
                  <a:schemeClr val="tx1"/>
                </a:solidFill>
              </a:rPr>
              <a:t>тягне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за собою </a:t>
            </a:r>
            <a:r>
              <a:rPr lang="ru-RU" dirty="0" err="1">
                <a:solidFill>
                  <a:schemeClr val="tx1"/>
                </a:solidFill>
              </a:rPr>
              <a:t>накладення</a:t>
            </a:r>
            <a:r>
              <a:rPr lang="ru-RU" dirty="0">
                <a:solidFill>
                  <a:schemeClr val="tx1"/>
                </a:solidFill>
              </a:rPr>
              <a:t> штрафу на </a:t>
            </a:r>
            <a:r>
              <a:rPr lang="ru-RU" dirty="0" err="1">
                <a:solidFill>
                  <a:schemeClr val="tx1"/>
                </a:solidFill>
              </a:rPr>
              <a:t>батьків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осіб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їх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замінюють</a:t>
            </a:r>
            <a:r>
              <a:rPr lang="ru-RU" u="sng" dirty="0">
                <a:solidFill>
                  <a:schemeClr val="tx1"/>
                </a:solidFill>
              </a:rPr>
              <a:t>, </a:t>
            </a:r>
            <a:r>
              <a:rPr lang="ru-RU" u="sng" dirty="0" err="1">
                <a:solidFill>
                  <a:schemeClr val="tx1"/>
                </a:solidFill>
              </a:rPr>
              <a:t>від</a:t>
            </a:r>
            <a:r>
              <a:rPr lang="ru-RU" u="sng" dirty="0">
                <a:solidFill>
                  <a:schemeClr val="tx1"/>
                </a:solidFill>
              </a:rPr>
              <a:t> десяти до </a:t>
            </a:r>
            <a:r>
              <a:rPr lang="ru-RU" u="sng" dirty="0" err="1">
                <a:solidFill>
                  <a:schemeClr val="tx1"/>
                </a:solidFill>
              </a:rPr>
              <a:t>двадцяти</a:t>
            </a:r>
            <a:r>
              <a:rPr lang="ru-RU" u="sng" dirty="0">
                <a:solidFill>
                  <a:schemeClr val="tx1"/>
                </a:solidFill>
              </a:rPr>
              <a:t> </a:t>
            </a:r>
            <a:r>
              <a:rPr lang="ru-RU" u="sng" dirty="0" err="1">
                <a:solidFill>
                  <a:schemeClr val="tx1"/>
                </a:solidFill>
              </a:rPr>
              <a:t>неоподатковуваних</a:t>
            </a:r>
            <a:r>
              <a:rPr lang="ru-RU" u="sng" dirty="0">
                <a:solidFill>
                  <a:schemeClr val="tx1"/>
                </a:solidFill>
              </a:rPr>
              <a:t> </a:t>
            </a:r>
            <a:r>
              <a:rPr lang="ru-RU" u="sng" dirty="0" err="1">
                <a:solidFill>
                  <a:schemeClr val="tx1"/>
                </a:solidFill>
              </a:rPr>
              <a:t>мінімумів</a:t>
            </a:r>
            <a:r>
              <a:rPr lang="ru-RU" u="sng" dirty="0">
                <a:solidFill>
                  <a:schemeClr val="tx1"/>
                </a:solidFill>
              </a:rPr>
              <a:t> </a:t>
            </a:r>
            <a:r>
              <a:rPr lang="ru-RU" u="sng" dirty="0" err="1">
                <a:solidFill>
                  <a:schemeClr val="tx1"/>
                </a:solidFill>
              </a:rPr>
              <a:t>доходів</a:t>
            </a:r>
            <a:r>
              <a:rPr lang="ru-RU" u="sng" dirty="0">
                <a:solidFill>
                  <a:schemeClr val="tx1"/>
                </a:solidFill>
              </a:rPr>
              <a:t> </a:t>
            </a:r>
            <a:r>
              <a:rPr lang="ru-RU" u="sng" dirty="0" err="1">
                <a:solidFill>
                  <a:schemeClr val="tx1"/>
                </a:solidFill>
              </a:rPr>
              <a:t>громадян</a:t>
            </a:r>
            <a:r>
              <a:rPr lang="ru-RU" u="sng" dirty="0">
                <a:solidFill>
                  <a:schemeClr val="tx1"/>
                </a:solidFill>
              </a:rPr>
              <a:t>.</a:t>
            </a:r>
            <a:br>
              <a:rPr lang="ru-RU" u="sng" dirty="0">
                <a:solidFill>
                  <a:schemeClr val="tx1"/>
                </a:solidFill>
              </a:rPr>
            </a:br>
            <a:endParaRPr lang="ru-RU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28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297" y="191069"/>
            <a:ext cx="6447501" cy="1320800"/>
          </a:xfrm>
        </p:spPr>
        <p:txBody>
          <a:bodyPr/>
          <a:lstStyle/>
          <a:p>
            <a:r>
              <a:rPr lang="uk-UA" b="1" dirty="0" smtClean="0"/>
              <a:t>СТ.1179 Цивільного Кодексу України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6114" y="1412544"/>
            <a:ext cx="7394053" cy="4483289"/>
          </a:xfrm>
        </p:spPr>
        <p:txBody>
          <a:bodyPr>
            <a:normAutofit/>
          </a:bodyPr>
          <a:lstStyle/>
          <a:p>
            <a:r>
              <a:rPr lang="ru-RU" dirty="0" err="1"/>
              <a:t>Неповнолітня</a:t>
            </a:r>
            <a:r>
              <a:rPr lang="ru-RU" dirty="0"/>
              <a:t> особа (у </a:t>
            </a:r>
            <a:r>
              <a:rPr lang="ru-RU" dirty="0" err="1"/>
              <a:t>віці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чотирнадцяти</a:t>
            </a:r>
            <a:r>
              <a:rPr lang="ru-RU" dirty="0"/>
              <a:t> до </a:t>
            </a:r>
            <a:r>
              <a:rPr lang="ru-RU" dirty="0" err="1"/>
              <a:t>вісімнадцяти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) </a:t>
            </a:r>
            <a:r>
              <a:rPr lang="ru-RU" dirty="0" err="1"/>
              <a:t>відповідає</a:t>
            </a:r>
            <a:r>
              <a:rPr lang="ru-RU" dirty="0"/>
              <a:t> за </a:t>
            </a:r>
            <a:r>
              <a:rPr lang="ru-RU" dirty="0" err="1"/>
              <a:t>завдану</a:t>
            </a:r>
            <a:r>
              <a:rPr lang="ru-RU" dirty="0"/>
              <a:t> нею шкоду </a:t>
            </a:r>
            <a:r>
              <a:rPr lang="ru-RU" dirty="0" err="1"/>
              <a:t>самостійно</a:t>
            </a:r>
            <a:r>
              <a:rPr lang="ru-RU" dirty="0"/>
              <a:t> на </a:t>
            </a:r>
            <a:r>
              <a:rPr lang="ru-RU" dirty="0" err="1"/>
              <a:t>загальних</a:t>
            </a:r>
            <a:r>
              <a:rPr lang="ru-RU" dirty="0"/>
              <a:t> </a:t>
            </a:r>
            <a:r>
              <a:rPr lang="ru-RU" dirty="0" err="1"/>
              <a:t>підставах</a:t>
            </a:r>
            <a:r>
              <a:rPr lang="ru-RU" dirty="0" smtClean="0"/>
              <a:t>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відсутності</a:t>
            </a:r>
            <a:r>
              <a:rPr lang="ru-RU" dirty="0"/>
              <a:t> у </a:t>
            </a:r>
            <a:r>
              <a:rPr lang="ru-RU" dirty="0" err="1"/>
              <a:t>неповнолітньої</a:t>
            </a:r>
            <a:r>
              <a:rPr lang="ru-RU" dirty="0"/>
              <a:t> особи майна, </a:t>
            </a:r>
            <a:r>
              <a:rPr lang="ru-RU" dirty="0" err="1"/>
              <a:t>достатнього</a:t>
            </a:r>
            <a:r>
              <a:rPr lang="ru-RU" dirty="0"/>
              <a:t> для </a:t>
            </a:r>
            <a:r>
              <a:rPr lang="ru-RU" dirty="0" err="1"/>
              <a:t>відшкодування</a:t>
            </a:r>
            <a:r>
              <a:rPr lang="ru-RU" dirty="0"/>
              <a:t> </a:t>
            </a:r>
            <a:r>
              <a:rPr lang="ru-RU" dirty="0" err="1"/>
              <a:t>завданої</a:t>
            </a:r>
            <a:r>
              <a:rPr lang="ru-RU" dirty="0"/>
              <a:t> нею </a:t>
            </a:r>
            <a:r>
              <a:rPr lang="ru-RU" dirty="0" err="1"/>
              <a:t>шкоди</a:t>
            </a:r>
            <a:r>
              <a:rPr lang="ru-RU" dirty="0"/>
              <a:t>, </a:t>
            </a:r>
            <a:r>
              <a:rPr lang="ru-RU" dirty="0" err="1"/>
              <a:t>ця</a:t>
            </a:r>
            <a:r>
              <a:rPr lang="ru-RU" dirty="0"/>
              <a:t> шкода </a:t>
            </a:r>
            <a:r>
              <a:rPr lang="ru-RU" dirty="0" err="1"/>
              <a:t>відшкодовується</a:t>
            </a:r>
            <a:r>
              <a:rPr lang="ru-RU" dirty="0"/>
              <a:t> в </a:t>
            </a:r>
            <a:r>
              <a:rPr lang="ru-RU" dirty="0" err="1"/>
              <a:t>частці</a:t>
            </a:r>
            <a:r>
              <a:rPr lang="ru-RU" dirty="0"/>
              <a:t>, </a:t>
            </a:r>
            <a:r>
              <a:rPr lang="ru-RU" dirty="0" err="1"/>
              <a:t>якої</a:t>
            </a:r>
            <a:r>
              <a:rPr lang="ru-RU" dirty="0"/>
              <a:t> не </a:t>
            </a:r>
            <a:r>
              <a:rPr lang="ru-RU" dirty="0" err="1"/>
              <a:t>вистачає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в </a:t>
            </a:r>
            <a:r>
              <a:rPr lang="ru-RU" dirty="0" err="1"/>
              <a:t>повному</a:t>
            </a:r>
            <a:r>
              <a:rPr lang="ru-RU" dirty="0"/>
              <a:t> </a:t>
            </a:r>
            <a:r>
              <a:rPr lang="ru-RU" dirty="0" err="1"/>
              <a:t>обсязі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батьками (</a:t>
            </a:r>
            <a:r>
              <a:rPr lang="ru-RU" dirty="0" err="1"/>
              <a:t>усиновлювачами</a:t>
            </a:r>
            <a:r>
              <a:rPr lang="ru-RU" dirty="0"/>
              <a:t>)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піклувальником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вони не </a:t>
            </a:r>
            <a:r>
              <a:rPr lang="ru-RU" dirty="0" err="1"/>
              <a:t>доведуть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шкоди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завдано</a:t>
            </a:r>
            <a:r>
              <a:rPr lang="ru-RU" dirty="0"/>
              <a:t> не з </a:t>
            </a:r>
            <a:r>
              <a:rPr lang="ru-RU" dirty="0" err="1"/>
              <a:t>їхньої</a:t>
            </a:r>
            <a:r>
              <a:rPr lang="ru-RU" dirty="0"/>
              <a:t> вини. </a:t>
            </a:r>
            <a:endParaRPr lang="ru-RU" dirty="0" smtClean="0"/>
          </a:p>
          <a:p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неповнолітня</a:t>
            </a:r>
            <a:r>
              <a:rPr lang="ru-RU" dirty="0" smtClean="0"/>
              <a:t> </a:t>
            </a:r>
            <a:r>
              <a:rPr lang="ru-RU" dirty="0"/>
              <a:t>особа </a:t>
            </a:r>
            <a:r>
              <a:rPr lang="ru-RU" dirty="0" err="1"/>
              <a:t>перебувала</a:t>
            </a:r>
            <a:r>
              <a:rPr lang="ru-RU" dirty="0"/>
              <a:t> у </a:t>
            </a:r>
            <a:r>
              <a:rPr lang="ru-RU" dirty="0" err="1"/>
              <a:t>закладі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за законом </a:t>
            </a:r>
            <a:r>
              <a:rPr lang="ru-RU" dirty="0" err="1"/>
              <a:t>здійснює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неї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 </a:t>
            </a:r>
            <a:r>
              <a:rPr lang="ru-RU" dirty="0" err="1"/>
              <a:t>піклувальника</a:t>
            </a:r>
            <a:r>
              <a:rPr lang="ru-RU" dirty="0"/>
              <a:t>, </a:t>
            </a:r>
            <a:r>
              <a:rPr lang="ru-RU" dirty="0" err="1"/>
              <a:t>цей</a:t>
            </a:r>
            <a:r>
              <a:rPr lang="ru-RU" dirty="0"/>
              <a:t> заклад </a:t>
            </a:r>
            <a:r>
              <a:rPr lang="ru-RU" dirty="0" err="1"/>
              <a:t>зобов'язаний</a:t>
            </a:r>
            <a:r>
              <a:rPr lang="ru-RU" dirty="0"/>
              <a:t> </a:t>
            </a:r>
            <a:r>
              <a:rPr lang="ru-RU" dirty="0" err="1"/>
              <a:t>відшкодувати</a:t>
            </a:r>
            <a:r>
              <a:rPr lang="ru-RU" dirty="0"/>
              <a:t> шкоду в </a:t>
            </a:r>
            <a:r>
              <a:rPr lang="ru-RU" dirty="0" err="1"/>
              <a:t>частці</a:t>
            </a:r>
            <a:r>
              <a:rPr lang="ru-RU" dirty="0"/>
              <a:t>, </a:t>
            </a:r>
            <a:r>
              <a:rPr lang="ru-RU" dirty="0" err="1"/>
              <a:t>якої</a:t>
            </a:r>
            <a:r>
              <a:rPr lang="ru-RU" dirty="0"/>
              <a:t> не </a:t>
            </a:r>
            <a:r>
              <a:rPr lang="ru-RU" dirty="0" err="1"/>
              <a:t>вистачає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в </a:t>
            </a:r>
            <a:r>
              <a:rPr lang="ru-RU" dirty="0" err="1"/>
              <a:t>повному</a:t>
            </a:r>
            <a:r>
              <a:rPr lang="ru-RU" dirty="0"/>
              <a:t> </a:t>
            </a:r>
            <a:r>
              <a:rPr lang="ru-RU" dirty="0" err="1"/>
              <a:t>обсязі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не </a:t>
            </a:r>
            <a:r>
              <a:rPr lang="ru-RU" dirty="0" err="1"/>
              <a:t>доведе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шкоди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завдано</a:t>
            </a:r>
            <a:r>
              <a:rPr lang="ru-RU" dirty="0"/>
              <a:t> не з </a:t>
            </a:r>
            <a:r>
              <a:rPr lang="ru-RU" dirty="0" err="1"/>
              <a:t>його</a:t>
            </a:r>
            <a:r>
              <a:rPr lang="ru-RU" dirty="0"/>
              <a:t> вини.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80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5301" y="159224"/>
            <a:ext cx="6447501" cy="1320800"/>
          </a:xfrm>
        </p:spPr>
        <p:txBody>
          <a:bodyPr/>
          <a:lstStyle/>
          <a:p>
            <a:r>
              <a:rPr lang="uk-UA" b="1" dirty="0" smtClean="0"/>
              <a:t>Ст. 1178 Цивільного кодексу України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3410" y="1470888"/>
            <a:ext cx="7162041" cy="4829782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Шкода, </a:t>
            </a:r>
            <a:r>
              <a:rPr lang="ru-RU" sz="2000" dirty="0" err="1">
                <a:solidFill>
                  <a:schemeClr val="tx1"/>
                </a:solidFill>
              </a:rPr>
              <a:t>завдана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малолітньою</a:t>
            </a:r>
            <a:r>
              <a:rPr lang="ru-RU" sz="2000" dirty="0">
                <a:solidFill>
                  <a:schemeClr val="tx1"/>
                </a:solidFill>
              </a:rPr>
              <a:t> особою (яка не </a:t>
            </a:r>
            <a:r>
              <a:rPr lang="ru-RU" sz="2000" dirty="0" err="1">
                <a:solidFill>
                  <a:schemeClr val="tx1"/>
                </a:solidFill>
              </a:rPr>
              <a:t>досягла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14 </a:t>
            </a:r>
            <a:r>
              <a:rPr lang="ru-RU" sz="2000" dirty="0" err="1" smtClean="0">
                <a:solidFill>
                  <a:schemeClr val="tx1"/>
                </a:solidFill>
              </a:rPr>
              <a:t>років</a:t>
            </a:r>
            <a:r>
              <a:rPr lang="ru-RU" sz="2000" dirty="0">
                <a:solidFill>
                  <a:schemeClr val="tx1"/>
                </a:solidFill>
              </a:rPr>
              <a:t>), </a:t>
            </a:r>
            <a:r>
              <a:rPr lang="ru-RU" sz="2000" dirty="0" err="1">
                <a:solidFill>
                  <a:schemeClr val="tx1"/>
                </a:solidFill>
              </a:rPr>
              <a:t>відшкодовується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її</a:t>
            </a:r>
            <a:r>
              <a:rPr lang="ru-RU" sz="2000" dirty="0">
                <a:solidFill>
                  <a:schemeClr val="tx1"/>
                </a:solidFill>
              </a:rPr>
              <a:t> батьками (</a:t>
            </a:r>
            <a:r>
              <a:rPr lang="ru-RU" sz="2000" dirty="0" err="1">
                <a:solidFill>
                  <a:schemeClr val="tx1"/>
                </a:solidFill>
              </a:rPr>
              <a:t>усиновлювачами</a:t>
            </a:r>
            <a:r>
              <a:rPr lang="ru-RU" sz="2000" dirty="0">
                <a:solidFill>
                  <a:schemeClr val="tx1"/>
                </a:solidFill>
              </a:rPr>
              <a:t>) </a:t>
            </a:r>
            <a:r>
              <a:rPr lang="ru-RU" sz="2000" dirty="0" err="1">
                <a:solidFill>
                  <a:schemeClr val="tx1"/>
                </a:solidFill>
              </a:rPr>
              <a:t>або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опікуном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чи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іншою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фізичною</a:t>
            </a:r>
            <a:r>
              <a:rPr lang="ru-RU" sz="2000" dirty="0">
                <a:solidFill>
                  <a:schemeClr val="tx1"/>
                </a:solidFill>
              </a:rPr>
              <a:t> особою, яка на </a:t>
            </a:r>
            <a:r>
              <a:rPr lang="ru-RU" sz="2000" dirty="0" err="1">
                <a:solidFill>
                  <a:schemeClr val="tx1"/>
                </a:solidFill>
              </a:rPr>
              <a:t>правових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підставах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здійснює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виховання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малолітньої</a:t>
            </a:r>
            <a:r>
              <a:rPr lang="ru-RU" sz="2000" dirty="0">
                <a:solidFill>
                  <a:schemeClr val="tx1"/>
                </a:solidFill>
              </a:rPr>
              <a:t> особи, — </a:t>
            </a:r>
            <a:r>
              <a:rPr lang="ru-RU" sz="2000" dirty="0" err="1">
                <a:solidFill>
                  <a:schemeClr val="tx1"/>
                </a:solidFill>
              </a:rPr>
              <a:t>якщо</a:t>
            </a:r>
            <a:r>
              <a:rPr lang="ru-RU" sz="2000" dirty="0">
                <a:solidFill>
                  <a:schemeClr val="tx1"/>
                </a:solidFill>
              </a:rPr>
              <a:t> вони не </a:t>
            </a:r>
            <a:r>
              <a:rPr lang="ru-RU" sz="2000" dirty="0" err="1">
                <a:solidFill>
                  <a:schemeClr val="tx1"/>
                </a:solidFill>
              </a:rPr>
              <a:t>доведуть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що</a:t>
            </a:r>
            <a:r>
              <a:rPr lang="ru-RU" sz="2000" dirty="0">
                <a:solidFill>
                  <a:schemeClr val="tx1"/>
                </a:solidFill>
              </a:rPr>
              <a:t> шкода не є </a:t>
            </a:r>
            <a:r>
              <a:rPr lang="ru-RU" sz="2000" dirty="0" err="1">
                <a:solidFill>
                  <a:schemeClr val="tx1"/>
                </a:solidFill>
              </a:rPr>
              <a:t>наслідком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несумлінного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здійснення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або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ухилення</a:t>
            </a:r>
            <a:r>
              <a:rPr lang="ru-RU" sz="2000" dirty="0">
                <a:solidFill>
                  <a:schemeClr val="tx1"/>
                </a:solidFill>
              </a:rPr>
              <a:t> ними </a:t>
            </a:r>
            <a:r>
              <a:rPr lang="ru-RU" sz="2000" dirty="0" err="1">
                <a:solidFill>
                  <a:schemeClr val="tx1"/>
                </a:solidFill>
              </a:rPr>
              <a:t>від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здійснення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виховання</a:t>
            </a:r>
            <a:r>
              <a:rPr lang="ru-RU" sz="2000" dirty="0">
                <a:solidFill>
                  <a:schemeClr val="tx1"/>
                </a:solidFill>
              </a:rPr>
              <a:t> та </a:t>
            </a:r>
            <a:r>
              <a:rPr lang="ru-RU" sz="2000" dirty="0" err="1">
                <a:solidFill>
                  <a:schemeClr val="tx1"/>
                </a:solidFill>
              </a:rPr>
              <a:t>нагляду</a:t>
            </a:r>
            <a:r>
              <a:rPr lang="ru-RU" sz="2000" dirty="0">
                <a:solidFill>
                  <a:schemeClr val="tx1"/>
                </a:solidFill>
              </a:rPr>
              <a:t> за </a:t>
            </a:r>
            <a:r>
              <a:rPr lang="ru-RU" sz="2000" dirty="0" err="1">
                <a:solidFill>
                  <a:schemeClr val="tx1"/>
                </a:solidFill>
              </a:rPr>
              <a:t>малолітньою</a:t>
            </a:r>
            <a:r>
              <a:rPr lang="ru-RU" sz="2000" dirty="0">
                <a:solidFill>
                  <a:schemeClr val="tx1"/>
                </a:solidFill>
              </a:rPr>
              <a:t> особою.</a:t>
            </a:r>
            <a:br>
              <a:rPr lang="ru-RU" sz="2000" dirty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741" y="3985145"/>
            <a:ext cx="3493967" cy="260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20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314632"/>
            <a:ext cx="6447501" cy="1320800"/>
          </a:xfrm>
        </p:spPr>
        <p:txBody>
          <a:bodyPr/>
          <a:lstStyle/>
          <a:p>
            <a:pPr algn="ctr"/>
            <a:r>
              <a:rPr lang="uk-UA" b="1" dirty="0" smtClean="0"/>
              <a:t>Учасники навчально виховного процесу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5988" y="1836126"/>
            <a:ext cx="6447501" cy="3880773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>
                <a:solidFill>
                  <a:schemeClr val="tx1"/>
                </a:solidFill>
              </a:rPr>
              <a:t>Стаття</a:t>
            </a:r>
            <a:r>
              <a:rPr lang="ru-RU" b="1" dirty="0">
                <a:solidFill>
                  <a:schemeClr val="tx1"/>
                </a:solidFill>
              </a:rPr>
              <a:t> 19. </a:t>
            </a:r>
            <a:r>
              <a:rPr lang="ru-RU" b="1" u="sng" dirty="0" err="1">
                <a:solidFill>
                  <a:schemeClr val="tx1"/>
                </a:solidFill>
              </a:rPr>
              <a:t>Учасники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навчально-виховного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процесу</a:t>
            </a:r>
            <a:endParaRPr lang="ru-RU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err="1">
                <a:solidFill>
                  <a:schemeClr val="tx1"/>
                </a:solidFill>
              </a:rPr>
              <a:t>Учасниками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навчально-виховного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процесу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загальноосв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ru-RU" dirty="0" err="1">
                <a:solidFill>
                  <a:schemeClr val="tx1"/>
                </a:solidFill>
              </a:rPr>
              <a:t>тн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ru-RU" dirty="0">
                <a:solidFill>
                  <a:schemeClr val="tx1"/>
                </a:solidFill>
              </a:rPr>
              <a:t>х </a:t>
            </a:r>
            <a:r>
              <a:rPr lang="ru-RU" dirty="0" err="1">
                <a:solidFill>
                  <a:schemeClr val="tx1"/>
                </a:solidFill>
              </a:rPr>
              <a:t>навчальних</a:t>
            </a:r>
            <a:r>
              <a:rPr lang="ru-RU" dirty="0">
                <a:solidFill>
                  <a:schemeClr val="tx1"/>
                </a:solidFill>
              </a:rPr>
              <a:t> закладах є:</a:t>
            </a:r>
          </a:p>
          <a:p>
            <a:r>
              <a:rPr lang="ru-RU" u="sng" dirty="0" err="1">
                <a:solidFill>
                  <a:schemeClr val="tx1"/>
                </a:solidFill>
              </a:rPr>
              <a:t>учн</a:t>
            </a:r>
            <a:r>
              <a:rPr lang="en-US" u="sng" dirty="0" err="1">
                <a:solidFill>
                  <a:schemeClr val="tx1"/>
                </a:solidFill>
              </a:rPr>
              <a:t>i</a:t>
            </a:r>
            <a:r>
              <a:rPr lang="en-US" u="sng" dirty="0">
                <a:solidFill>
                  <a:schemeClr val="tx1"/>
                </a:solidFill>
              </a:rPr>
              <a:t> (</a:t>
            </a:r>
            <a:r>
              <a:rPr lang="ru-RU" u="sng" dirty="0" err="1">
                <a:solidFill>
                  <a:schemeClr val="tx1"/>
                </a:solidFill>
              </a:rPr>
              <a:t>вихованц</a:t>
            </a:r>
            <a:r>
              <a:rPr lang="en-US" u="sng" dirty="0" err="1">
                <a:solidFill>
                  <a:schemeClr val="tx1"/>
                </a:solidFill>
              </a:rPr>
              <a:t>i</a:t>
            </a:r>
            <a:r>
              <a:rPr lang="en-US" u="sng" dirty="0">
                <a:solidFill>
                  <a:schemeClr val="tx1"/>
                </a:solidFill>
              </a:rPr>
              <a:t>);</a:t>
            </a:r>
          </a:p>
          <a:p>
            <a:r>
              <a:rPr lang="ru-RU" u="sng" dirty="0" err="1">
                <a:solidFill>
                  <a:schemeClr val="tx1"/>
                </a:solidFill>
              </a:rPr>
              <a:t>кер</a:t>
            </a:r>
            <a:r>
              <a:rPr lang="en-US" u="sng" dirty="0" err="1">
                <a:solidFill>
                  <a:schemeClr val="tx1"/>
                </a:solidFill>
              </a:rPr>
              <a:t>i</a:t>
            </a:r>
            <a:r>
              <a:rPr lang="ru-RU" u="sng" dirty="0" err="1">
                <a:solidFill>
                  <a:schemeClr val="tx1"/>
                </a:solidFill>
              </a:rPr>
              <a:t>вники</a:t>
            </a:r>
            <a:r>
              <a:rPr lang="ru-RU" u="sng" dirty="0">
                <a:solidFill>
                  <a:schemeClr val="tx1"/>
                </a:solidFill>
              </a:rPr>
              <a:t>;</a:t>
            </a:r>
          </a:p>
          <a:p>
            <a:r>
              <a:rPr lang="ru-RU" u="sng" dirty="0">
                <a:solidFill>
                  <a:schemeClr val="tx1"/>
                </a:solidFill>
              </a:rPr>
              <a:t>педагог</a:t>
            </a:r>
            <a:r>
              <a:rPr lang="en-US" u="sng" dirty="0" err="1">
                <a:solidFill>
                  <a:schemeClr val="tx1"/>
                </a:solidFill>
              </a:rPr>
              <a:t>i</a:t>
            </a:r>
            <a:r>
              <a:rPr lang="ru-RU" u="sng" dirty="0" err="1">
                <a:solidFill>
                  <a:schemeClr val="tx1"/>
                </a:solidFill>
              </a:rPr>
              <a:t>чн</a:t>
            </a:r>
            <a:r>
              <a:rPr lang="en-US" u="sng" dirty="0" err="1">
                <a:solidFill>
                  <a:schemeClr val="tx1"/>
                </a:solidFill>
              </a:rPr>
              <a:t>i</a:t>
            </a:r>
            <a:r>
              <a:rPr lang="en-US" u="sng" dirty="0">
                <a:solidFill>
                  <a:schemeClr val="tx1"/>
                </a:solidFill>
              </a:rPr>
              <a:t> </a:t>
            </a:r>
            <a:r>
              <a:rPr lang="ru-RU" u="sng" dirty="0" err="1">
                <a:solidFill>
                  <a:schemeClr val="tx1"/>
                </a:solidFill>
              </a:rPr>
              <a:t>прац</a:t>
            </a:r>
            <a:r>
              <a:rPr lang="en-US" u="sng" dirty="0" err="1">
                <a:solidFill>
                  <a:schemeClr val="tx1"/>
                </a:solidFill>
              </a:rPr>
              <a:t>i</a:t>
            </a:r>
            <a:r>
              <a:rPr lang="ru-RU" u="sng" dirty="0" err="1">
                <a:solidFill>
                  <a:schemeClr val="tx1"/>
                </a:solidFill>
              </a:rPr>
              <a:t>вники</a:t>
            </a:r>
            <a:r>
              <a:rPr lang="ru-RU" u="sng" dirty="0">
                <a:solidFill>
                  <a:schemeClr val="tx1"/>
                </a:solidFill>
              </a:rPr>
              <a:t>, психологи</a:t>
            </a:r>
            <a:r>
              <a:rPr lang="ru-RU" u="sng" dirty="0" smtClean="0">
                <a:solidFill>
                  <a:schemeClr val="tx1"/>
                </a:solidFill>
              </a:rPr>
              <a:t>,</a:t>
            </a:r>
          </a:p>
          <a:p>
            <a:r>
              <a:rPr lang="ru-RU" u="sng" dirty="0" smtClean="0">
                <a:solidFill>
                  <a:schemeClr val="tx1"/>
                </a:solidFill>
              </a:rPr>
              <a:t> </a:t>
            </a:r>
            <a:r>
              <a:rPr lang="ru-RU" u="sng" dirty="0">
                <a:solidFill>
                  <a:schemeClr val="tx1"/>
                </a:solidFill>
              </a:rPr>
              <a:t>б</a:t>
            </a:r>
            <a:r>
              <a:rPr lang="en-US" u="sng" dirty="0" err="1">
                <a:solidFill>
                  <a:schemeClr val="tx1"/>
                </a:solidFill>
              </a:rPr>
              <a:t>i</a:t>
            </a:r>
            <a:r>
              <a:rPr lang="ru-RU" u="sng" dirty="0" err="1">
                <a:solidFill>
                  <a:schemeClr val="tx1"/>
                </a:solidFill>
              </a:rPr>
              <a:t>бл</a:t>
            </a:r>
            <a:r>
              <a:rPr lang="en-US" u="sng" dirty="0" err="1">
                <a:solidFill>
                  <a:schemeClr val="tx1"/>
                </a:solidFill>
              </a:rPr>
              <a:t>i</a:t>
            </a:r>
            <a:r>
              <a:rPr lang="ru-RU" u="sng" dirty="0" err="1">
                <a:solidFill>
                  <a:schemeClr val="tx1"/>
                </a:solidFill>
              </a:rPr>
              <a:t>отекар</a:t>
            </a:r>
            <a:r>
              <a:rPr lang="en-US" u="sng" dirty="0" err="1">
                <a:solidFill>
                  <a:schemeClr val="tx1"/>
                </a:solidFill>
              </a:rPr>
              <a:t>i</a:t>
            </a:r>
            <a:r>
              <a:rPr lang="en-US" u="sng" dirty="0">
                <a:solidFill>
                  <a:schemeClr val="tx1"/>
                </a:solidFill>
              </a:rPr>
              <a:t>;</a:t>
            </a:r>
          </a:p>
          <a:p>
            <a:r>
              <a:rPr lang="en-US" u="sng" dirty="0" err="1">
                <a:solidFill>
                  <a:schemeClr val="tx1"/>
                </a:solidFill>
              </a:rPr>
              <a:t>i</a:t>
            </a:r>
            <a:r>
              <a:rPr lang="ru-RU" u="sng" dirty="0" err="1">
                <a:solidFill>
                  <a:schemeClr val="tx1"/>
                </a:solidFill>
              </a:rPr>
              <a:t>нш</a:t>
            </a:r>
            <a:r>
              <a:rPr lang="en-US" u="sng" dirty="0" err="1">
                <a:solidFill>
                  <a:schemeClr val="tx1"/>
                </a:solidFill>
              </a:rPr>
              <a:t>i</a:t>
            </a:r>
            <a:r>
              <a:rPr lang="en-US" u="sng" dirty="0">
                <a:solidFill>
                  <a:schemeClr val="tx1"/>
                </a:solidFill>
              </a:rPr>
              <a:t> </a:t>
            </a:r>
            <a:r>
              <a:rPr lang="ru-RU" u="sng" dirty="0">
                <a:solidFill>
                  <a:schemeClr val="tx1"/>
                </a:solidFill>
              </a:rPr>
              <a:t>спец</a:t>
            </a:r>
            <a:r>
              <a:rPr lang="en-US" u="sng" dirty="0" err="1">
                <a:solidFill>
                  <a:schemeClr val="tx1"/>
                </a:solidFill>
              </a:rPr>
              <a:t>i</a:t>
            </a:r>
            <a:r>
              <a:rPr lang="ru-RU" u="sng" dirty="0">
                <a:solidFill>
                  <a:schemeClr val="tx1"/>
                </a:solidFill>
              </a:rPr>
              <a:t>ал</a:t>
            </a:r>
            <a:r>
              <a:rPr lang="en-US" u="sng" dirty="0" err="1">
                <a:solidFill>
                  <a:schemeClr val="tx1"/>
                </a:solidFill>
              </a:rPr>
              <a:t>i</a:t>
            </a:r>
            <a:r>
              <a:rPr lang="ru-RU" u="sng" dirty="0" err="1">
                <a:solidFill>
                  <a:schemeClr val="tx1"/>
                </a:solidFill>
              </a:rPr>
              <a:t>сти</a:t>
            </a:r>
            <a:r>
              <a:rPr lang="ru-RU" u="sng" dirty="0">
                <a:solidFill>
                  <a:schemeClr val="tx1"/>
                </a:solidFill>
              </a:rPr>
              <a:t>;</a:t>
            </a:r>
          </a:p>
          <a:p>
            <a:r>
              <a:rPr lang="ru-RU" u="sng" dirty="0">
                <a:solidFill>
                  <a:schemeClr val="tx1"/>
                </a:solidFill>
              </a:rPr>
              <a:t>батьки </a:t>
            </a:r>
            <a:r>
              <a:rPr lang="ru-RU" u="sng" dirty="0" err="1">
                <a:solidFill>
                  <a:schemeClr val="tx1"/>
                </a:solidFill>
              </a:rPr>
              <a:t>або</a:t>
            </a:r>
            <a:r>
              <a:rPr lang="ru-RU" u="sng" dirty="0">
                <a:solidFill>
                  <a:schemeClr val="tx1"/>
                </a:solidFill>
              </a:rPr>
              <a:t> особи, як</a:t>
            </a:r>
            <a:r>
              <a:rPr lang="en-US" u="sng" dirty="0" err="1">
                <a:solidFill>
                  <a:schemeClr val="tx1"/>
                </a:solidFill>
              </a:rPr>
              <a:t>i</a:t>
            </a:r>
            <a:r>
              <a:rPr lang="en-US" u="sng" dirty="0">
                <a:solidFill>
                  <a:schemeClr val="tx1"/>
                </a:solidFill>
              </a:rPr>
              <a:t> </a:t>
            </a:r>
            <a:r>
              <a:rPr lang="ru-RU" u="sng" dirty="0" err="1">
                <a:solidFill>
                  <a:schemeClr val="tx1"/>
                </a:solidFill>
              </a:rPr>
              <a:t>їх</a:t>
            </a:r>
            <a:r>
              <a:rPr lang="ru-RU" u="sng" dirty="0">
                <a:solidFill>
                  <a:schemeClr val="tx1"/>
                </a:solidFill>
              </a:rPr>
              <a:t> зам</a:t>
            </a:r>
            <a:r>
              <a:rPr lang="en-US" u="sng" dirty="0" err="1">
                <a:solidFill>
                  <a:schemeClr val="tx1"/>
                </a:solidFill>
              </a:rPr>
              <a:t>i</a:t>
            </a:r>
            <a:r>
              <a:rPr lang="ru-RU" u="sng" dirty="0" err="1">
                <a:solidFill>
                  <a:schemeClr val="tx1"/>
                </a:solidFill>
              </a:rPr>
              <a:t>нюють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F:\фото\14788588085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6"/>
          <a:stretch/>
        </p:blipFill>
        <p:spPr bwMode="auto">
          <a:xfrm>
            <a:off x="5257800" y="2802193"/>
            <a:ext cx="3886200" cy="249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39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0856" y="274321"/>
            <a:ext cx="6447501" cy="188626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Людина освічена та, яка знає де знайти те, чого вона не знає.</a:t>
            </a:r>
            <a:br>
              <a:rPr lang="uk-UA" dirty="0" smtClean="0"/>
            </a:br>
            <a:r>
              <a:rPr lang="uk-UA" dirty="0"/>
              <a:t> </a:t>
            </a:r>
            <a:r>
              <a:rPr lang="uk-UA" dirty="0" smtClean="0"/>
              <a:t>                                        Георг </a:t>
            </a:r>
            <a:r>
              <a:rPr lang="uk-UA" dirty="0" err="1" smtClean="0"/>
              <a:t>Зіммель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uk-UA" sz="2800" dirty="0" smtClean="0"/>
          </a:p>
          <a:p>
            <a:r>
              <a:rPr lang="uk-UA" sz="2800" b="1" dirty="0" smtClean="0"/>
              <a:t>Не кажіть, що у вас не вистачає часу, його у вас рівно стільки ж, скільки його було у Мікеланджело,  Леонардо да Вінчі, Альберта </a:t>
            </a:r>
            <a:r>
              <a:rPr lang="uk-UA" sz="2800" b="1" dirty="0" err="1" smtClean="0"/>
              <a:t>Енштейна</a:t>
            </a:r>
            <a:r>
              <a:rPr lang="uk-UA" sz="2800" b="1" dirty="0" smtClean="0"/>
              <a:t>, Білла Гейтса.</a:t>
            </a:r>
          </a:p>
          <a:p>
            <a:pPr algn="r"/>
            <a:r>
              <a:rPr lang="uk-UA" sz="2800" dirty="0"/>
              <a:t> </a:t>
            </a:r>
            <a:r>
              <a:rPr lang="uk-UA" sz="2800" dirty="0" smtClean="0"/>
              <a:t>                                                                                                      Джексон Браун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1446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756" y="152400"/>
            <a:ext cx="6447501" cy="1320800"/>
          </a:xfrm>
        </p:spPr>
        <p:txBody>
          <a:bodyPr/>
          <a:lstStyle/>
          <a:p>
            <a:pPr algn="ctr"/>
            <a:r>
              <a:rPr lang="uk-UA" b="1" dirty="0" smtClean="0"/>
              <a:t>Права учнів</a:t>
            </a:r>
            <a:br>
              <a:rPr lang="uk-UA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008" y="888591"/>
            <a:ext cx="7161160" cy="47840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200" b="1" dirty="0">
                <a:solidFill>
                  <a:schemeClr val="tx1"/>
                </a:solidFill>
              </a:rPr>
              <a:t>У п. 1 статті 51 закону України «Про освіту» зазначено, що учні мають гарантоване державою право на:</a:t>
            </a:r>
            <a:endParaRPr lang="ru-RU" sz="1200" b="1" dirty="0">
              <a:solidFill>
                <a:schemeClr val="tx1"/>
              </a:solidFill>
            </a:endParaRPr>
          </a:p>
          <a:p>
            <a:pPr lvl="0"/>
            <a:r>
              <a:rPr lang="uk-UA" sz="1200" dirty="0">
                <a:solidFill>
                  <a:schemeClr val="tx1"/>
                </a:solidFill>
              </a:rPr>
              <a:t>навчання для здобуття певного освітнього та освітньо-кваліфікаційного рівнів; </a:t>
            </a:r>
            <a:endParaRPr lang="ru-RU" sz="1200" dirty="0">
              <a:solidFill>
                <a:schemeClr val="tx1"/>
              </a:solidFill>
            </a:endParaRPr>
          </a:p>
          <a:p>
            <a:pPr lvl="0"/>
            <a:r>
              <a:rPr lang="uk-UA" sz="1200" dirty="0">
                <a:solidFill>
                  <a:schemeClr val="tx1"/>
                </a:solidFill>
              </a:rPr>
              <a:t>вибір навчального закладу, форми навчання, освітньо-професійних та індивідуальних програм, позакласних занять; </a:t>
            </a:r>
            <a:endParaRPr lang="ru-RU" sz="1200" dirty="0">
              <a:solidFill>
                <a:schemeClr val="tx1"/>
              </a:solidFill>
            </a:endParaRPr>
          </a:p>
          <a:p>
            <a:pPr lvl="0"/>
            <a:r>
              <a:rPr lang="uk-UA" sz="1200" dirty="0">
                <a:solidFill>
                  <a:schemeClr val="tx1"/>
                </a:solidFill>
              </a:rPr>
              <a:t>одержання направлення на навчання, стажування до інших навчальних закладів, у тому числі за кордоном; </a:t>
            </a:r>
            <a:endParaRPr lang="ru-RU" sz="1200" dirty="0">
              <a:solidFill>
                <a:schemeClr val="tx1"/>
              </a:solidFill>
            </a:endParaRPr>
          </a:p>
          <a:p>
            <a:pPr lvl="0"/>
            <a:r>
              <a:rPr lang="uk-UA" sz="1200" dirty="0">
                <a:solidFill>
                  <a:schemeClr val="tx1"/>
                </a:solidFill>
              </a:rPr>
              <a:t>користування навчальною, науковою, виробничою, культурною, спортивною, побутовою, оздоровчою базою навчального закладу; </a:t>
            </a:r>
            <a:endParaRPr lang="ru-RU" sz="1200" dirty="0">
              <a:solidFill>
                <a:schemeClr val="tx1"/>
              </a:solidFill>
            </a:endParaRPr>
          </a:p>
          <a:p>
            <a:pPr lvl="0"/>
            <a:r>
              <a:rPr lang="uk-UA" sz="1200" dirty="0">
                <a:solidFill>
                  <a:schemeClr val="tx1"/>
                </a:solidFill>
              </a:rPr>
              <a:t>доступ до інформації в усіх галузях знань; </a:t>
            </a:r>
            <a:endParaRPr lang="ru-RU" sz="1200" dirty="0">
              <a:solidFill>
                <a:schemeClr val="tx1"/>
              </a:solidFill>
            </a:endParaRPr>
          </a:p>
          <a:p>
            <a:pPr lvl="0"/>
            <a:r>
              <a:rPr lang="uk-UA" sz="1200" dirty="0">
                <a:solidFill>
                  <a:schemeClr val="tx1"/>
                </a:solidFill>
              </a:rPr>
              <a:t>участь у науково-дослідній, дослідно-конструкторській та інших видах наукової діяльності, конференціях, олімпіадах, виставках, конкурсах; </a:t>
            </a:r>
            <a:endParaRPr lang="ru-RU" sz="1200" dirty="0">
              <a:solidFill>
                <a:schemeClr val="tx1"/>
              </a:solidFill>
            </a:endParaRPr>
          </a:p>
          <a:p>
            <a:pPr lvl="0"/>
            <a:r>
              <a:rPr lang="uk-UA" sz="1200" dirty="0">
                <a:solidFill>
                  <a:schemeClr val="tx1"/>
                </a:solidFill>
              </a:rPr>
              <a:t>особисту або через своїх представників участь у громадському самоврядуванні, в обговоренні, вирішенні питань удосконалення навчально-виховного процесу, науково-дослідної роботи, призначення стипендій, організації дозвілля, побуту тощо; </a:t>
            </a:r>
            <a:endParaRPr lang="ru-RU" sz="1200" dirty="0">
              <a:solidFill>
                <a:schemeClr val="tx1"/>
              </a:solidFill>
            </a:endParaRPr>
          </a:p>
          <a:p>
            <a:pPr lvl="0"/>
            <a:r>
              <a:rPr lang="uk-UA" sz="1200" dirty="0">
                <a:solidFill>
                  <a:schemeClr val="tx1"/>
                </a:solidFill>
              </a:rPr>
              <a:t>участь в об'єднаннях громадян; </a:t>
            </a:r>
            <a:endParaRPr lang="ru-RU" sz="1200" dirty="0">
              <a:solidFill>
                <a:schemeClr val="tx1"/>
              </a:solidFill>
            </a:endParaRPr>
          </a:p>
          <a:p>
            <a:pPr lvl="0"/>
            <a:r>
              <a:rPr lang="uk-UA" sz="1200" dirty="0">
                <a:solidFill>
                  <a:schemeClr val="tx1"/>
                </a:solidFill>
              </a:rPr>
              <a:t>безпечні й нешкідливі умови навчання та праці; </a:t>
            </a:r>
            <a:endParaRPr lang="ru-RU" sz="1200" dirty="0">
              <a:solidFill>
                <a:schemeClr val="tx1"/>
              </a:solidFill>
            </a:endParaRPr>
          </a:p>
          <a:p>
            <a:pPr lvl="0"/>
            <a:r>
              <a:rPr lang="uk-UA" sz="1200" dirty="0">
                <a:solidFill>
                  <a:schemeClr val="tx1"/>
                </a:solidFill>
              </a:rPr>
              <a:t>трудову діяльність у встановленому порядку в позаурочний час; </a:t>
            </a:r>
            <a:endParaRPr lang="ru-RU" sz="1200" dirty="0">
              <a:solidFill>
                <a:schemeClr val="tx1"/>
              </a:solidFill>
            </a:endParaRPr>
          </a:p>
          <a:p>
            <a:pPr lvl="0"/>
            <a:r>
              <a:rPr lang="uk-UA" sz="1200" dirty="0">
                <a:solidFill>
                  <a:schemeClr val="tx1"/>
                </a:solidFill>
              </a:rPr>
              <a:t>захист від будь-яких форм експлуатації, фізичного та психічного насильства, від дій педагогічних, інших працівників, які порушують права або принижують їх честь і гідність. </a:t>
            </a:r>
            <a:endParaRPr lang="ru-RU" sz="1200" dirty="0">
              <a:solidFill>
                <a:schemeClr val="tx1"/>
              </a:solidFill>
            </a:endParaRPr>
          </a:p>
          <a:p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1026" name="Picture 2" descr="F:\фото\IMG_20161108_134704_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03" b="39468"/>
          <a:stretch/>
        </p:blipFill>
        <p:spPr bwMode="auto">
          <a:xfrm>
            <a:off x="6629400" y="4502367"/>
            <a:ext cx="2314575" cy="103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25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8360" y="226142"/>
            <a:ext cx="5834625" cy="658761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dirty="0" err="1" smtClean="0"/>
              <a:t>Обов</a:t>
            </a:r>
            <a:r>
              <a:rPr lang="en-US" sz="4000" b="1" dirty="0" smtClean="0"/>
              <a:t>’</a:t>
            </a:r>
            <a:r>
              <a:rPr lang="uk-UA" sz="4000" b="1" dirty="0" err="1" smtClean="0"/>
              <a:t>язки</a:t>
            </a:r>
            <a:r>
              <a:rPr lang="uk-UA" sz="4000" b="1" dirty="0" smtClean="0"/>
              <a:t> учнів</a:t>
            </a:r>
            <a:br>
              <a:rPr lang="uk-UA" sz="4000" b="1" dirty="0" smtClean="0"/>
            </a:b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3976" y="951222"/>
            <a:ext cx="6447501" cy="38807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>
                <a:solidFill>
                  <a:schemeClr val="tx1"/>
                </a:solidFill>
              </a:rPr>
              <a:t>Відповідно до п. 1 статті 52 закону України «Про освіту» обов'язками учнів є: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uk-UA" dirty="0">
                <a:solidFill>
                  <a:schemeClr val="tx1"/>
                </a:solidFill>
              </a:rPr>
              <a:t>додержання законодавства, моральних, етичних норм; 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uk-UA" dirty="0">
                <a:solidFill>
                  <a:schemeClr val="tx1"/>
                </a:solidFill>
              </a:rPr>
              <a:t>систематичне та глибоке оволодіння знаннями, практичними навичками, професійною майстерністю, підвищення загального культурного рівня; 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uk-UA" dirty="0">
                <a:solidFill>
                  <a:schemeClr val="tx1"/>
                </a:solidFill>
              </a:rPr>
              <a:t>додержання статуту, правил внутрішнього розпорядку навчального закладу. 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uk-UA" dirty="0">
                <a:solidFill>
                  <a:schemeClr val="tx1"/>
                </a:solidFill>
              </a:rPr>
              <a:t>Згідно з п. 3 цієї ж статті інші обов'язки осіб, які навчаються, можуть установлюватися законодавством, положеннями про навчальні заклади та їх статутами.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 descr="F:\фото\147886294716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6" b="15339"/>
          <a:stretch/>
        </p:blipFill>
        <p:spPr bwMode="auto">
          <a:xfrm>
            <a:off x="2757948" y="4620806"/>
            <a:ext cx="3373694" cy="197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6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320041"/>
            <a:ext cx="6447501" cy="914401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Права педагогічних працівників</a:t>
            </a:r>
            <a:br>
              <a:rPr lang="uk-UA" dirty="0" smtClean="0"/>
            </a:br>
            <a:r>
              <a:rPr lang="uk-UA" dirty="0"/>
              <a:t> 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3174" y="929148"/>
            <a:ext cx="6218083" cy="48909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>
                <a:solidFill>
                  <a:schemeClr val="tx1"/>
                </a:solidFill>
              </a:rPr>
              <a:t>Згідно з п. 1 статті 55 закону України «Про освіту» педагогічні та науково-педагогічні працівники мають </a:t>
            </a:r>
            <a:r>
              <a:rPr lang="uk-UA" b="1" u="sng" dirty="0">
                <a:solidFill>
                  <a:schemeClr val="tx1"/>
                </a:solidFill>
              </a:rPr>
              <a:t>право</a:t>
            </a:r>
            <a:r>
              <a:rPr lang="uk-UA" b="1" dirty="0">
                <a:solidFill>
                  <a:schemeClr val="tx1"/>
                </a:solidFill>
              </a:rPr>
              <a:t> на:</a:t>
            </a:r>
            <a:endParaRPr lang="ru-RU" b="1" dirty="0">
              <a:solidFill>
                <a:schemeClr val="tx1"/>
              </a:solidFill>
            </a:endParaRPr>
          </a:p>
          <a:p>
            <a:pPr lvl="0"/>
            <a:r>
              <a:rPr lang="uk-UA" dirty="0">
                <a:solidFill>
                  <a:schemeClr val="tx1"/>
                </a:solidFill>
              </a:rPr>
              <a:t>захист професійної честі, гідності; 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uk-UA" dirty="0">
                <a:solidFill>
                  <a:schemeClr val="tx1"/>
                </a:solidFill>
              </a:rPr>
              <a:t>вільний вибір форм, методів, засобів навчання, виявлення педагогічної ініціативи; 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uk-UA" dirty="0">
                <a:solidFill>
                  <a:schemeClr val="tx1"/>
                </a:solidFill>
              </a:rPr>
              <a:t>індивідуальну педагогічну діяльність; 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uk-UA" dirty="0">
                <a:solidFill>
                  <a:schemeClr val="tx1"/>
                </a:solidFill>
              </a:rPr>
              <a:t>участь у громадському самоврядуванні; 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uk-UA" dirty="0" smtClean="0">
                <a:solidFill>
                  <a:schemeClr val="tx1"/>
                </a:solidFill>
              </a:rPr>
              <a:t>підвищення </a:t>
            </a:r>
            <a:r>
              <a:rPr lang="uk-UA" dirty="0">
                <a:solidFill>
                  <a:schemeClr val="tx1"/>
                </a:solidFill>
              </a:rPr>
              <a:t>кваліфікації, перепідготовку, вільний вибір змісту, програм, форм навчання, закладів освіти, установ та організацій, що здійснюють підвищення кваліфікації та </a:t>
            </a:r>
            <a:r>
              <a:rPr lang="uk-UA" dirty="0" smtClean="0">
                <a:solidFill>
                  <a:schemeClr val="tx1"/>
                </a:solidFill>
              </a:rPr>
              <a:t>перепідготовку</a:t>
            </a:r>
            <a:r>
              <a:rPr lang="uk-UA" dirty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 descr="F:\фото\IMG_20161104_131759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994" y="1679575"/>
            <a:ext cx="2336006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94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01" y="198120"/>
            <a:ext cx="7454899" cy="66294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err="1" smtClean="0"/>
              <a:t>Обов</a:t>
            </a:r>
            <a:r>
              <a:rPr lang="en-US" b="1" dirty="0" smtClean="0"/>
              <a:t>’</a:t>
            </a:r>
            <a:r>
              <a:rPr lang="uk-UA" b="1" dirty="0" err="1" smtClean="0"/>
              <a:t>язки</a:t>
            </a:r>
            <a:r>
              <a:rPr lang="uk-UA" b="1" dirty="0" smtClean="0"/>
              <a:t> </a:t>
            </a:r>
            <a:br>
              <a:rPr lang="uk-UA" b="1" dirty="0" smtClean="0"/>
            </a:br>
            <a:r>
              <a:rPr lang="uk-UA" b="1" dirty="0" smtClean="0"/>
              <a:t>педагогічних працівників</a:t>
            </a:r>
            <a:br>
              <a:rPr lang="uk-UA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7390" y="1394461"/>
            <a:ext cx="6447501" cy="6035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400" b="1" dirty="0">
                <a:solidFill>
                  <a:schemeClr val="tx1"/>
                </a:solidFill>
              </a:rPr>
              <a:t>Відповідно до п. 1 статті 56 закону України «Про освіту» педагогічні та науково-педагогічні працівники зобов'язані:</a:t>
            </a:r>
            <a:endParaRPr lang="ru-RU" sz="1400" b="1" dirty="0">
              <a:solidFill>
                <a:schemeClr val="tx1"/>
              </a:solidFill>
            </a:endParaRPr>
          </a:p>
          <a:p>
            <a:pPr lvl="0"/>
            <a:r>
              <a:rPr lang="uk-UA" sz="1400" dirty="0">
                <a:solidFill>
                  <a:schemeClr val="tx1"/>
                </a:solidFill>
              </a:rPr>
              <a:t>постійно підвищувати професійний рівень, педагогічну майстерність, загальну культуру; </a:t>
            </a:r>
            <a:endParaRPr lang="ru-RU" sz="1400" dirty="0">
              <a:solidFill>
                <a:schemeClr val="tx1"/>
              </a:solidFill>
            </a:endParaRPr>
          </a:p>
          <a:p>
            <a:pPr lvl="0"/>
            <a:r>
              <a:rPr lang="uk-UA" sz="1400" dirty="0">
                <a:solidFill>
                  <a:schemeClr val="tx1"/>
                </a:solidFill>
              </a:rPr>
              <a:t>забезпечувати умови для засвоєння вихованцями, учнями, студентами, слухачами навчальних програм на рівні обов'язкових вимог до змісту, рівня та обсягу освіти, сприяти розвитку здібностей дітей, учнів, студентів; </a:t>
            </a:r>
            <a:endParaRPr lang="ru-RU" sz="1400" dirty="0">
              <a:solidFill>
                <a:schemeClr val="tx1"/>
              </a:solidFill>
            </a:endParaRPr>
          </a:p>
          <a:p>
            <a:pPr lvl="0"/>
            <a:r>
              <a:rPr lang="uk-UA" sz="1400" dirty="0">
                <a:solidFill>
                  <a:schemeClr val="tx1"/>
                </a:solidFill>
              </a:rPr>
              <a:t>настановленням та особистим прикладом утверджувати </a:t>
            </a:r>
            <a:r>
              <a:rPr lang="uk-UA" sz="1400" dirty="0" smtClean="0">
                <a:solidFill>
                  <a:schemeClr val="tx1"/>
                </a:solidFill>
              </a:rPr>
              <a:t>повагу </a:t>
            </a:r>
            <a:r>
              <a:rPr lang="uk-UA" sz="1400" dirty="0">
                <a:solidFill>
                  <a:schemeClr val="tx1"/>
                </a:solidFill>
              </a:rPr>
              <a:t>до принципів загальнолюдської моралі - правди, </a:t>
            </a:r>
            <a:r>
              <a:rPr lang="uk-UA" sz="1400" dirty="0" smtClean="0">
                <a:solidFill>
                  <a:schemeClr val="tx1"/>
                </a:solidFill>
              </a:rPr>
              <a:t>справедливості</a:t>
            </a:r>
            <a:r>
              <a:rPr lang="uk-UA" sz="1400" dirty="0">
                <a:solidFill>
                  <a:schemeClr val="tx1"/>
                </a:solidFill>
              </a:rPr>
              <a:t>, відданості, патріотизму, гуманізму, доброти</a:t>
            </a:r>
            <a:r>
              <a:rPr lang="uk-UA" sz="1400" dirty="0" smtClean="0">
                <a:solidFill>
                  <a:schemeClr val="tx1"/>
                </a:solidFill>
              </a:rPr>
              <a:t>, </a:t>
            </a:r>
            <a:r>
              <a:rPr lang="uk-UA" sz="1400" dirty="0">
                <a:solidFill>
                  <a:schemeClr val="tx1"/>
                </a:solidFill>
              </a:rPr>
              <a:t>стриманості, працелюбності, поміркованості, </a:t>
            </a:r>
            <a:r>
              <a:rPr lang="uk-UA" sz="1400" dirty="0" smtClean="0">
                <a:solidFill>
                  <a:schemeClr val="tx1"/>
                </a:solidFill>
              </a:rPr>
              <a:t>інших доброчинностей</a:t>
            </a:r>
            <a:r>
              <a:rPr lang="uk-UA" sz="1400" dirty="0">
                <a:solidFill>
                  <a:schemeClr val="tx1"/>
                </a:solidFill>
              </a:rPr>
              <a:t>; 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4098" name="Picture 2" descr="F:\фото\IMG_20151128_153341_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37" b="25183"/>
          <a:stretch/>
        </p:blipFill>
        <p:spPr bwMode="auto">
          <a:xfrm>
            <a:off x="3001776" y="4586449"/>
            <a:ext cx="2497328" cy="184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:\фото\IMG_20161104_152436_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0" t="38915" r="66588" b="30543"/>
          <a:stretch/>
        </p:blipFill>
        <p:spPr bwMode="auto">
          <a:xfrm>
            <a:off x="1364206" y="4586449"/>
            <a:ext cx="1262229" cy="181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фото\IMG_20161104_140321_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67" t="35377" r="21100" b="28302"/>
          <a:stretch/>
        </p:blipFill>
        <p:spPr bwMode="auto">
          <a:xfrm>
            <a:off x="6095752" y="4586449"/>
            <a:ext cx="1219448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56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6375" y="2617323"/>
            <a:ext cx="6820082" cy="3644163"/>
          </a:xfrm>
        </p:spPr>
        <p:txBody>
          <a:bodyPr>
            <a:normAutofit fontScale="85000" lnSpcReduction="20000"/>
          </a:bodyPr>
          <a:lstStyle/>
          <a:p>
            <a:pPr lvl="0"/>
            <a:endParaRPr lang="uk-UA" dirty="0" smtClean="0">
              <a:solidFill>
                <a:schemeClr val="tx1"/>
              </a:solidFill>
            </a:endParaRPr>
          </a:p>
          <a:p>
            <a:pPr lvl="0"/>
            <a:endParaRPr lang="uk-UA" dirty="0">
              <a:solidFill>
                <a:schemeClr val="tx1"/>
              </a:solidFill>
            </a:endParaRPr>
          </a:p>
          <a:p>
            <a:pPr lvl="0"/>
            <a:r>
              <a:rPr lang="uk-UA" dirty="0" smtClean="0">
                <a:solidFill>
                  <a:schemeClr val="tx1"/>
                </a:solidFill>
              </a:rPr>
              <a:t>виховувати </a:t>
            </a:r>
            <a:r>
              <a:rPr lang="uk-UA" dirty="0">
                <a:solidFill>
                  <a:schemeClr val="tx1"/>
                </a:solidFill>
              </a:rPr>
              <a:t>в дітей та молоді повагу до батьків, жінок, старших за віком, народних традицій та звичаїв, національних, історичних, культурних цінностей України, її державного й соціального устрою, дбайливе ставлення до історико-культурного та природного середовища країни; </a:t>
            </a:r>
            <a:endParaRPr lang="uk-UA" dirty="0" smtClean="0">
              <a:solidFill>
                <a:schemeClr val="tx1"/>
              </a:solidFill>
            </a:endParaRPr>
          </a:p>
          <a:p>
            <a:pPr lvl="0"/>
            <a:r>
              <a:rPr lang="uk-UA" dirty="0" smtClean="0">
                <a:solidFill>
                  <a:schemeClr val="tx1"/>
                </a:solidFill>
              </a:rPr>
              <a:t>готувати </a:t>
            </a:r>
            <a:r>
              <a:rPr lang="uk-UA" dirty="0">
                <a:solidFill>
                  <a:schemeClr val="tx1"/>
                </a:solidFill>
              </a:rPr>
              <a:t>учнів і студентів до свідомого життя в дусі взаєморозуміння, миру, злагоди між усіма народами, етнічними, національними, релігійними групами; 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uk-UA" dirty="0">
                <a:solidFill>
                  <a:schemeClr val="tx1"/>
                </a:solidFill>
              </a:rPr>
              <a:t>додержуватись педагогічної етики, моралі, поважати гідність дитини, учня, студента; 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uk-UA" dirty="0">
                <a:solidFill>
                  <a:schemeClr val="tx1"/>
                </a:solidFill>
              </a:rPr>
              <a:t>захищати дітей, молодь від будь-яких форм фізичного або психічного насильства, запобігати вживанню ними алкоголю, наркотиків, іншим шкідливим звичкам. 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9"/>
          <a:stretch/>
        </p:blipFill>
        <p:spPr>
          <a:xfrm>
            <a:off x="1923802" y="187956"/>
            <a:ext cx="4112648" cy="279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2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533" y="166255"/>
            <a:ext cx="5197954" cy="1092530"/>
          </a:xfrm>
        </p:spPr>
        <p:txBody>
          <a:bodyPr/>
          <a:lstStyle/>
          <a:p>
            <a:pPr algn="ctr"/>
            <a:r>
              <a:rPr lang="uk-UA" dirty="0" smtClean="0"/>
              <a:t>Права батьків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001" y="617221"/>
            <a:ext cx="6700321" cy="54241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 smtClean="0"/>
              <a:t>Відповідно</a:t>
            </a:r>
            <a:r>
              <a:rPr lang="ru-RU" dirty="0" smtClean="0"/>
              <a:t> до закону </a:t>
            </a:r>
            <a:r>
              <a:rPr lang="ru-RU" dirty="0" err="1" smtClean="0"/>
              <a:t>України</a:t>
            </a:r>
            <a:r>
              <a:rPr lang="ru-RU" dirty="0" smtClean="0"/>
              <a:t> «Про </a:t>
            </a:r>
            <a:r>
              <a:rPr lang="ru-RU" dirty="0" err="1" smtClean="0"/>
              <a:t>середню</a:t>
            </a:r>
            <a:r>
              <a:rPr lang="ru-RU" dirty="0" smtClean="0"/>
              <a:t> </a:t>
            </a:r>
            <a:r>
              <a:rPr lang="ru-RU" dirty="0" err="1" smtClean="0"/>
              <a:t>освіту</a:t>
            </a:r>
            <a:r>
              <a:rPr lang="ru-RU" dirty="0" smtClean="0"/>
              <a:t>» ст29</a:t>
            </a:r>
            <a:r>
              <a:rPr lang="ru-RU" dirty="0"/>
              <a:t>. Права та </a:t>
            </a:r>
            <a:r>
              <a:rPr lang="ru-RU" dirty="0" err="1"/>
              <a:t>обов'язки</a:t>
            </a:r>
            <a:r>
              <a:rPr lang="ru-RU" dirty="0"/>
              <a:t> </a:t>
            </a:r>
            <a:r>
              <a:rPr lang="ru-RU" dirty="0" err="1"/>
              <a:t>батьків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 smtClean="0"/>
              <a:t>замінюють</a:t>
            </a: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       </a:t>
            </a:r>
            <a:r>
              <a:rPr lang="ru-RU" b="1" dirty="0"/>
              <a:t>Батьки </a:t>
            </a:r>
            <a:r>
              <a:rPr lang="ru-RU" b="1" dirty="0" err="1"/>
              <a:t>або</a:t>
            </a:r>
            <a:r>
              <a:rPr lang="ru-RU" b="1" dirty="0"/>
              <a:t> особи,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їх</a:t>
            </a:r>
            <a:r>
              <a:rPr lang="ru-RU" b="1" dirty="0"/>
              <a:t> </a:t>
            </a:r>
            <a:r>
              <a:rPr lang="ru-RU" b="1" dirty="0" err="1"/>
              <a:t>замінюють</a:t>
            </a:r>
            <a:r>
              <a:rPr lang="ru-RU" b="1" dirty="0"/>
              <a:t>, </a:t>
            </a:r>
            <a:r>
              <a:rPr lang="ru-RU" b="1" dirty="0" err="1"/>
              <a:t>мають</a:t>
            </a:r>
            <a:r>
              <a:rPr lang="ru-RU" b="1" dirty="0"/>
              <a:t> право: </a:t>
            </a:r>
            <a:endParaRPr lang="ru-RU" b="1" dirty="0" smtClean="0"/>
          </a:p>
          <a:p>
            <a:pPr>
              <a:buFont typeface="Wingdings" pitchFamily="2" charset="2"/>
              <a:buChar char="Ø"/>
            </a:pPr>
            <a:r>
              <a:rPr lang="ru-RU" dirty="0" err="1" smtClean="0"/>
              <a:t>вибирати</a:t>
            </a:r>
            <a:r>
              <a:rPr lang="ru-RU" dirty="0" smtClean="0"/>
              <a:t> </a:t>
            </a:r>
            <a:r>
              <a:rPr lang="ru-RU" dirty="0" err="1"/>
              <a:t>навчальні</a:t>
            </a:r>
            <a:r>
              <a:rPr lang="ru-RU" dirty="0"/>
              <a:t> </a:t>
            </a:r>
            <a:r>
              <a:rPr lang="ru-RU" dirty="0" err="1"/>
              <a:t>заклади</a:t>
            </a:r>
            <a:r>
              <a:rPr lang="ru-RU" dirty="0"/>
              <a:t> та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для </a:t>
            </a:r>
            <a:r>
              <a:rPr lang="ru-RU" dirty="0" err="1"/>
              <a:t>неповнолітніх</a:t>
            </a:r>
            <a:r>
              <a:rPr lang="ru-RU" dirty="0"/>
              <a:t> </a:t>
            </a:r>
            <a:r>
              <a:rPr lang="ru-RU" dirty="0" err="1" smtClean="0"/>
              <a:t>дітей</a:t>
            </a:r>
            <a:r>
              <a:rPr lang="ru-RU" dirty="0" smtClean="0"/>
              <a:t>;</a:t>
            </a: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ru-RU" dirty="0" err="1" smtClean="0"/>
              <a:t>приймати</a:t>
            </a:r>
            <a:r>
              <a:rPr lang="ru-RU" dirty="0" smtClean="0"/>
              <a:t> </a:t>
            </a: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участі</a:t>
            </a:r>
            <a:r>
              <a:rPr lang="ru-RU" dirty="0"/>
              <a:t> </a:t>
            </a:r>
            <a:r>
              <a:rPr lang="ru-RU" dirty="0" err="1"/>
              <a:t>дитини</a:t>
            </a:r>
            <a:r>
              <a:rPr lang="ru-RU" dirty="0"/>
              <a:t> в </a:t>
            </a:r>
            <a:r>
              <a:rPr lang="ru-RU" dirty="0" err="1"/>
              <a:t>інноваційній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загальноосвітнього</a:t>
            </a:r>
            <a:r>
              <a:rPr lang="ru-RU" dirty="0"/>
              <a:t> </a:t>
            </a:r>
            <a:r>
              <a:rPr lang="ru-RU" dirty="0" err="1"/>
              <a:t>навчального</a:t>
            </a:r>
            <a:r>
              <a:rPr lang="ru-RU" dirty="0"/>
              <a:t> </a:t>
            </a:r>
            <a:r>
              <a:rPr lang="ru-RU" dirty="0" smtClean="0"/>
              <a:t>закладу;</a:t>
            </a: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ru-RU" dirty="0" err="1" smtClean="0"/>
              <a:t>обирати</a:t>
            </a:r>
            <a:r>
              <a:rPr lang="ru-RU" dirty="0" smtClean="0"/>
              <a:t> </a:t>
            </a:r>
            <a:r>
              <a:rPr lang="ru-RU" dirty="0"/>
              <a:t>і бути </a:t>
            </a:r>
            <a:r>
              <a:rPr lang="ru-RU" dirty="0" err="1"/>
              <a:t>обраними</a:t>
            </a:r>
            <a:r>
              <a:rPr lang="ru-RU" dirty="0"/>
              <a:t> до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освітою</a:t>
            </a:r>
            <a:r>
              <a:rPr lang="ru-RU" dirty="0"/>
              <a:t> з </a:t>
            </a:r>
            <a:r>
              <a:rPr lang="ru-RU" dirty="0" err="1"/>
              <a:t>питань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і </a:t>
            </a:r>
            <a:r>
              <a:rPr lang="ru-RU" dirty="0" err="1"/>
              <a:t>виховання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; 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err="1" smtClean="0"/>
              <a:t>звертатися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ru-RU" dirty="0" err="1"/>
              <a:t>відповідних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освітою</a:t>
            </a:r>
            <a:r>
              <a:rPr lang="ru-RU" dirty="0"/>
              <a:t> з </a:t>
            </a:r>
            <a:r>
              <a:rPr lang="ru-RU" dirty="0" err="1"/>
              <a:t>питань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і </a:t>
            </a:r>
            <a:r>
              <a:rPr lang="ru-RU" dirty="0" err="1"/>
              <a:t>виховання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; 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err="1" smtClean="0"/>
              <a:t>захищати</a:t>
            </a:r>
            <a:r>
              <a:rPr lang="ru-RU" dirty="0" smtClean="0"/>
              <a:t> </a:t>
            </a:r>
            <a:r>
              <a:rPr lang="ru-RU" dirty="0" err="1"/>
              <a:t>законні</a:t>
            </a:r>
            <a:r>
              <a:rPr lang="ru-RU" dirty="0"/>
              <a:t> </a:t>
            </a:r>
            <a:r>
              <a:rPr lang="ru-RU" dirty="0" err="1"/>
              <a:t>інтереси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 descr="F:\фото\14800722639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59"/>
          <a:stretch/>
        </p:blipFill>
        <p:spPr bwMode="auto">
          <a:xfrm>
            <a:off x="4753392" y="4393869"/>
            <a:ext cx="3618712" cy="216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72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282</TotalTime>
  <Words>1003</Words>
  <Application>Microsoft Office PowerPoint</Application>
  <PresentationFormat>Экран (4:3)</PresentationFormat>
  <Paragraphs>146</Paragraphs>
  <Slides>30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9" baseType="lpstr">
      <vt:lpstr>Arial</vt:lpstr>
      <vt:lpstr>Bookman Old Style</vt:lpstr>
      <vt:lpstr>Calibri</vt:lpstr>
      <vt:lpstr>Franklin Gothic Book</vt:lpstr>
      <vt:lpstr>Times New Roman</vt:lpstr>
      <vt:lpstr>Trebuchet MS</vt:lpstr>
      <vt:lpstr>Wingdings</vt:lpstr>
      <vt:lpstr>Wingdings 3</vt:lpstr>
      <vt:lpstr>Грань</vt:lpstr>
      <vt:lpstr>Права та обов’язки учасників навчально-виховного процесу (батьківські збори) </vt:lpstr>
      <vt:lpstr>Нормативно-правове забезпечення навчально-виховного процесу</vt:lpstr>
      <vt:lpstr>Учасники навчально виховного процесу</vt:lpstr>
      <vt:lpstr>Права учнів </vt:lpstr>
      <vt:lpstr>Обов’язки учнів </vt:lpstr>
      <vt:lpstr>Права педагогічних працівників   </vt:lpstr>
      <vt:lpstr>Обов’язки  педагогічних працівників </vt:lpstr>
      <vt:lpstr>Презентация PowerPoint</vt:lpstr>
      <vt:lpstr>Права батьків</vt:lpstr>
      <vt:lpstr>Обов’язки батьків </vt:lpstr>
      <vt:lpstr>Шановні батьки!</vt:lpstr>
      <vt:lpstr>Насильство - це </vt:lpstr>
      <vt:lpstr>Презентация PowerPoint</vt:lpstr>
      <vt:lpstr>Презентация PowerPoint</vt:lpstr>
      <vt:lpstr>Результати шкільного дослідження за такими запитаннями. Ти хоч раз у житті зазнавав:</vt:lpstr>
      <vt:lpstr>Жорстоке поводження з друзями, однокласниками</vt:lpstr>
      <vt:lpstr>Чи стикався з такими формами насильства у сім’ї</vt:lpstr>
      <vt:lpstr>Твоя реакція на насилля у школі (якщо свідок)</vt:lpstr>
      <vt:lpstr>Кому ти розповідав про насильство, якщо таке трапилося?</vt:lpstr>
      <vt:lpstr>До кого і куди можна звернутися у випадку насильства над тобою</vt:lpstr>
      <vt:lpstr>Як ставишся до різних проявів насильства</vt:lpstr>
      <vt:lpstr>Що ти відчуваєш, коли доводиться бачити насильство?</vt:lpstr>
      <vt:lpstr>ЗНАЙТЕ! Ви не маєте права: </vt:lpstr>
      <vt:lpstr>Ст. 155 Сімейного кодексу України</vt:lpstr>
      <vt:lpstr>Ст. 150,152 Сімейного кодексу України</vt:lpstr>
      <vt:lpstr>Ст. 150,152 Сімейного кодексу України</vt:lpstr>
      <vt:lpstr>Ст.166 Кримінального кодексу України</vt:lpstr>
      <vt:lpstr>СТ.1179 Цивільного Кодексу України</vt:lpstr>
      <vt:lpstr>Ст. 1178 Цивільного кодексу України</vt:lpstr>
      <vt:lpstr>Людина освічена та, яка знає де знайти те, чого вона не знає.                                          Георг Зіммель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Права та обов’язки учасників навчально-виховного процесу. </dc:title>
  <dc:creator>Лина Янович</dc:creator>
  <cp:lastModifiedBy>Лина Янович</cp:lastModifiedBy>
  <cp:revision>58</cp:revision>
  <dcterms:created xsi:type="dcterms:W3CDTF">2016-12-08T19:54:47Z</dcterms:created>
  <dcterms:modified xsi:type="dcterms:W3CDTF">2017-02-19T17:54:51Z</dcterms:modified>
</cp:coreProperties>
</file>