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080" y="-22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5B106E36-FD25-4E2D-B0AA-010F637433A0}" type="datetimeFigureOut">
              <a:rPr lang="ru-RU" smtClean="0"/>
              <a:pPr/>
              <a:t>12.01.2017</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12.01.2017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12.01.2017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12.01.2017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12.01.2017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12.01.2017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12.01.2017</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5B106E36-FD25-4E2D-B0AA-010F637433A0}" type="datetimeFigureOut">
              <a:rPr lang="ru-RU" smtClean="0"/>
              <a:pPr/>
              <a:t>12.01.2017</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B106E36-FD25-4E2D-B0AA-010F637433A0}" type="datetimeFigureOut">
              <a:rPr lang="ru-RU" smtClean="0"/>
              <a:pPr/>
              <a:t>12.01.2017</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5B106E36-FD25-4E2D-B0AA-010F637433A0}" type="datetimeFigureOut">
              <a:rPr lang="ru-RU" smtClean="0"/>
              <a:pPr/>
              <a:t>12.01.2017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5B106E36-FD25-4E2D-B0AA-010F637433A0}" type="datetimeFigureOut">
              <a:rPr lang="ru-RU" smtClean="0"/>
              <a:pPr/>
              <a:t>12.01.2017</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725C68B6-61C2-468F-89AB-4B9F7531AA68}"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B106E36-FD25-4E2D-B0AA-010F637433A0}" type="datetimeFigureOut">
              <a:rPr lang="ru-RU" smtClean="0"/>
              <a:pPr/>
              <a:t>12.01.2017</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0"/>
            <a:ext cx="9144000" cy="6858000"/>
          </a:xfrm>
          <a:effectLst>
            <a:glow rad="228600">
              <a:schemeClr val="accent1">
                <a:satMod val="175000"/>
                <a:alpha val="40000"/>
              </a:schemeClr>
            </a:glow>
            <a:outerShdw blurRad="50800" dist="38100" dir="5400000" rotWithShape="0">
              <a:srgbClr val="000000">
                <a:alpha val="35000"/>
              </a:srgbClr>
            </a:outerShdw>
          </a:effectLst>
        </p:spPr>
        <p:style>
          <a:lnRef idx="1">
            <a:schemeClr val="accent2"/>
          </a:lnRef>
          <a:fillRef idx="2">
            <a:schemeClr val="accent2"/>
          </a:fillRef>
          <a:effectRef idx="1">
            <a:schemeClr val="accent2"/>
          </a:effectRef>
          <a:fontRef idx="minor">
            <a:schemeClr val="dk1"/>
          </a:fontRef>
        </p:style>
        <p:txBody>
          <a:bodyPr>
            <a:normAutofit/>
          </a:bodyPr>
          <a:lstStyle/>
          <a:p>
            <a:pPr algn="ctr"/>
            <a:endParaRPr lang="ru-RU"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r>
              <a:rPr lang="ru-RU"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a:t>
            </a:r>
            <a:r>
              <a:rPr lang="uk-UA"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атріотичне</a:t>
            </a:r>
            <a:r>
              <a:rPr lang="uk-UA"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виховання дошкільників </a:t>
            </a:r>
          </a:p>
          <a:p>
            <a:pPr algn="ctr"/>
            <a:r>
              <a:rPr lang="uk-UA"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через ОЛ БКДО</a:t>
            </a:r>
          </a:p>
          <a:p>
            <a:pPr algn="ctr"/>
            <a:r>
              <a:rPr lang="uk-UA"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 Дитина у світі культури ”</a:t>
            </a:r>
          </a:p>
          <a:p>
            <a:r>
              <a:rPr lang="uk-UA"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p>
          <a:p>
            <a:endParaRPr lang="uk-UA"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r>
              <a:rPr lang="uk-UA"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p>
          <a:p>
            <a:endParaRPr lang="uk-UA"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endParaRPr lang="uk-UA"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r>
              <a:rPr lang="uk-UA"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Підготувала </a:t>
            </a:r>
          </a:p>
          <a:p>
            <a:r>
              <a:rPr lang="uk-UA"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uk-UA"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муз.керівник</a:t>
            </a:r>
            <a:r>
              <a:rPr lang="uk-UA"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ДНЗ№2</a:t>
            </a:r>
          </a:p>
          <a:p>
            <a:r>
              <a:rPr lang="uk-UA"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uk-UA"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Повх</a:t>
            </a:r>
            <a:r>
              <a:rPr lang="uk-UA"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С.Г.</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6" name="Рисунок 5" descr="548_html_m957b296.gif"/>
          <p:cNvPicPr>
            <a:picLocks noChangeAspect="1"/>
          </p:cNvPicPr>
          <p:nvPr/>
        </p:nvPicPr>
        <p:blipFill>
          <a:blip r:embed="rId2" cstate="print"/>
          <a:stretch>
            <a:fillRect/>
          </a:stretch>
        </p:blipFill>
        <p:spPr>
          <a:xfrm>
            <a:off x="857224" y="2285992"/>
            <a:ext cx="7643866" cy="14573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285720" y="270697"/>
            <a:ext cx="8858280"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Народні ігри можна класифікувати за такими групами:</a:t>
            </a:r>
            <a:endParaRPr kumimoji="0" lang="ru-RU"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1. </a:t>
            </a:r>
            <a:r>
              <a:rPr kumimoji="0" lang="uk-UA" sz="2000" b="1" i="0" u="none" strike="noStrike" normalizeH="0" baseline="0" dirty="0" smtClean="0">
                <a:ln w="10541" cmpd="sng">
                  <a:solidFill>
                    <a:schemeClr val="accent1">
                      <a:shade val="88000"/>
                      <a:satMod val="110000"/>
                    </a:schemeClr>
                  </a:solidFill>
                  <a:prstDash val="solid"/>
                </a:ln>
                <a:solidFill>
                  <a:srgbClr val="FF0000"/>
                </a:solidFill>
                <a:latin typeface="Times New Roman" pitchFamily="18" charset="0"/>
                <a:ea typeface="Arial Unicode MS" pitchFamily="34" charset="-128"/>
                <a:cs typeface="Times New Roman" pitchFamily="18" charset="0"/>
              </a:rPr>
              <a:t>Дидактичні ігри </a:t>
            </a:r>
            <a:r>
              <a:rPr kumimoji="0" lang="uk-UA"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 це ігри розумової спрямованості. Наприклад: «Дзвіночки», «Хто прийшов», «Чия хатинка»;</a:t>
            </a:r>
            <a:endParaRPr kumimoji="0" lang="ru-RU"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2. </a:t>
            </a:r>
            <a:r>
              <a:rPr kumimoji="0" lang="uk-UA" sz="2000" b="1" i="0" u="none" strike="noStrike" normalizeH="0" baseline="0" dirty="0" smtClean="0">
                <a:ln w="10541" cmpd="sng">
                  <a:solidFill>
                    <a:schemeClr val="accent1">
                      <a:shade val="88000"/>
                      <a:satMod val="110000"/>
                    </a:schemeClr>
                  </a:solidFill>
                  <a:prstDash val="solid"/>
                </a:ln>
                <a:solidFill>
                  <a:srgbClr val="FF0000"/>
                </a:solidFill>
                <a:latin typeface="Times New Roman" pitchFamily="18" charset="0"/>
                <a:ea typeface="Arial Unicode MS" pitchFamily="34" charset="-128"/>
                <a:cs typeface="Times New Roman" pitchFamily="18" charset="0"/>
              </a:rPr>
              <a:t>Народні рухливі ігри з обмеженим мовленнєвим текстом</a:t>
            </a:r>
            <a:r>
              <a:rPr kumimoji="0" lang="uk-UA"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 У них текст подається як лічилка, примовка, перегукування, наприклад: «Панас», «Котилася бочка», «Звідки ти?», На чим стоїш?»…</a:t>
            </a:r>
            <a:endParaRPr kumimoji="0" lang="ru-RU"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3. </a:t>
            </a:r>
            <a:r>
              <a:rPr kumimoji="0" lang="uk-UA" sz="2000" b="1" i="0" u="none" strike="noStrike" normalizeH="0" baseline="0" dirty="0" smtClean="0">
                <a:ln w="10541" cmpd="sng">
                  <a:solidFill>
                    <a:schemeClr val="accent1">
                      <a:shade val="88000"/>
                      <a:satMod val="110000"/>
                    </a:schemeClr>
                  </a:solidFill>
                  <a:prstDash val="solid"/>
                </a:ln>
                <a:solidFill>
                  <a:srgbClr val="FF0000"/>
                </a:solidFill>
                <a:latin typeface="Times New Roman" pitchFamily="18" charset="0"/>
                <a:ea typeface="Arial Unicode MS" pitchFamily="34" charset="-128"/>
                <a:cs typeface="Times New Roman" pitchFamily="18" charset="0"/>
              </a:rPr>
              <a:t>Рухливі хороводні ігри </a:t>
            </a:r>
            <a:r>
              <a:rPr kumimoji="0" lang="uk-UA"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 супроводжуються пісенним текстом. На першому плані -  слова, рухи - нескладні  (ходіння в колі), по закінченню співу – можливий біг. Це такі ігри: «Галя по садочку ходила», «Подоляночка», «Перепілочка», «Іде, </a:t>
            </a:r>
            <a:r>
              <a:rPr kumimoji="0" lang="uk-UA" sz="2000" b="1" i="0" u="none" strike="noStrike" normalizeH="0" baseline="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іде</a:t>
            </a:r>
            <a:r>
              <a:rPr kumimoji="0" lang="uk-UA"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 дід, </a:t>
            </a:r>
            <a:r>
              <a:rPr kumimoji="0" lang="uk-UA" sz="2000" b="1" i="0" u="none" strike="noStrike" normalizeH="0" baseline="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дід</a:t>
            </a:r>
            <a:r>
              <a:rPr kumimoji="0" lang="uk-UA"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a:t>
            </a:r>
            <a:endParaRPr kumimoji="0" lang="ru-RU"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4. </a:t>
            </a:r>
            <a:r>
              <a:rPr kumimoji="0" lang="uk-UA" sz="2000" b="1" i="0" u="none" strike="noStrike" normalizeH="0" baseline="0" dirty="0" smtClean="0">
                <a:ln w="10541" cmpd="sng">
                  <a:solidFill>
                    <a:schemeClr val="accent1">
                      <a:shade val="88000"/>
                      <a:satMod val="110000"/>
                    </a:schemeClr>
                  </a:solidFill>
                  <a:prstDash val="solid"/>
                </a:ln>
                <a:solidFill>
                  <a:srgbClr val="FF0000"/>
                </a:solidFill>
                <a:latin typeface="Times New Roman" pitchFamily="18" charset="0"/>
                <a:ea typeface="Arial Unicode MS" pitchFamily="34" charset="-128"/>
                <a:cs typeface="Times New Roman" pitchFamily="18" charset="0"/>
              </a:rPr>
              <a:t>Обрядові та </a:t>
            </a:r>
            <a:r>
              <a:rPr kumimoji="0" lang="uk-UA" sz="2000" b="1" i="0" u="none" strike="noStrike" normalizeH="0" baseline="0" dirty="0" err="1" smtClean="0">
                <a:ln w="10541" cmpd="sng">
                  <a:solidFill>
                    <a:schemeClr val="accent1">
                      <a:shade val="88000"/>
                      <a:satMod val="110000"/>
                    </a:schemeClr>
                  </a:solidFill>
                  <a:prstDash val="solid"/>
                </a:ln>
                <a:solidFill>
                  <a:srgbClr val="FF0000"/>
                </a:solidFill>
                <a:latin typeface="Times New Roman" pitchFamily="18" charset="0"/>
                <a:ea typeface="Arial Unicode MS" pitchFamily="34" charset="-128"/>
                <a:cs typeface="Times New Roman" pitchFamily="18" charset="0"/>
              </a:rPr>
              <a:t>звичаїві</a:t>
            </a:r>
            <a:r>
              <a:rPr kumimoji="0" lang="uk-UA" sz="2000" b="1" i="0" u="none" strike="noStrike" normalizeH="0" baseline="0" dirty="0" smtClean="0">
                <a:ln w="10541" cmpd="sng">
                  <a:solidFill>
                    <a:schemeClr val="accent1">
                      <a:shade val="88000"/>
                      <a:satMod val="110000"/>
                    </a:schemeClr>
                  </a:solidFill>
                  <a:prstDash val="solid"/>
                </a:ln>
                <a:solidFill>
                  <a:srgbClr val="FF0000"/>
                </a:solidFill>
                <a:latin typeface="Times New Roman" pitchFamily="18" charset="0"/>
                <a:ea typeface="Arial Unicode MS" pitchFamily="34" charset="-128"/>
                <a:cs typeface="Times New Roman" pitchFamily="18" charset="0"/>
              </a:rPr>
              <a:t> ігри </a:t>
            </a:r>
            <a:r>
              <a:rPr kumimoji="0" lang="uk-UA"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 передають характерні </a:t>
            </a:r>
            <a:r>
              <a:rPr kumimoji="0" lang="uk-UA" sz="2000" b="1" i="0" u="none" strike="noStrike" normalizeH="0" baseline="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поджії</a:t>
            </a:r>
            <a:r>
              <a:rPr kumimoji="0" lang="uk-UA"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 із життя українського народу: початок жнив, великодні, веснянки, косовицю . «Розлилися води», «Женчику – </a:t>
            </a:r>
            <a:r>
              <a:rPr kumimoji="0" lang="uk-UA" sz="2000" b="1" i="0" u="none" strike="noStrike" normalizeH="0" baseline="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бренчику</a:t>
            </a:r>
            <a:r>
              <a:rPr kumimoji="0" lang="uk-UA"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 та ін.</a:t>
            </a:r>
            <a:endParaRPr kumimoji="0" lang="ru-RU"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5. </a:t>
            </a:r>
            <a:r>
              <a:rPr kumimoji="0" lang="uk-UA" sz="2000" b="1" i="0" u="none" strike="noStrike" normalizeH="0" baseline="0" dirty="0" smtClean="0">
                <a:ln w="10541" cmpd="sng">
                  <a:solidFill>
                    <a:schemeClr val="accent1">
                      <a:shade val="88000"/>
                      <a:satMod val="110000"/>
                    </a:schemeClr>
                  </a:solidFill>
                  <a:prstDash val="solid"/>
                </a:ln>
                <a:solidFill>
                  <a:srgbClr val="FF0000"/>
                </a:solidFill>
                <a:latin typeface="Times New Roman" pitchFamily="18" charset="0"/>
                <a:ea typeface="Arial Unicode MS" pitchFamily="34" charset="-128"/>
                <a:cs typeface="Times New Roman" pitchFamily="18" charset="0"/>
              </a:rPr>
              <a:t>Ігри історичної та соціальної спрямованості </a:t>
            </a:r>
            <a:r>
              <a:rPr kumimoji="0" lang="uk-UA"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 відбивають характер тієї епохи, коли вони складались. У їх змісті таки використовуються слова,як цар, король, царівна, пан.  Це ігри: «У короля», «Нема пана дома», «У відьми», «Прослужив я в пана рік» тощо.</a:t>
            </a:r>
            <a:endParaRPr kumimoji="0" lang="ru-RU"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6. </a:t>
            </a:r>
            <a:r>
              <a:rPr kumimoji="0" lang="uk-UA" sz="2000" b="1" i="0" u="none" strike="noStrike" normalizeH="0" baseline="0" dirty="0" smtClean="0">
                <a:ln w="10541" cmpd="sng">
                  <a:solidFill>
                    <a:schemeClr val="accent1">
                      <a:shade val="88000"/>
                      <a:satMod val="110000"/>
                    </a:schemeClr>
                  </a:solidFill>
                  <a:prstDash val="solid"/>
                </a:ln>
                <a:solidFill>
                  <a:srgbClr val="FF0000"/>
                </a:solidFill>
                <a:latin typeface="Times New Roman" pitchFamily="18" charset="0"/>
                <a:ea typeface="Arial Unicode MS" pitchFamily="34" charset="-128"/>
                <a:cs typeface="Times New Roman" pitchFamily="18" charset="0"/>
              </a:rPr>
              <a:t>Ігри побутової спрямованості </a:t>
            </a:r>
            <a:r>
              <a:rPr kumimoji="0" lang="uk-UA"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 відображають у своєму змісті буденне життя. Це такі ігри «Жили у бабусі», «Ой сусіди, сусідоньки…» .</a:t>
            </a:r>
            <a:endParaRPr kumimoji="0" lang="uk-UA"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pic>
        <p:nvPicPr>
          <p:cNvPr id="3" name="Рисунок 2" descr="548_html_m957b296.gif"/>
          <p:cNvPicPr>
            <a:picLocks noChangeAspect="1"/>
          </p:cNvPicPr>
          <p:nvPr/>
        </p:nvPicPr>
        <p:blipFill>
          <a:blip r:embed="rId2" cstate="print"/>
          <a:stretch>
            <a:fillRect/>
          </a:stretch>
        </p:blipFill>
        <p:spPr>
          <a:xfrm>
            <a:off x="3476625" y="5643578"/>
            <a:ext cx="5667375" cy="145732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64693093.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0" y="624558"/>
            <a:ext cx="878684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lang="uk-UA"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В</a:t>
            </a:r>
            <a:r>
              <a:rPr kumimoji="0" lang="uk-UA" sz="24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ажливим напрямом патріотичного виховання є прилучення дітей до народознавства —</a:t>
            </a:r>
          </a:p>
          <a:p>
            <a:pPr marL="0" marR="0" lvl="0" indent="449263" algn="ctr" defTabSz="914400" rtl="0" eaLnBrk="1" fontAlgn="base" latinLnBrk="0" hangingPunct="1">
              <a:lnSpc>
                <a:spcPct val="100000"/>
              </a:lnSpc>
              <a:spcBef>
                <a:spcPct val="0"/>
              </a:spcBef>
              <a:spcAft>
                <a:spcPct val="0"/>
              </a:spcAft>
              <a:buClrTx/>
              <a:buSzTx/>
              <a:buFontTx/>
              <a:buNone/>
              <a:tabLst/>
            </a:pPr>
            <a:r>
              <a:rPr kumimoji="0" lang="uk-UA" sz="24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 вивчення культури, звичаїв рідного народу шляхом ознайомлення з музичними</a:t>
            </a:r>
          </a:p>
          <a:p>
            <a:pPr marL="0" marR="0" lvl="0" indent="449263" algn="ctr" defTabSz="914400" rtl="0" eaLnBrk="1" fontAlgn="base" latinLnBrk="0" hangingPunct="1">
              <a:lnSpc>
                <a:spcPct val="100000"/>
              </a:lnSpc>
              <a:spcBef>
                <a:spcPct val="0"/>
              </a:spcBef>
              <a:spcAft>
                <a:spcPct val="0"/>
              </a:spcAft>
              <a:buClrTx/>
              <a:buSzTx/>
              <a:buFontTx/>
              <a:buNone/>
              <a:tabLst/>
            </a:pPr>
            <a:r>
              <a:rPr kumimoji="0" lang="uk-UA" sz="24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 творами</a:t>
            </a:r>
            <a:r>
              <a:rPr kumimoji="0" lang="ru-RU" sz="24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 через дитячий </a:t>
            </a:r>
            <a:r>
              <a:rPr kumimoji="0" lang="ru-RU" sz="2400" b="1" i="0" u="none" strike="noStrike" normalizeH="0" baseline="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музичний</a:t>
            </a:r>
            <a:r>
              <a:rPr kumimoji="0" lang="ru-RU" sz="24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 фольклор.</a:t>
            </a:r>
            <a:endParaRPr kumimoji="0" lang="ru-RU" sz="24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p:txBody>
      </p:sp>
      <p:pic>
        <p:nvPicPr>
          <p:cNvPr id="4" name="Рисунок 3" descr="0.1.png"/>
          <p:cNvPicPr>
            <a:picLocks noChangeAspect="1"/>
          </p:cNvPicPr>
          <p:nvPr/>
        </p:nvPicPr>
        <p:blipFill>
          <a:blip r:embed="rId2" cstate="print"/>
          <a:stretch>
            <a:fillRect/>
          </a:stretch>
        </p:blipFill>
        <p:spPr>
          <a:xfrm>
            <a:off x="357158" y="2786058"/>
            <a:ext cx="8586536" cy="3301046"/>
          </a:xfrm>
          <a:prstGeom prst="rect">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5852" y="571480"/>
            <a:ext cx="184731" cy="369332"/>
          </a:xfrm>
          <a:prstGeom prst="rect">
            <a:avLst/>
          </a:prstGeom>
          <a:noFill/>
        </p:spPr>
        <p:txBody>
          <a:bodyPr wrap="none" rtlCol="0">
            <a:spAutoFit/>
          </a:bodyPr>
          <a:lstStyle/>
          <a:p>
            <a:endParaRPr lang="ru-RU" dirty="0"/>
          </a:p>
        </p:txBody>
      </p:sp>
      <p:sp>
        <p:nvSpPr>
          <p:cNvPr id="3073" name="Rectangle 1"/>
          <p:cNvSpPr>
            <a:spLocks noChangeArrowheads="1"/>
          </p:cNvSpPr>
          <p:nvPr/>
        </p:nvSpPr>
        <p:spPr bwMode="auto">
          <a:xfrm>
            <a:off x="0" y="750368"/>
            <a:ext cx="91440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uk-UA" sz="24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Музична діяльність – це цілеспрямоване формування особистості дитини дією музичного мистецтва, формування інтересів, потреб, здібностей, естетичного ставлення до музики.</a:t>
            </a: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24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uk-UA" sz="2400" b="1" i="0" u="none" strike="noStrike" normalizeH="0" baseline="0" dirty="0" smtClean="0">
                <a:ln w="10541" cmpd="sng">
                  <a:solidFill>
                    <a:schemeClr val="accent1">
                      <a:shade val="88000"/>
                      <a:satMod val="110000"/>
                    </a:schemeClr>
                  </a:solidFill>
                  <a:prstDash val="solid"/>
                </a:ln>
                <a:solidFill>
                  <a:srgbClr val="FF0000"/>
                </a:solidFill>
                <a:latin typeface="Arial" pitchFamily="34" charset="0"/>
                <a:cs typeface="Arial" pitchFamily="34" charset="0"/>
              </a:rPr>
              <a:t>               Складові</a:t>
            </a:r>
            <a:r>
              <a:rPr kumimoji="0" lang="uk-UA" sz="2400" b="1" i="0" u="none" strike="noStrike" normalizeH="0" dirty="0" smtClean="0">
                <a:ln w="10541" cmpd="sng">
                  <a:solidFill>
                    <a:schemeClr val="accent1">
                      <a:shade val="88000"/>
                      <a:satMod val="110000"/>
                    </a:schemeClr>
                  </a:solidFill>
                  <a:prstDash val="solid"/>
                </a:ln>
                <a:solidFill>
                  <a:srgbClr val="FF0000"/>
                </a:solidFill>
                <a:latin typeface="Arial" pitchFamily="34" charset="0"/>
                <a:cs typeface="Arial" pitchFamily="34" charset="0"/>
              </a:rPr>
              <a:t> музичної діяльності:</a:t>
            </a: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uk-UA" sz="2400" b="1" i="0" u="none" strike="noStrike" normalizeH="0" dirty="0" smtClean="0">
              <a:ln w="10541" cmpd="sng">
                <a:solidFill>
                  <a:schemeClr val="accent1">
                    <a:shade val="88000"/>
                    <a:satMod val="110000"/>
                  </a:schemeClr>
                </a:solidFill>
                <a:prstDash val="solid"/>
              </a:ln>
              <a:solidFill>
                <a:srgbClr val="FF0000"/>
              </a:solidFill>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tabLst/>
            </a:pPr>
            <a:r>
              <a:rPr lang="ru-RU"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1.</a:t>
            </a:r>
            <a:r>
              <a:rPr kumimoji="0" lang="uk-UA" sz="24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Види музичної діяльності</a:t>
            </a:r>
            <a:r>
              <a:rPr kumimoji="0" lang="uk-UA" sz="2400" b="1" i="0" u="none" strike="noStrike" normalizeH="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 :</a:t>
            </a:r>
            <a:r>
              <a:rPr kumimoji="0" lang="uk-UA" sz="24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 </a:t>
            </a:r>
            <a:r>
              <a:rPr lang="uk-UA"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с</a:t>
            </a:r>
            <a:r>
              <a:rPr kumimoji="0" lang="uk-UA" sz="24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лухання, спів, музичні рухи, музична гра, </a:t>
            </a:r>
            <a:r>
              <a:rPr kumimoji="0" lang="uk-UA" sz="2400" b="1" i="0" u="none" strike="noStrike" normalizeH="0" baseline="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гра</a:t>
            </a:r>
            <a:r>
              <a:rPr kumimoji="0" lang="uk-UA" sz="24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 на музичних інструментах.</a:t>
            </a:r>
          </a:p>
          <a:p>
            <a:pPr marL="0" marR="0" lvl="0" indent="449263" defTabSz="914400" rtl="0" eaLnBrk="0" fontAlgn="base" latinLnBrk="0" hangingPunct="0">
              <a:lnSpc>
                <a:spcPct val="100000"/>
              </a:lnSpc>
              <a:spcBef>
                <a:spcPct val="0"/>
              </a:spcBef>
              <a:spcAft>
                <a:spcPct val="0"/>
              </a:spcAft>
              <a:buClrTx/>
              <a:buSzTx/>
              <a:tabLst/>
            </a:pPr>
            <a:endParaRPr lang="uk-UA"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endParaRPr>
          </a:p>
          <a:p>
            <a:pPr marL="0" marR="0" lvl="0" indent="449263" defTabSz="914400" rtl="0" eaLnBrk="0" fontAlgn="base" latinLnBrk="0" hangingPunct="0">
              <a:lnSpc>
                <a:spcPct val="100000"/>
              </a:lnSpc>
              <a:spcBef>
                <a:spcPct val="0"/>
              </a:spcBef>
              <a:spcAft>
                <a:spcPct val="0"/>
              </a:spcAft>
              <a:buClrTx/>
              <a:buSzTx/>
              <a:tabLst/>
            </a:pPr>
            <a:r>
              <a:rPr kumimoji="0" lang="uk-UA" sz="24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2.Форми музичної діяльності:</a:t>
            </a:r>
            <a:r>
              <a:rPr kumimoji="0" lang="uk-UA" sz="2400" b="1" i="0" u="none" strike="noStrike" normalizeH="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 </a:t>
            </a:r>
            <a:r>
              <a:rPr lang="uk-UA"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з</a:t>
            </a:r>
            <a:r>
              <a:rPr kumimoji="0" lang="uk-UA" sz="24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аняття, свята і розваги.</a:t>
            </a:r>
            <a:endParaRPr kumimoji="0" lang="uk-UA" sz="24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p:txBody>
      </p:sp>
      <p:pic>
        <p:nvPicPr>
          <p:cNvPr id="4" name="Рисунок 3" descr="548_html_m957b296.gif"/>
          <p:cNvPicPr>
            <a:picLocks noChangeAspect="1"/>
          </p:cNvPicPr>
          <p:nvPr/>
        </p:nvPicPr>
        <p:blipFill>
          <a:blip r:embed="rId2" cstate="print"/>
          <a:stretch>
            <a:fillRect/>
          </a:stretch>
        </p:blipFill>
        <p:spPr>
          <a:xfrm>
            <a:off x="1643042" y="4643446"/>
            <a:ext cx="5667375" cy="14573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ukr-mova.png"/>
          <p:cNvPicPr>
            <a:picLocks noChangeAspect="1"/>
          </p:cNvPicPr>
          <p:nvPr/>
        </p:nvPicPr>
        <p:blipFill>
          <a:blip r:embed="rId2" cstate="print"/>
          <a:stretch>
            <a:fillRect/>
          </a:stretch>
        </p:blipFill>
        <p:spPr>
          <a:xfrm>
            <a:off x="3143240" y="5128084"/>
            <a:ext cx="5786478" cy="1729916"/>
          </a:xfrm>
          <a:prstGeom prst="rect">
            <a:avLst/>
          </a:prstGeom>
          <a:ln>
            <a:noFill/>
          </a:ln>
          <a:effectLst>
            <a:softEdge rad="112500"/>
          </a:effectLst>
        </p:spPr>
      </p:pic>
      <p:sp>
        <p:nvSpPr>
          <p:cNvPr id="2049" name="Rectangle 1"/>
          <p:cNvSpPr>
            <a:spLocks noChangeArrowheads="1"/>
          </p:cNvSpPr>
          <p:nvPr/>
        </p:nvSpPr>
        <p:spPr bwMode="auto">
          <a:xfrm>
            <a:off x="0" y="234222"/>
            <a:ext cx="9144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b="1" i="0" u="none" strike="noStrike" normalizeH="0" baseline="0" dirty="0" smtClean="0">
                <a:ln w="10541" cmpd="sng">
                  <a:solidFill>
                    <a:schemeClr val="accent1">
                      <a:shade val="88000"/>
                      <a:satMod val="110000"/>
                    </a:schemeClr>
                  </a:solidFill>
                  <a:prstDash val="solid"/>
                </a:ln>
                <a:solidFill>
                  <a:srgbClr val="FF0000"/>
                </a:solidFill>
                <a:latin typeface="Times New Roman" pitchFamily="18" charset="0"/>
                <a:ea typeface="Arial Unicode MS" pitchFamily="34" charset="-128"/>
                <a:cs typeface="Times New Roman" pitchFamily="18" charset="0"/>
              </a:rPr>
              <a:t>Музичне заняття </a:t>
            </a:r>
            <a:r>
              <a:rPr kumimoji="0" lang="uk-UA"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 є формою освітньої роботи з дітьми, основними завданнями якого є навчити дитину засвоювати  в певній послідовності способи сприймання, виконавства розвивати її музичні та творчі здібності.</a:t>
            </a:r>
            <a:endParaRPr kumimoji="0" lang="ru-RU"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lang="uk-UA" b="1" dirty="0" smtClean="0">
                <a:ln w="10541" cmpd="sng">
                  <a:solidFill>
                    <a:schemeClr val="accent1">
                      <a:shade val="88000"/>
                      <a:satMod val="110000"/>
                    </a:schemeClr>
                  </a:solidFill>
                  <a:prstDash val="solid"/>
                </a:ln>
                <a:solidFill>
                  <a:srgbClr val="FF0000"/>
                </a:solidFill>
                <a:latin typeface="Times New Roman" pitchFamily="18" charset="0"/>
                <a:ea typeface="Arial Unicode MS" pitchFamily="34" charset="-128"/>
                <a:cs typeface="Times New Roman" pitchFamily="18" charset="0"/>
              </a:rPr>
              <a:t>В</a:t>
            </a:r>
            <a:r>
              <a:rPr kumimoji="0" lang="uk-UA" b="1" i="0" u="none" strike="noStrike" normalizeH="0" baseline="0" dirty="0" smtClean="0">
                <a:ln w="10541" cmpd="sng">
                  <a:solidFill>
                    <a:schemeClr val="accent1">
                      <a:shade val="88000"/>
                      <a:satMod val="110000"/>
                    </a:schemeClr>
                  </a:solidFill>
                  <a:prstDash val="solid"/>
                </a:ln>
                <a:solidFill>
                  <a:srgbClr val="FF0000"/>
                </a:solidFill>
                <a:latin typeface="Times New Roman" pitchFamily="18" charset="0"/>
                <a:ea typeface="Arial Unicode MS" pitchFamily="34" charset="-128"/>
                <a:cs typeface="Times New Roman" pitchFamily="18" charset="0"/>
              </a:rPr>
              <a:t>иди музичних занять, а саме:</a:t>
            </a:r>
            <a:endParaRPr kumimoji="0" lang="ru-RU" b="1" i="0" u="none" strike="noStrike" normalizeH="0" baseline="0" dirty="0" smtClean="0">
              <a:ln w="10541" cmpd="sng">
                <a:solidFill>
                  <a:schemeClr val="accent1">
                    <a:shade val="88000"/>
                    <a:satMod val="110000"/>
                  </a:schemeClr>
                </a:solidFill>
                <a:prstDash val="solid"/>
              </a:ln>
              <a:solidFill>
                <a:srgbClr val="FF0000"/>
              </a:soli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1.</a:t>
            </a:r>
            <a:r>
              <a:rPr kumimoji="0" lang="uk-UA" b="1" i="0" u="none" strike="noStrike" normalizeH="0" baseline="0" dirty="0" smtClean="0">
                <a:ln w="10541" cmpd="sng">
                  <a:solidFill>
                    <a:schemeClr val="accent1">
                      <a:shade val="88000"/>
                      <a:satMod val="110000"/>
                    </a:schemeClr>
                  </a:solidFill>
                  <a:prstDash val="solid"/>
                </a:ln>
                <a:solidFill>
                  <a:srgbClr val="FF0000"/>
                </a:solidFill>
                <a:latin typeface="Times New Roman" pitchFamily="18" charset="0"/>
                <a:ea typeface="Arial Unicode MS" pitchFamily="34" charset="-128"/>
                <a:cs typeface="Times New Roman" pitchFamily="18" charset="0"/>
              </a:rPr>
              <a:t>Традиційне</a:t>
            </a:r>
            <a:r>
              <a:rPr kumimoji="0" lang="uk-UA"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 музичне заняття – </a:t>
            </a:r>
            <a:r>
              <a:rPr kumimoji="0" lang="uk-UA" b="1" i="0" u="none" strike="noStrike" normalizeH="0" baseline="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заняття</a:t>
            </a:r>
            <a:r>
              <a:rPr kumimoji="0" lang="uk-UA"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 у ході якого однаковою мірою та в певній послідовності вирішуються завдання щодо всіх видів музичної діяльності (співів, ритміки, слухання, гри на ДМІ);</a:t>
            </a:r>
            <a:endParaRPr kumimoji="0" lang="ru-RU"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2.</a:t>
            </a:r>
            <a:r>
              <a:rPr kumimoji="0" lang="uk-UA" b="1" i="0" u="none" strike="noStrike" normalizeH="0" baseline="0" dirty="0" smtClean="0">
                <a:ln w="10541" cmpd="sng">
                  <a:solidFill>
                    <a:schemeClr val="accent1">
                      <a:shade val="88000"/>
                      <a:satMod val="110000"/>
                    </a:schemeClr>
                  </a:solidFill>
                  <a:prstDash val="solid"/>
                </a:ln>
                <a:solidFill>
                  <a:srgbClr val="FF0000"/>
                </a:solidFill>
                <a:latin typeface="Times New Roman" pitchFamily="18" charset="0"/>
                <a:ea typeface="Arial Unicode MS" pitchFamily="34" charset="-128"/>
                <a:cs typeface="Times New Roman" pitchFamily="18" charset="0"/>
              </a:rPr>
              <a:t>Домінантне</a:t>
            </a:r>
            <a:r>
              <a:rPr kumimoji="0" lang="uk-UA"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 музичне заняття – </a:t>
            </a:r>
            <a:r>
              <a:rPr kumimoji="0" lang="uk-UA" b="1" i="0" u="none" strike="noStrike" normalizeH="0" baseline="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заняття</a:t>
            </a:r>
            <a:r>
              <a:rPr kumimoji="0" lang="uk-UA"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 яке будується на основних засадах традиційного, але у вирішенні завдань музичного виховання домінує один (два) види музичної діяльності;</a:t>
            </a:r>
            <a:endParaRPr kumimoji="0" lang="ru-RU"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3.</a:t>
            </a:r>
            <a:r>
              <a:rPr kumimoji="0" lang="uk-UA" b="1" i="0" u="none" strike="noStrike" normalizeH="0" baseline="0" dirty="0" smtClean="0">
                <a:ln w="10541" cmpd="sng">
                  <a:solidFill>
                    <a:schemeClr val="accent1">
                      <a:shade val="88000"/>
                      <a:satMod val="110000"/>
                    </a:schemeClr>
                  </a:solidFill>
                  <a:prstDash val="solid"/>
                </a:ln>
                <a:solidFill>
                  <a:srgbClr val="FF0000"/>
                </a:solidFill>
                <a:latin typeface="Times New Roman" pitchFamily="18" charset="0"/>
                <a:ea typeface="Arial Unicode MS" pitchFamily="34" charset="-128"/>
                <a:cs typeface="Times New Roman" pitchFamily="18" charset="0"/>
              </a:rPr>
              <a:t>Тематичне</a:t>
            </a:r>
            <a:r>
              <a:rPr kumimoji="0" lang="uk-UA"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 музичне заняття -  </a:t>
            </a:r>
            <a:r>
              <a:rPr kumimoji="0" lang="uk-UA" b="1" i="0" u="none" strike="noStrike" normalizeH="0" baseline="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заняття</a:t>
            </a:r>
            <a:r>
              <a:rPr kumimoji="0" lang="uk-UA"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 під час якого діти у процесі різних видів музичної діяльності ознайомлюються із широкою культурною та спеціальною інформацією про музику, послідовно навчаються розуміти музичні твори;</a:t>
            </a:r>
            <a:endParaRPr kumimoji="0" lang="ru-RU"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4.</a:t>
            </a:r>
            <a:r>
              <a:rPr kumimoji="0" lang="uk-UA" b="1" i="0" u="none" strike="noStrike" normalizeH="0" baseline="0" dirty="0" smtClean="0">
                <a:ln w="10541" cmpd="sng">
                  <a:solidFill>
                    <a:schemeClr val="accent1">
                      <a:shade val="88000"/>
                      <a:satMod val="110000"/>
                    </a:schemeClr>
                  </a:solidFill>
                  <a:prstDash val="solid"/>
                </a:ln>
                <a:solidFill>
                  <a:srgbClr val="FF0000"/>
                </a:solidFill>
                <a:latin typeface="Times New Roman" pitchFamily="18" charset="0"/>
                <a:ea typeface="Arial Unicode MS" pitchFamily="34" charset="-128"/>
                <a:cs typeface="Times New Roman" pitchFamily="18" charset="0"/>
              </a:rPr>
              <a:t>Комплексне </a:t>
            </a:r>
            <a:r>
              <a:rPr kumimoji="0" lang="uk-UA"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музичне заняття – </a:t>
            </a:r>
            <a:r>
              <a:rPr kumimoji="0" lang="uk-UA" b="1" i="0" u="none" strike="noStrike" normalizeH="0" baseline="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заняття</a:t>
            </a:r>
            <a:r>
              <a:rPr kumimoji="0" lang="uk-UA"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 яке спрямоване на реалізацію завдань художньо-естетичного розвитку дітей, через організацію художньо-мовленнєвої, зображувальної та музичної діяльності у взаємозв’язку, активізацію художньої діяльності, творчої ініціативи дітей та стимулювання їхніх емоційних переживань засобами музики</a:t>
            </a:r>
            <a:r>
              <a:rPr kumimoji="0" lang="uk-UA" sz="1400" b="0" i="0"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428604"/>
            <a:ext cx="9144000" cy="3608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1" i="0" u="none" strike="noStrike" normalizeH="0" baseline="0" dirty="0" smtClean="0">
                <a:ln w="10541" cmpd="sng">
                  <a:solidFill>
                    <a:schemeClr val="accent1">
                      <a:shade val="88000"/>
                      <a:satMod val="110000"/>
                    </a:schemeClr>
                  </a:solidFill>
                  <a:prstDash val="solid"/>
                </a:ln>
                <a:solidFill>
                  <a:srgbClr val="FF0000"/>
                </a:solidFill>
                <a:latin typeface="Times New Roman" pitchFamily="18" charset="0"/>
                <a:ea typeface="Arial Unicode MS" pitchFamily="34" charset="-128"/>
                <a:cs typeface="Times New Roman" pitchFamily="18" charset="0"/>
              </a:rPr>
              <a:t>Пестушки й утішки </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становлять чудовий матеріал,який слід використовувати на заняттях. </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Під час виконання </a:t>
            </a:r>
            <a:r>
              <a:rPr kumimoji="0" lang="uk-UA" sz="2000" b="1" i="0" u="none" strike="noStrike" normalizeH="0" baseline="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звукосполучень</a:t>
            </a:r>
            <a:r>
              <a:rPr kumimoji="0" lang="uk-UA"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 – наспівів, що повторюються кілька разів у різному темпі й з різною інтонацією, у дітей розвивається фонематичний і музичний слух. Простота і мелодійність звучання допомагають дітям легко їх запам`ятати і використовувати згодом у своїх іграх та забавах. </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Особливо багато радості отримують діти від співів, які супроводжуються рухами. Навчившись розрізняти варіативність забавних звукових сполучень, діти наслідують відповідні рухи, починають грати словами, звуками, відтворюючи специфіку звучання української мови, її виразність,  образність.                                                                               </a:t>
            </a:r>
            <a:endParaRPr kumimoji="0" lang="uk-UA"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p:txBody>
      </p:sp>
      <p:pic>
        <p:nvPicPr>
          <p:cNvPr id="3" name="Рисунок 2" descr="mail_big.jpg"/>
          <p:cNvPicPr>
            <a:picLocks noChangeAspect="1"/>
          </p:cNvPicPr>
          <p:nvPr/>
        </p:nvPicPr>
        <p:blipFill>
          <a:blip r:embed="rId2" cstate="print"/>
          <a:stretch>
            <a:fillRect/>
          </a:stretch>
        </p:blipFill>
        <p:spPr>
          <a:xfrm>
            <a:off x="2143108" y="3967950"/>
            <a:ext cx="4857784" cy="2890050"/>
          </a:xfrm>
          <a:prstGeom prst="ellipse">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0" y="1863012"/>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p:txBody>
      </p:sp>
      <p:sp>
        <p:nvSpPr>
          <p:cNvPr id="3" name="Овал 2"/>
          <p:cNvSpPr/>
          <p:nvPr/>
        </p:nvSpPr>
        <p:spPr>
          <a:xfrm>
            <a:off x="571472" y="1714488"/>
            <a:ext cx="3786214" cy="321473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lvl="0" fontAlgn="base">
              <a:spcBef>
                <a:spcPct val="0"/>
              </a:spcBef>
              <a:spcAft>
                <a:spcPct val="0"/>
              </a:spcAft>
            </a:pPr>
            <a:r>
              <a:rPr lang="ru-RU" b="1" dirty="0" smtClean="0">
                <a:ln/>
                <a:solidFill>
                  <a:schemeClr val="accent3"/>
                </a:solidFill>
                <a:latin typeface="Times New Roman" pitchFamily="18" charset="0"/>
                <a:ea typeface="Arial Unicode MS" pitchFamily="34" charset="-128"/>
                <a:cs typeface="Times New Roman" pitchFamily="18" charset="0"/>
              </a:rPr>
              <a:t>1.</a:t>
            </a:r>
            <a:r>
              <a:rPr lang="uk-UA" b="1" dirty="0" smtClean="0">
                <a:ln/>
                <a:solidFill>
                  <a:schemeClr val="accent3"/>
                </a:solidFill>
                <a:latin typeface="Times New Roman" pitchFamily="18" charset="0"/>
                <a:ea typeface="Arial Unicode MS" pitchFamily="34" charset="-128"/>
                <a:cs typeface="Times New Roman" pitchFamily="18" charset="0"/>
              </a:rPr>
              <a:t>Тосі,</a:t>
            </a:r>
            <a:r>
              <a:rPr lang="uk-UA" b="1" dirty="0" err="1" smtClean="0">
                <a:ln/>
                <a:solidFill>
                  <a:schemeClr val="accent3"/>
                </a:solidFill>
                <a:latin typeface="Times New Roman" pitchFamily="18" charset="0"/>
                <a:ea typeface="Arial Unicode MS" pitchFamily="34" charset="-128"/>
                <a:cs typeface="Times New Roman" pitchFamily="18" charset="0"/>
              </a:rPr>
              <a:t>тосі</a:t>
            </a:r>
            <a:r>
              <a:rPr lang="uk-UA" b="1" dirty="0" smtClean="0">
                <a:ln/>
                <a:solidFill>
                  <a:schemeClr val="accent3"/>
                </a:solidFill>
                <a:latin typeface="Times New Roman" pitchFamily="18" charset="0"/>
                <a:ea typeface="Arial Unicode MS" pitchFamily="34" charset="-128"/>
                <a:cs typeface="Times New Roman" pitchFamily="18" charset="0"/>
              </a:rPr>
              <a:t> лапці, поїдемо до бабці! Дасть нам бабця пиріжків, ще й на тісто замішки, Тосі, </a:t>
            </a:r>
            <a:r>
              <a:rPr lang="uk-UA" b="1" dirty="0" err="1" smtClean="0">
                <a:ln/>
                <a:solidFill>
                  <a:schemeClr val="accent3"/>
                </a:solidFill>
                <a:latin typeface="Times New Roman" pitchFamily="18" charset="0"/>
                <a:ea typeface="Arial Unicode MS" pitchFamily="34" charset="-128"/>
                <a:cs typeface="Times New Roman" pitchFamily="18" charset="0"/>
              </a:rPr>
              <a:t>тосі</a:t>
            </a:r>
            <a:r>
              <a:rPr lang="uk-UA" b="1" dirty="0" smtClean="0">
                <a:ln/>
                <a:solidFill>
                  <a:schemeClr val="accent3"/>
                </a:solidFill>
                <a:latin typeface="Times New Roman" pitchFamily="18" charset="0"/>
                <a:ea typeface="Arial Unicode MS" pitchFamily="34" charset="-128"/>
                <a:cs typeface="Times New Roman" pitchFamily="18" charset="0"/>
              </a:rPr>
              <a:t> лапці.</a:t>
            </a:r>
          </a:p>
        </p:txBody>
      </p:sp>
      <p:sp>
        <p:nvSpPr>
          <p:cNvPr id="4" name="Овал 3"/>
          <p:cNvSpPr/>
          <p:nvPr/>
        </p:nvSpPr>
        <p:spPr>
          <a:xfrm>
            <a:off x="4500562" y="857232"/>
            <a:ext cx="3714776" cy="321471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uk-UA" b="1" dirty="0" smtClean="0">
                <a:ln/>
                <a:solidFill>
                  <a:schemeClr val="accent3"/>
                </a:solidFill>
                <a:latin typeface="Times New Roman" pitchFamily="18" charset="0"/>
                <a:ea typeface="Arial Unicode MS" pitchFamily="34" charset="-128"/>
                <a:cs typeface="Times New Roman" pitchFamily="18" charset="0"/>
              </a:rPr>
              <a:t>2. </a:t>
            </a:r>
            <a:r>
              <a:rPr lang="uk-UA" b="1" dirty="0" err="1" smtClean="0">
                <a:ln/>
                <a:solidFill>
                  <a:schemeClr val="accent3"/>
                </a:solidFill>
                <a:latin typeface="Times New Roman" pitchFamily="18" charset="0"/>
                <a:ea typeface="Arial Unicode MS" pitchFamily="34" charset="-128"/>
                <a:cs typeface="Times New Roman" pitchFamily="18" charset="0"/>
              </a:rPr>
              <a:t>–Ладусі</a:t>
            </a:r>
            <a:r>
              <a:rPr lang="uk-UA" b="1" dirty="0" smtClean="0">
                <a:ln/>
                <a:solidFill>
                  <a:schemeClr val="accent3"/>
                </a:solidFill>
                <a:latin typeface="Times New Roman" pitchFamily="18" charset="0"/>
                <a:ea typeface="Arial Unicode MS" pitchFamily="34" charset="-128"/>
                <a:cs typeface="Times New Roman" pitchFamily="18" charset="0"/>
              </a:rPr>
              <a:t>, ладусі </a:t>
            </a:r>
            <a:r>
              <a:rPr lang="uk-UA" b="1" dirty="0" err="1" smtClean="0">
                <a:ln/>
                <a:solidFill>
                  <a:schemeClr val="accent3"/>
                </a:solidFill>
                <a:latin typeface="Times New Roman" pitchFamily="18" charset="0"/>
                <a:ea typeface="Arial Unicode MS" pitchFamily="34" charset="-128"/>
                <a:cs typeface="Times New Roman" pitchFamily="18" charset="0"/>
              </a:rPr>
              <a:t>–Де</a:t>
            </a:r>
            <a:r>
              <a:rPr lang="uk-UA" b="1" dirty="0" smtClean="0">
                <a:ln/>
                <a:solidFill>
                  <a:schemeClr val="accent3"/>
                </a:solidFill>
                <a:latin typeface="Times New Roman" pitchFamily="18" charset="0"/>
                <a:ea typeface="Arial Unicode MS" pitchFamily="34" charset="-128"/>
                <a:cs typeface="Times New Roman" pitchFamily="18" charset="0"/>
              </a:rPr>
              <a:t> були? –В бабусі-А що їли?- Кашку.-А що пили?-Бражку.-Кашку поїли. Бражку попили,На голову сіли. </a:t>
            </a:r>
            <a:r>
              <a:rPr lang="uk-UA" b="1" dirty="0" err="1" smtClean="0">
                <a:ln/>
                <a:solidFill>
                  <a:schemeClr val="accent3"/>
                </a:solidFill>
                <a:latin typeface="Times New Roman" pitchFamily="18" charset="0"/>
                <a:ea typeface="Arial Unicode MS" pitchFamily="34" charset="-128"/>
                <a:cs typeface="Times New Roman" pitchFamily="18" charset="0"/>
              </a:rPr>
              <a:t>Шу</a:t>
            </a:r>
            <a:r>
              <a:rPr lang="uk-UA" b="1" dirty="0" smtClean="0">
                <a:ln/>
                <a:solidFill>
                  <a:schemeClr val="accent3"/>
                </a:solidFill>
                <a:latin typeface="Times New Roman" pitchFamily="18" charset="0"/>
                <a:ea typeface="Arial Unicode MS" pitchFamily="34" charset="-128"/>
                <a:cs typeface="Times New Roman" pitchFamily="18" charset="0"/>
              </a:rPr>
              <a:t>! полетіли. </a:t>
            </a:r>
            <a:endParaRPr lang="ru-RU" b="1" dirty="0">
              <a:ln/>
              <a:solidFill>
                <a:schemeClr val="accent3"/>
              </a:solidFill>
            </a:endParaRPr>
          </a:p>
        </p:txBody>
      </p:sp>
      <p:sp>
        <p:nvSpPr>
          <p:cNvPr id="5" name="Овал 4"/>
          <p:cNvSpPr/>
          <p:nvPr/>
        </p:nvSpPr>
        <p:spPr>
          <a:xfrm>
            <a:off x="2285984" y="3571876"/>
            <a:ext cx="5286412" cy="35719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lvl="0" eaLnBrk="0" fontAlgn="base" hangingPunct="0">
              <a:spcBef>
                <a:spcPct val="0"/>
              </a:spcBef>
              <a:spcAft>
                <a:spcPct val="0"/>
              </a:spcAft>
            </a:pPr>
            <a:r>
              <a:rPr lang="uk-UA"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abriola" pitchFamily="82" charset="0"/>
                <a:ea typeface="Arial Unicode MS" pitchFamily="34" charset="-128"/>
                <a:cs typeface="Times New Roman" pitchFamily="18" charset="0"/>
              </a:rPr>
              <a:t>3</a:t>
            </a:r>
            <a:r>
              <a:rPr lang="uk-UA"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Arial Unicode MS" pitchFamily="34" charset="-128"/>
                <a:cs typeface="Times New Roman" pitchFamily="18" charset="0"/>
              </a:rPr>
              <a:t>. Одна ніжка тупоче,а друга не хоче; Обі ніжки </a:t>
            </a:r>
            <a:r>
              <a:rPr lang="uk-UA" sz="1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Arial Unicode MS" pitchFamily="34" charset="-128"/>
                <a:cs typeface="Times New Roman" pitchFamily="18" charset="0"/>
              </a:rPr>
              <a:t>обі</a:t>
            </a:r>
            <a:r>
              <a:rPr lang="uk-UA"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Arial Unicode MS" pitchFamily="34" charset="-128"/>
                <a:cs typeface="Times New Roman" pitchFamily="18" charset="0"/>
              </a:rPr>
              <a:t>,</a:t>
            </a:r>
          </a:p>
          <a:p>
            <a:pPr lvl="0" eaLnBrk="0" fontAlgn="base" hangingPunct="0">
              <a:spcBef>
                <a:spcPct val="0"/>
              </a:spcBef>
              <a:spcAft>
                <a:spcPct val="0"/>
              </a:spcAft>
            </a:pPr>
            <a:r>
              <a:rPr lang="uk-UA"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Arial Unicode MS" pitchFamily="34" charset="-128"/>
                <a:cs typeface="Times New Roman" pitchFamily="18" charset="0"/>
              </a:rPr>
              <a:t> </a:t>
            </a:r>
            <a:r>
              <a:rPr lang="uk-UA" sz="1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Arial Unicode MS" pitchFamily="34" charset="-128"/>
                <a:cs typeface="Times New Roman" pitchFamily="18" charset="0"/>
              </a:rPr>
              <a:t>Помогайте</a:t>
            </a:r>
            <a:r>
              <a:rPr lang="uk-UA"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Arial Unicode MS" pitchFamily="34" charset="-128"/>
                <a:cs typeface="Times New Roman" pitchFamily="18" charset="0"/>
              </a:rPr>
              <a:t> собі! </a:t>
            </a:r>
          </a:p>
          <a:p>
            <a:pPr lvl="0" eaLnBrk="0" fontAlgn="base" hangingPunct="0">
              <a:spcBef>
                <a:spcPct val="0"/>
              </a:spcBef>
              <a:spcAft>
                <a:spcPct val="0"/>
              </a:spcAft>
            </a:pPr>
            <a:r>
              <a:rPr lang="uk-UA"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Arial Unicode MS" pitchFamily="34" charset="-128"/>
                <a:cs typeface="Times New Roman" pitchFamily="18" charset="0"/>
              </a:rPr>
              <a:t>Одна ручка лежала,</a:t>
            </a:r>
          </a:p>
          <a:p>
            <a:pPr lvl="0" eaLnBrk="0" fontAlgn="base" hangingPunct="0">
              <a:spcBef>
                <a:spcPct val="0"/>
              </a:spcBef>
              <a:spcAft>
                <a:spcPct val="0"/>
              </a:spcAft>
            </a:pPr>
            <a:r>
              <a:rPr lang="uk-UA"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Arial Unicode MS" pitchFamily="34" charset="-128"/>
                <a:cs typeface="Times New Roman" pitchFamily="18" charset="0"/>
              </a:rPr>
              <a:t>А </a:t>
            </a:r>
            <a:r>
              <a:rPr lang="uk-UA" sz="1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Arial Unicode MS" pitchFamily="34" charset="-128"/>
                <a:cs typeface="Times New Roman" pitchFamily="18" charset="0"/>
              </a:rPr>
              <a:t>друга-</a:t>
            </a:r>
            <a:r>
              <a:rPr lang="uk-UA"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Arial Unicode MS" pitchFamily="34" charset="-128"/>
                <a:cs typeface="Times New Roman" pitchFamily="18" charset="0"/>
              </a:rPr>
              <a:t> танцювала. </a:t>
            </a:r>
          </a:p>
          <a:p>
            <a:pPr lvl="0" eaLnBrk="0" fontAlgn="base" hangingPunct="0">
              <a:spcBef>
                <a:spcPct val="0"/>
              </a:spcBef>
              <a:spcAft>
                <a:spcPct val="0"/>
              </a:spcAft>
            </a:pPr>
            <a:r>
              <a:rPr lang="uk-UA"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Arial Unicode MS" pitchFamily="34" charset="-128"/>
                <a:cs typeface="Times New Roman" pitchFamily="18" charset="0"/>
              </a:rPr>
              <a:t>Обі ручки, </a:t>
            </a:r>
            <a:r>
              <a:rPr lang="uk-UA" sz="1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Arial Unicode MS" pitchFamily="34" charset="-128"/>
                <a:cs typeface="Times New Roman" pitchFamily="18" charset="0"/>
              </a:rPr>
              <a:t>обі</a:t>
            </a:r>
            <a:r>
              <a:rPr lang="uk-UA"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Arial Unicode MS" pitchFamily="34" charset="-128"/>
                <a:cs typeface="Times New Roman" pitchFamily="18" charset="0"/>
              </a:rPr>
              <a:t> помагайте собі. </a:t>
            </a:r>
          </a:p>
          <a:p>
            <a:pPr lvl="0" eaLnBrk="0" fontAlgn="base" hangingPunct="0">
              <a:spcBef>
                <a:spcPct val="0"/>
              </a:spcBef>
              <a:spcAft>
                <a:spcPct val="0"/>
              </a:spcAft>
            </a:pPr>
            <a:r>
              <a:rPr lang="uk-UA"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Arial Unicode MS" pitchFamily="34" charset="-128"/>
                <a:cs typeface="Times New Roman" pitchFamily="18" charset="0"/>
              </a:rPr>
              <a:t>Одна ніжка тупоче,а </a:t>
            </a:r>
            <a:r>
              <a:rPr lang="uk-UA" sz="1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Arial Unicode MS" pitchFamily="34" charset="-128"/>
                <a:cs typeface="Times New Roman" pitchFamily="18" charset="0"/>
              </a:rPr>
              <a:t>друга-</a:t>
            </a:r>
            <a:r>
              <a:rPr lang="uk-UA"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Arial Unicode MS" pitchFamily="34" charset="-128"/>
                <a:cs typeface="Times New Roman" pitchFamily="18" charset="0"/>
              </a:rPr>
              <a:t> не хоче. Одна ручка лежала, </a:t>
            </a:r>
            <a:r>
              <a:rPr lang="uk-UA" sz="1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Arial Unicode MS" pitchFamily="34" charset="-128"/>
                <a:cs typeface="Times New Roman" pitchFamily="18" charset="0"/>
              </a:rPr>
              <a:t>друга-</a:t>
            </a:r>
            <a:r>
              <a:rPr lang="uk-UA"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Arial Unicode MS" pitchFamily="34" charset="-128"/>
                <a:cs typeface="Times New Roman" pitchFamily="18" charset="0"/>
              </a:rPr>
              <a:t> танцювала…</a:t>
            </a:r>
          </a:p>
          <a:p>
            <a:pPr lvl="0" eaLnBrk="0" fontAlgn="base" hangingPunct="0">
              <a:spcBef>
                <a:spcPct val="0"/>
              </a:spcBef>
              <a:spcAft>
                <a:spcPct val="0"/>
              </a:spcAft>
            </a:pPr>
            <a:r>
              <a:rPr lang="uk-UA"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Arial Unicode MS" pitchFamily="34" charset="-128"/>
                <a:cs typeface="Times New Roman" pitchFamily="18" charset="0"/>
              </a:rPr>
              <a:t> Ручки й ніжки </a:t>
            </a:r>
            <a:r>
              <a:rPr lang="uk-UA" sz="1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Arial Unicode MS" pitchFamily="34" charset="-128"/>
                <a:cs typeface="Times New Roman" pitchFamily="18" charset="0"/>
              </a:rPr>
              <a:t>обі</a:t>
            </a:r>
            <a:r>
              <a:rPr lang="uk-UA"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Arial Unicode MS" pitchFamily="34" charset="-128"/>
                <a:cs typeface="Times New Roman" pitchFamily="18" charset="0"/>
              </a:rPr>
              <a:t> </a:t>
            </a:r>
          </a:p>
          <a:p>
            <a:pPr lvl="0" eaLnBrk="0" fontAlgn="base" hangingPunct="0">
              <a:spcBef>
                <a:spcPct val="0"/>
              </a:spcBef>
              <a:spcAft>
                <a:spcPct val="0"/>
              </a:spcAft>
            </a:pPr>
            <a:r>
              <a:rPr lang="uk-UA"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Arial Unicode MS" pitchFamily="34" charset="-128"/>
                <a:cs typeface="Times New Roman" pitchFamily="18" charset="0"/>
              </a:rPr>
              <a:t>Помагайте собі..</a:t>
            </a:r>
            <a:endParaRPr lang="uk-UA"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9" name="Рисунок 8" descr="5756.png"/>
          <p:cNvPicPr>
            <a:picLocks noChangeAspect="1"/>
          </p:cNvPicPr>
          <p:nvPr/>
        </p:nvPicPr>
        <p:blipFill>
          <a:blip r:embed="rId2" cstate="print"/>
          <a:stretch>
            <a:fillRect/>
          </a:stretch>
        </p:blipFill>
        <p:spPr>
          <a:xfrm>
            <a:off x="-571536" y="-142900"/>
            <a:ext cx="6357982" cy="2500330"/>
          </a:xfrm>
          <a:prstGeom prst="rect">
            <a:avLst/>
          </a:prstGeom>
        </p:spPr>
      </p:pic>
      <p:pic>
        <p:nvPicPr>
          <p:cNvPr id="10" name="Рисунок 9" descr="548_html_m957b296.gif"/>
          <p:cNvPicPr>
            <a:picLocks noChangeAspect="1"/>
          </p:cNvPicPr>
          <p:nvPr/>
        </p:nvPicPr>
        <p:blipFill>
          <a:blip r:embed="rId3" cstate="print"/>
          <a:stretch>
            <a:fillRect/>
          </a:stretch>
        </p:blipFill>
        <p:spPr>
          <a:xfrm rot="16200000">
            <a:off x="5581650" y="2605067"/>
            <a:ext cx="5667375" cy="14573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0" y="1151609"/>
            <a:ext cx="91440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Найважливішим жанром дитячого музичного фольклору є </a:t>
            </a:r>
            <a:r>
              <a:rPr kumimoji="0" lang="uk-UA" sz="2000" b="1" i="0" u="none" strike="noStrike" normalizeH="0" baseline="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a:t>
            </a:r>
            <a:r>
              <a:rPr kumimoji="0" lang="uk-UA" sz="2000" b="1" i="0" u="none" strike="noStrike" normalizeH="0" baseline="0" dirty="0" err="1" smtClean="0">
                <a:ln w="10541" cmpd="sng">
                  <a:solidFill>
                    <a:schemeClr val="accent1">
                      <a:shade val="88000"/>
                      <a:satMod val="110000"/>
                    </a:schemeClr>
                  </a:solidFill>
                  <a:prstDash val="solid"/>
                </a:ln>
                <a:solidFill>
                  <a:srgbClr val="FF0000"/>
                </a:solidFill>
                <a:latin typeface="Times New Roman" pitchFamily="18" charset="0"/>
                <a:ea typeface="Arial Unicode MS" pitchFamily="34" charset="-128"/>
                <a:cs typeface="Times New Roman" pitchFamily="18" charset="0"/>
              </a:rPr>
              <a:t>колискова</a:t>
            </a:r>
            <a:r>
              <a:rPr kumimoji="0" lang="uk-UA"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 яка являється активно діючим засобом виховання художнього смаку дитини: </a:t>
            </a: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1" i="0" u="none" strike="noStrike" normalizeH="0" baseline="0" dirty="0" smtClean="0">
                <a:ln w="10541" cmpd="sng">
                  <a:solidFill>
                    <a:schemeClr val="accent1">
                      <a:shade val="88000"/>
                      <a:satMod val="110000"/>
                    </a:schemeClr>
                  </a:solidFill>
                  <a:prstDash val="solid"/>
                </a:ln>
                <a:solidFill>
                  <a:srgbClr val="FF0000"/>
                </a:solidFill>
                <a:latin typeface="Times New Roman" pitchFamily="18" charset="0"/>
                <a:ea typeface="Arial Unicode MS" pitchFamily="34" charset="-128"/>
                <a:cs typeface="Times New Roman" pitchFamily="18" charset="0"/>
              </a:rPr>
              <a:t>«Ой ходить сон коло вікон», «Котику сіренький, котику біленький».</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a:p>
            <a:pPr algn="ctr" eaLnBrk="0" fontAlgn="base" hangingPunct="0">
              <a:spcBef>
                <a:spcPct val="0"/>
              </a:spcBef>
              <a:spcAft>
                <a:spcPct val="0"/>
              </a:spcAft>
            </a:pPr>
            <a:r>
              <a:rPr kumimoji="0" lang="uk-UA"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Українськими народними піснями,  ми в дітей виховуємо любов до своєї Батьківщини, народу, мови, формуємо основні співочі вміння:</a:t>
            </a:r>
          </a:p>
          <a:p>
            <a:pPr algn="ctr" eaLnBrk="0" fontAlgn="base" hangingPunct="0">
              <a:spcBef>
                <a:spcPct val="0"/>
              </a:spcBef>
              <a:spcAft>
                <a:spcPct val="0"/>
              </a:spcAft>
            </a:pPr>
            <a:r>
              <a:rPr lang="uk-UA" sz="2000" b="1" dirty="0" smtClean="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«Я маленька Українка», «Україна моя», « Ми маленькі козачата».</a:t>
            </a:r>
            <a:endParaRPr lang="ru-RU" sz="2000" b="1" dirty="0" smtClean="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2000" b="1" i="0" u="none" strike="noStrike" normalizeH="0" baseline="0" dirty="0" smtClean="0">
                <a:ln w="10541" cmpd="sng">
                  <a:solidFill>
                    <a:schemeClr val="accent1">
                      <a:shade val="88000"/>
                      <a:satMod val="110000"/>
                    </a:schemeClr>
                  </a:solidFill>
                  <a:prstDash val="solid"/>
                </a:ln>
                <a:solidFill>
                  <a:srgbClr val="FF0000"/>
                </a:solidFill>
                <a:latin typeface="Times New Roman" pitchFamily="18" charset="0"/>
                <a:ea typeface="Arial Unicode MS" pitchFamily="34" charset="-128"/>
                <a:cs typeface="Times New Roman" pitchFamily="18" charset="0"/>
              </a:rPr>
              <a:t>. </a:t>
            </a:r>
            <a:endParaRPr kumimoji="0" lang="uk-UA" sz="2000" b="1" i="0" u="none" strike="noStrike" normalizeH="0" baseline="0" dirty="0" smtClean="0">
              <a:ln w="10541" cmpd="sng">
                <a:solidFill>
                  <a:schemeClr val="accent1">
                    <a:shade val="88000"/>
                    <a:satMod val="110000"/>
                  </a:schemeClr>
                </a:solidFill>
                <a:prstDash val="solid"/>
              </a:ln>
              <a:solidFill>
                <a:srgbClr val="FF0000"/>
              </a:solidFill>
              <a:latin typeface="Arial" pitchFamily="34" charset="0"/>
              <a:cs typeface="Arial" pitchFamily="34" charset="0"/>
            </a:endParaRPr>
          </a:p>
        </p:txBody>
      </p:sp>
      <p:pic>
        <p:nvPicPr>
          <p:cNvPr id="4" name="Рисунок 3" descr="p1aj40dbdfqrmtpo1v7etbjsf47_500x321_3_0.gif"/>
          <p:cNvPicPr>
            <a:picLocks noChangeAspect="1"/>
          </p:cNvPicPr>
          <p:nvPr/>
        </p:nvPicPr>
        <p:blipFill>
          <a:blip r:embed="rId2" cstate="print"/>
          <a:stretch>
            <a:fillRect/>
          </a:stretch>
        </p:blipFill>
        <p:spPr>
          <a:xfrm>
            <a:off x="2357422" y="3286124"/>
            <a:ext cx="4762500" cy="3057525"/>
          </a:xfrm>
          <a:prstGeom prst="rect">
            <a:avLst/>
          </a:prstGeom>
          <a:ln>
            <a:noFill/>
          </a:ln>
          <a:effectLst>
            <a:softEdge rad="112500"/>
          </a:effectLst>
        </p:spPr>
      </p:pic>
      <p:pic>
        <p:nvPicPr>
          <p:cNvPr id="5" name="Рисунок 4" descr="548_html_m957b296.gif"/>
          <p:cNvPicPr>
            <a:picLocks noChangeAspect="1"/>
          </p:cNvPicPr>
          <p:nvPr/>
        </p:nvPicPr>
        <p:blipFill>
          <a:blip r:embed="rId3" cstate="print"/>
          <a:stretch>
            <a:fillRect/>
          </a:stretch>
        </p:blipFill>
        <p:spPr>
          <a:xfrm>
            <a:off x="1428728" y="0"/>
            <a:ext cx="5667375" cy="145732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142844" y="634881"/>
            <a:ext cx="9001156"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Своєрідною формою є  </a:t>
            </a:r>
            <a:r>
              <a:rPr kumimoji="0" lang="uk-UA" sz="2000" b="1" i="0" u="none" strike="noStrike" normalizeH="0" baseline="0" dirty="0" smtClean="0">
                <a:ln w="10541" cmpd="sng">
                  <a:solidFill>
                    <a:schemeClr val="accent1">
                      <a:shade val="88000"/>
                      <a:satMod val="110000"/>
                    </a:schemeClr>
                  </a:solidFill>
                  <a:prstDash val="solid"/>
                </a:ln>
                <a:solidFill>
                  <a:srgbClr val="FF0000"/>
                </a:solidFill>
                <a:latin typeface="Times New Roman" pitchFamily="18" charset="0"/>
                <a:ea typeface="Arial Unicode MS" pitchFamily="34" charset="-128"/>
                <a:cs typeface="Times New Roman" pitchFamily="18" charset="0"/>
              </a:rPr>
              <a:t>дитячі танці</a:t>
            </a:r>
            <a:r>
              <a:rPr kumimoji="0" lang="uk-UA"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 які включають елементи народних танцювальних рухів. Виходячи з поставлених завдань їх можна  послідовно згрупувати. </a:t>
            </a:r>
            <a:endParaRPr kumimoji="0" lang="ru-RU"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Танці із </a:t>
            </a:r>
            <a:r>
              <a:rPr kumimoji="0" lang="uk-UA" sz="2000" b="1" i="0" u="none" strike="noStrike" normalizeH="0" baseline="0" dirty="0" smtClean="0">
                <a:ln w="10541" cmpd="sng">
                  <a:solidFill>
                    <a:schemeClr val="accent1">
                      <a:shade val="88000"/>
                      <a:satMod val="110000"/>
                    </a:schemeClr>
                  </a:solidFill>
                  <a:prstDash val="solid"/>
                </a:ln>
                <a:solidFill>
                  <a:srgbClr val="FF0000"/>
                </a:solidFill>
                <a:latin typeface="Times New Roman" pitchFamily="18" charset="0"/>
                <a:ea typeface="Arial Unicode MS" pitchFamily="34" charset="-128"/>
                <a:cs typeface="Times New Roman" pitchFamily="18" charset="0"/>
              </a:rPr>
              <a:t>зафіксованими рухами </a:t>
            </a:r>
            <a:r>
              <a:rPr kumimoji="0" lang="uk-UA"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 побудова яких завжди залежить від структури музичного твору. </a:t>
            </a: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Наприклад,  дочасній п’єсі відповідає дочасний танок «Стукалка».</a:t>
            </a:r>
            <a:endParaRPr kumimoji="0" lang="ru-RU"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Танці </a:t>
            </a:r>
            <a:r>
              <a:rPr kumimoji="0" lang="uk-UA" sz="2000" b="1" i="0" u="none" strike="noStrike" normalizeH="0" baseline="0" dirty="0" smtClean="0">
                <a:ln w="10541" cmpd="sng">
                  <a:solidFill>
                    <a:schemeClr val="accent1">
                      <a:shade val="88000"/>
                      <a:satMod val="110000"/>
                    </a:schemeClr>
                  </a:solidFill>
                  <a:prstDash val="solid"/>
                </a:ln>
                <a:solidFill>
                  <a:srgbClr val="FF0000"/>
                </a:solidFill>
                <a:latin typeface="Times New Roman" pitchFamily="18" charset="0"/>
                <a:ea typeface="Arial Unicode MS" pitchFamily="34" charset="-128"/>
                <a:cs typeface="Times New Roman" pitchFamily="18" charset="0"/>
              </a:rPr>
              <a:t>комбіновані</a:t>
            </a:r>
            <a:r>
              <a:rPr kumimoji="0" lang="uk-UA"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 які мають зафіксовані рухи і вільну імпровізацію.</a:t>
            </a:r>
            <a:endParaRPr kumimoji="0" lang="ru-RU"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2000" b="1" i="0" u="none" strike="noStrike" normalizeH="0" baseline="0" dirty="0" smtClean="0">
                <a:ln w="10541" cmpd="sng">
                  <a:solidFill>
                    <a:schemeClr val="accent1">
                      <a:shade val="88000"/>
                      <a:satMod val="110000"/>
                    </a:schemeClr>
                  </a:solidFill>
                  <a:prstDash val="solid"/>
                </a:ln>
                <a:solidFill>
                  <a:srgbClr val="FF0000"/>
                </a:solidFill>
                <a:latin typeface="Times New Roman" pitchFamily="18" charset="0"/>
                <a:ea typeface="Arial Unicode MS" pitchFamily="34" charset="-128"/>
                <a:cs typeface="Times New Roman" pitchFamily="18" charset="0"/>
              </a:rPr>
              <a:t>Вільні</a:t>
            </a:r>
            <a:r>
              <a:rPr kumimoji="0" lang="uk-UA"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 танці – які мають творчий характер і виконуються під народні танцювальні мелодії.</a:t>
            </a:r>
            <a:endParaRPr kumimoji="0" lang="ru-RU"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2000" b="1" i="0" u="none" strike="noStrike" normalizeH="0" baseline="0" dirty="0" smtClean="0">
                <a:ln w="10541" cmpd="sng">
                  <a:solidFill>
                    <a:schemeClr val="accent1">
                      <a:shade val="88000"/>
                      <a:satMod val="110000"/>
                    </a:schemeClr>
                  </a:solidFill>
                  <a:prstDash val="solid"/>
                </a:ln>
                <a:solidFill>
                  <a:srgbClr val="FF0000"/>
                </a:solidFill>
                <a:latin typeface="Times New Roman" pitchFamily="18" charset="0"/>
                <a:ea typeface="Arial Unicode MS" pitchFamily="34" charset="-128"/>
                <a:cs typeface="Times New Roman" pitchFamily="18" charset="0"/>
              </a:rPr>
              <a:t>Хороводи</a:t>
            </a:r>
            <a:r>
              <a:rPr kumimoji="0" lang="uk-UA"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 танцювального характеру, найчастіше пов’язані з народними піснями, виконуючі які, діти інсценують сюжет, супроводжуючи його танцювальними рухами (новорічні хороводи, коровай).</a:t>
            </a:r>
            <a:endParaRPr kumimoji="0" lang="ru-RU"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Дитячий </a:t>
            </a:r>
            <a:r>
              <a:rPr kumimoji="0" lang="uk-UA" sz="2000" b="1" i="0" u="none" strike="noStrike" normalizeH="0" baseline="0" dirty="0" smtClean="0">
                <a:ln w="10541" cmpd="sng">
                  <a:solidFill>
                    <a:schemeClr val="accent1">
                      <a:shade val="88000"/>
                      <a:satMod val="110000"/>
                    </a:schemeClr>
                  </a:solidFill>
                  <a:prstDash val="solid"/>
                </a:ln>
                <a:solidFill>
                  <a:srgbClr val="FF0000"/>
                </a:solidFill>
                <a:latin typeface="Times New Roman" pitchFamily="18" charset="0"/>
                <a:ea typeface="Arial Unicode MS" pitchFamily="34" charset="-128"/>
                <a:cs typeface="Times New Roman" pitchFamily="18" charset="0"/>
              </a:rPr>
              <a:t>бальний танець </a:t>
            </a:r>
            <a:r>
              <a:rPr kumimoji="0" lang="uk-UA"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(умовне позначення), який включає в себе різні польки, </a:t>
            </a:r>
            <a:r>
              <a:rPr kumimoji="0" lang="uk-UA" sz="2000" b="1" i="0" u="none" strike="noStrike" normalizeH="0" baseline="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голопи</a:t>
            </a:r>
            <a:r>
              <a:rPr kumimoji="0" lang="uk-UA"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 </a:t>
            </a:r>
            <a:r>
              <a:rPr kumimoji="0" lang="uk-UA" sz="2000" b="1" i="0" u="none" strike="noStrike" normalizeH="0" baseline="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вальсоподібні</a:t>
            </a:r>
            <a:r>
              <a:rPr kumimoji="0" lang="uk-UA"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 рухи. </a:t>
            </a:r>
            <a:endParaRPr kumimoji="0" lang="ru-RU"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2000" b="1" i="0" u="none" strike="noStrike" normalizeH="0" baseline="0" dirty="0" smtClean="0">
                <a:ln w="10541" cmpd="sng">
                  <a:solidFill>
                    <a:schemeClr val="accent1">
                      <a:shade val="88000"/>
                      <a:satMod val="110000"/>
                    </a:schemeClr>
                  </a:solidFill>
                  <a:prstDash val="solid"/>
                </a:ln>
                <a:solidFill>
                  <a:srgbClr val="FF0000"/>
                </a:solidFill>
                <a:latin typeface="Times New Roman" pitchFamily="18" charset="0"/>
                <a:ea typeface="Arial Unicode MS" pitchFamily="34" charset="-128"/>
                <a:cs typeface="Times New Roman" pitchFamily="18" charset="0"/>
              </a:rPr>
              <a:t>Характерний танець</a:t>
            </a:r>
            <a:r>
              <a:rPr kumimoji="0" lang="uk-UA"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 в якому «вільні» танцювальні рухи виконує якийсь персонаж у притаманній йому манері (танці сніжинок, мишок, зайчиків).</a:t>
            </a:r>
            <a:endParaRPr kumimoji="0" lang="uk-UA"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pic>
        <p:nvPicPr>
          <p:cNvPr id="3" name="Рисунок 2" descr="548_html_m957b296.gif"/>
          <p:cNvPicPr>
            <a:picLocks noChangeAspect="1"/>
          </p:cNvPicPr>
          <p:nvPr/>
        </p:nvPicPr>
        <p:blipFill>
          <a:blip r:embed="rId2" cstate="print"/>
          <a:stretch>
            <a:fillRect/>
          </a:stretch>
        </p:blipFill>
        <p:spPr>
          <a:xfrm>
            <a:off x="3000364" y="5400675"/>
            <a:ext cx="5667375" cy="145732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0" y="591116"/>
            <a:ext cx="91440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Ще один дуже цікавий і основний вид музичної діяльності  - це </a:t>
            </a:r>
            <a:r>
              <a:rPr kumimoji="0" lang="uk-UA" sz="2000" b="1" i="0" u="none" strike="noStrike" normalizeH="0" baseline="0" dirty="0" smtClean="0">
                <a:ln w="10541" cmpd="sng">
                  <a:solidFill>
                    <a:schemeClr val="accent1">
                      <a:shade val="88000"/>
                      <a:satMod val="110000"/>
                    </a:schemeClr>
                  </a:solidFill>
                  <a:prstDash val="solid"/>
                </a:ln>
                <a:solidFill>
                  <a:srgbClr val="FF0000"/>
                </a:solidFill>
                <a:latin typeface="Times New Roman" pitchFamily="18" charset="0"/>
                <a:ea typeface="Arial Unicode MS" pitchFamily="34" charset="-128"/>
                <a:cs typeface="Times New Roman" pitchFamily="18" charset="0"/>
              </a:rPr>
              <a:t>гра</a:t>
            </a:r>
            <a:r>
              <a:rPr kumimoji="0" lang="uk-UA"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a:t>
            </a:r>
            <a:endParaRPr kumimoji="0" lang="ru-RU"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Ігри поділяються на п’ять основних видів,</a:t>
            </a:r>
            <a:endParaRPr kumimoji="0" lang="ru-RU"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uk-UA"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а</a:t>
            </a:r>
            <a:r>
              <a:rPr kumimoji="0" lang="uk-UA"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ле ми зупинимось сьогодні на народній грі.</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2000" b="1" i="0" u="none" strike="noStrike" normalizeH="0" baseline="0" dirty="0" smtClean="0">
                <a:ln w="10541" cmpd="sng">
                  <a:solidFill>
                    <a:schemeClr val="accent1">
                      <a:shade val="88000"/>
                      <a:satMod val="110000"/>
                    </a:schemeClr>
                  </a:solidFill>
                  <a:prstDash val="solid"/>
                </a:ln>
                <a:solidFill>
                  <a:srgbClr val="FF0000"/>
                </a:solidFill>
                <a:latin typeface="Times New Roman" pitchFamily="18" charset="0"/>
                <a:ea typeface="Arial Unicode MS" pitchFamily="34" charset="-128"/>
                <a:cs typeface="Times New Roman" pitchFamily="18" charset="0"/>
              </a:rPr>
              <a:t>Народні ігри </a:t>
            </a:r>
            <a:r>
              <a:rPr kumimoji="0" lang="uk-UA"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Arial Unicode MS" pitchFamily="34" charset="-128"/>
                <a:cs typeface="Times New Roman" pitchFamily="18" charset="0"/>
              </a:rPr>
              <a:t>створені народом так само як і казки, приказки, загадки. Вони передаються з покоління в к покоління. У всіх народів існує чи малий запас ігор, котрі якоюсь мірою відбивають побут народу.</a:t>
            </a:r>
            <a:endParaRPr kumimoji="0" lang="uk-UA" sz="2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pic>
        <p:nvPicPr>
          <p:cNvPr id="3" name="Рисунок 2" descr="gaivki_dlya_naimenshih.jpg"/>
          <p:cNvPicPr>
            <a:picLocks noChangeAspect="1"/>
          </p:cNvPicPr>
          <p:nvPr/>
        </p:nvPicPr>
        <p:blipFill>
          <a:blip r:embed="rId2" cstate="print"/>
          <a:stretch>
            <a:fillRect/>
          </a:stretch>
        </p:blipFill>
        <p:spPr>
          <a:xfrm>
            <a:off x="1500166" y="3214686"/>
            <a:ext cx="6715172" cy="2933700"/>
          </a:xfrm>
          <a:prstGeom prst="rect">
            <a:avLst/>
          </a:prstGeom>
          <a:ln>
            <a:noFill/>
          </a:ln>
          <a:effectLst>
            <a:softEdge rad="112500"/>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17</TotalTime>
  <Words>1022</Words>
  <Application>Microsoft Office PowerPoint</Application>
  <PresentationFormat>Экран (4:3)</PresentationFormat>
  <Paragraphs>72</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Открытая</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Админ</dc:creator>
  <cp:lastModifiedBy>Админ</cp:lastModifiedBy>
  <cp:revision>5</cp:revision>
  <dcterms:created xsi:type="dcterms:W3CDTF">2017-01-11T10:47:34Z</dcterms:created>
  <dcterms:modified xsi:type="dcterms:W3CDTF">2017-01-12T09:10:35Z</dcterms:modified>
</cp:coreProperties>
</file>