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81" r:id="rId9"/>
    <p:sldId id="282" r:id="rId10"/>
    <p:sldId id="283" r:id="rId11"/>
    <p:sldId id="284" r:id="rId12"/>
    <p:sldId id="285" r:id="rId13"/>
    <p:sldId id="264" r:id="rId14"/>
    <p:sldId id="265" r:id="rId15"/>
    <p:sldId id="266" r:id="rId16"/>
    <p:sldId id="267" r:id="rId17"/>
    <p:sldId id="273" r:id="rId18"/>
    <p:sldId id="274" r:id="rId19"/>
    <p:sldId id="275" r:id="rId20"/>
    <p:sldId id="276" r:id="rId21"/>
    <p:sldId id="277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school.xvatit.com/" TargetMode="External"/><Relationship Id="rId3" Type="http://schemas.openxmlformats.org/officeDocument/2006/relationships/hyperlink" Target="https://www.wikipedia.org/" TargetMode="External"/><Relationship Id="rId7" Type="http://schemas.openxmlformats.org/officeDocument/2006/relationships/hyperlink" Target="http://svitppt.com.ua/" TargetMode="External"/><Relationship Id="rId2" Type="http://schemas.openxmlformats.org/officeDocument/2006/relationships/hyperlink" Target="http://vojag-sambir.com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youtube.com/" TargetMode="External"/><Relationship Id="rId5" Type="http://schemas.openxmlformats.org/officeDocument/2006/relationships/hyperlink" Target="https://www.youtube.com/watch?v=2wAzpLyZLSo" TargetMode="External"/><Relationship Id="rId4" Type="http://schemas.openxmlformats.org/officeDocument/2006/relationships/hyperlink" Target="https://www.youtube.com/watch?v=jtPygqps8Hw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8" name="Rectangle 10"/>
          <p:cNvSpPr>
            <a:spLocks/>
          </p:cNvSpPr>
          <p:nvPr/>
        </p:nvSpPr>
        <p:spPr bwMode="auto">
          <a:xfrm>
            <a:off x="773113" y="1557338"/>
            <a:ext cx="7597775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uk-UA" sz="7200" b="1" i="1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Водні</a:t>
            </a:r>
            <a:r>
              <a:rPr lang="uk-UA" sz="7200" b="1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uk-UA" sz="7200" b="1" i="1" dirty="0">
                <a:ln>
                  <a:solidFill>
                    <a:schemeClr val="bg2">
                      <a:lumMod val="60000"/>
                      <a:lumOff val="40000"/>
                    </a:schemeClr>
                  </a:solidFill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маси</a:t>
            </a:r>
            <a:endParaRPr lang="ru-RU" sz="7200" b="1" i="1" dirty="0"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solidFill>
                <a:srgbClr val="C0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11960" y="4346520"/>
            <a:ext cx="4572000" cy="147732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kern="10" dirty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Підготувала:</a:t>
            </a:r>
          </a:p>
          <a:p>
            <a:pPr algn="ctr">
              <a:defRPr/>
            </a:pPr>
            <a:r>
              <a:rPr lang="ru-RU" b="1" kern="10" dirty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Кирильчатенко </a:t>
            </a:r>
            <a:r>
              <a:rPr lang="ru-RU" b="1" kern="10" dirty="0" smtClean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Алла</a:t>
            </a:r>
          </a:p>
          <a:p>
            <a:pPr algn="ctr">
              <a:defRPr/>
            </a:pPr>
            <a:r>
              <a:rPr lang="uk-UA" b="1" kern="10" dirty="0" smtClean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Михайлівна</a:t>
            </a:r>
            <a:endParaRPr lang="ru-RU" b="1" kern="10" dirty="0">
              <a:ln w="11430">
                <a:noFill/>
              </a:ln>
              <a:solidFill>
                <a:schemeClr val="tx2">
                  <a:lumMod val="50000"/>
                </a:schemeClr>
              </a:solidFill>
              <a:latin typeface="Arial"/>
              <a:cs typeface="Arial"/>
            </a:endParaRPr>
          </a:p>
          <a:p>
            <a:pPr algn="ctr">
              <a:defRPr/>
            </a:pPr>
            <a:r>
              <a:rPr lang="ru-RU" b="1" kern="10" dirty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вчитель географії </a:t>
            </a:r>
            <a:endParaRPr lang="ru-RU" b="1" kern="10" dirty="0" smtClean="0">
              <a:ln w="11430">
                <a:noFill/>
              </a:ln>
              <a:solidFill>
                <a:schemeClr val="tx2">
                  <a:lumMod val="50000"/>
                </a:schemeClr>
              </a:solidFill>
              <a:latin typeface="Arial"/>
              <a:cs typeface="Arial"/>
            </a:endParaRPr>
          </a:p>
          <a:p>
            <a:pPr algn="ctr">
              <a:defRPr/>
            </a:pPr>
            <a:r>
              <a:rPr lang="ru-RU" b="1" kern="10" dirty="0" smtClean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Митлашівського </a:t>
            </a:r>
            <a:r>
              <a:rPr lang="ru-RU" b="1" kern="10" dirty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НВК</a:t>
            </a:r>
          </a:p>
        </p:txBody>
      </p:sp>
    </p:spTree>
    <p:extLst>
      <p:ext uri="{BB962C8B-B14F-4D97-AF65-F5344CB8AC3E}">
        <p14:creationId xmlns:p14="http://schemas.microsoft.com/office/powerpoint/2010/main" val="83997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2089150" y="233363"/>
            <a:ext cx="45466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Солоність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вод</a:t>
            </a:r>
          </a:p>
        </p:txBody>
      </p:sp>
      <p:pic>
        <p:nvPicPr>
          <p:cNvPr id="1638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513"/>
            <a:ext cx="4824164" cy="547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4648200" y="1268413"/>
            <a:ext cx="4038600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235CB1"/>
                </a:solidFill>
              </a:rPr>
              <a:t>   </a:t>
            </a:r>
            <a:r>
              <a:rPr lang="ru-RU" sz="2300" b="1" dirty="0" smtClean="0">
                <a:solidFill>
                  <a:srgbClr val="235CB1"/>
                </a:solidFill>
              </a:rPr>
              <a:t>Морська вода - розчин багатьох десятків хімічних елементів. Серед них важливу роль відіграють солі.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300" b="1" dirty="0" smtClean="0">
                <a:solidFill>
                  <a:srgbClr val="CC0000"/>
                </a:solidFill>
              </a:rPr>
              <a:t>       Солоність – це </a:t>
            </a:r>
            <a:r>
              <a:rPr lang="uk-UA" sz="2300" b="1" dirty="0" smtClean="0">
                <a:solidFill>
                  <a:srgbClr val="CC0000"/>
                </a:solidFill>
              </a:rPr>
              <a:t>кількість грамів речовин, розчинених в одному літрі води, вимірюється в проміле.</a:t>
            </a:r>
            <a:endParaRPr lang="ru-RU" sz="2800" b="1" dirty="0" smtClean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7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11188" y="476250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</a:rPr>
              <a:t>Середня солоність Світового океану становить 35 %.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2060575"/>
            <a:ext cx="8229600" cy="4032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 означає, що в 1 кг морської води розчинено 35 г солей.Солоність океанічних вод зумовлена передусім співвідношенням опадів і випаровування, залежить від морських течій, притоку прісних річкових вод і від утворення та танення криги.</a:t>
            </a:r>
            <a:endParaRPr lang="uk-UA" sz="3200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60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85775" y="882650"/>
            <a:ext cx="822960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uk-UA" sz="3200" b="1" i="1" dirty="0" smtClean="0">
                <a:solidFill>
                  <a:schemeClr val="tx2">
                    <a:lumMod val="50000"/>
                  </a:schemeClr>
                </a:solidFill>
              </a:rPr>
              <a:t>ТЕМПЕРАТУРА МОРСЬКОЇ ВОДИ</a:t>
            </a:r>
            <a:endParaRPr lang="ru-RU" sz="3200" b="1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</a:t>
            </a:r>
          </a:p>
          <a:p>
            <a:pPr algn="ctr" eaLnBrk="1" hangingPunct="1">
              <a:buFontTx/>
              <a:buNone/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Температура води в Океані має свої закономірності і змінюється на поверхні та з глибиною. Нагріває води Світового океану Сонце, але лише верхні її шари.</a:t>
            </a:r>
          </a:p>
        </p:txBody>
      </p:sp>
    </p:spTree>
    <p:extLst>
      <p:ext uri="{BB962C8B-B14F-4D97-AF65-F5344CB8AC3E}">
        <p14:creationId xmlns:p14="http://schemas.microsoft.com/office/powerpoint/2010/main" val="402269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352425" y="1474788"/>
            <a:ext cx="3008313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uk-UA" sz="3200" dirty="0" err="1" smtClean="0">
                <a:solidFill>
                  <a:srgbClr val="7030A0"/>
                </a:solidFill>
              </a:rPr>
              <a:t>Екваторільні</a:t>
            </a:r>
            <a:r>
              <a:rPr lang="uk-UA" sz="3200" dirty="0" smtClean="0">
                <a:solidFill>
                  <a:srgbClr val="7030A0"/>
                </a:solidFill>
              </a:rPr>
              <a:t> водні маси</a:t>
            </a:r>
            <a:endParaRPr lang="ru-RU" sz="3200" dirty="0" smtClean="0">
              <a:solidFill>
                <a:srgbClr val="7030A0"/>
              </a:solidFill>
            </a:endParaRPr>
          </a:p>
        </p:txBody>
      </p:sp>
      <p:sp>
        <p:nvSpPr>
          <p:cNvPr id="6" name="Текст 4"/>
          <p:cNvSpPr txBox="1">
            <a:spLocks/>
          </p:cNvSpPr>
          <p:nvPr/>
        </p:nvSpPr>
        <p:spPr bwMode="auto">
          <a:xfrm>
            <a:off x="307975" y="2636838"/>
            <a:ext cx="3008313" cy="252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eaLnBrk="1" hangingPunct="1">
              <a:defRPr/>
            </a:pPr>
            <a:r>
              <a:rPr lang="uk-UA" sz="2300" dirty="0" smtClean="0">
                <a:solidFill>
                  <a:srgbClr val="7030A0"/>
                </a:solidFill>
              </a:rPr>
              <a:t>Сформувались в екваторіальних широтах, тому дуже теплі (+25…+28°С)</a:t>
            </a:r>
            <a:endParaRPr lang="ru-RU" sz="2300" dirty="0" smtClean="0">
              <a:solidFill>
                <a:srgbClr val="7030A0"/>
              </a:solidFill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463" y="876300"/>
            <a:ext cx="57023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81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69900" y="1268413"/>
            <a:ext cx="3008313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Тропічні водні маси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Текст 3"/>
          <p:cNvSpPr txBox="1">
            <a:spLocks/>
          </p:cNvSpPr>
          <p:nvPr/>
        </p:nvSpPr>
        <p:spPr bwMode="auto">
          <a:xfrm>
            <a:off x="323850" y="2636838"/>
            <a:ext cx="3154363" cy="2786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eaLnBrk="1" hangingPunct="1">
              <a:defRPr/>
            </a:pPr>
            <a:r>
              <a:rPr lang="uk-UA" sz="2300" dirty="0" smtClean="0">
                <a:solidFill>
                  <a:schemeClr val="tx2">
                    <a:lumMod val="50000"/>
                  </a:schemeClr>
                </a:solidFill>
              </a:rPr>
              <a:t>Сформувались </a:t>
            </a:r>
          </a:p>
          <a:p>
            <a:pPr marL="0" indent="0" eaLnBrk="1" hangingPunct="1">
              <a:buFontTx/>
              <a:buNone/>
              <a:defRPr/>
            </a:pPr>
            <a:r>
              <a:rPr lang="uk-UA" sz="2300" dirty="0" smtClean="0">
                <a:solidFill>
                  <a:schemeClr val="tx2">
                    <a:lumMod val="50000"/>
                  </a:schemeClr>
                </a:solidFill>
              </a:rPr>
              <a:t>в тропічних широтах, температура +19°С, солоність понад </a:t>
            </a:r>
          </a:p>
          <a:p>
            <a:pPr marL="0" indent="0" eaLnBrk="1" hangingPunct="1">
              <a:buFontTx/>
              <a:buNone/>
              <a:defRPr/>
            </a:pPr>
            <a:r>
              <a:rPr lang="uk-UA" sz="2300" dirty="0" smtClean="0">
                <a:solidFill>
                  <a:schemeClr val="tx2">
                    <a:lumMod val="50000"/>
                  </a:schemeClr>
                </a:solidFill>
              </a:rPr>
              <a:t>35 ‰.</a:t>
            </a:r>
            <a:endParaRPr lang="ru-RU" sz="23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213" y="404664"/>
            <a:ext cx="5327650" cy="597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231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806450" y="1281113"/>
            <a:ext cx="3008313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Помірні водні маси</a:t>
            </a:r>
            <a:endParaRPr lang="ru-RU" sz="32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 bwMode="auto">
          <a:xfrm>
            <a:off x="457200" y="2708275"/>
            <a:ext cx="3683000" cy="252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eaLnBrk="1" hangingPunct="1">
              <a:defRPr/>
            </a:pPr>
            <a:r>
              <a:rPr lang="uk-UA" sz="2300" dirty="0" smtClean="0">
                <a:solidFill>
                  <a:schemeClr val="tx2">
                    <a:lumMod val="50000"/>
                  </a:schemeClr>
                </a:solidFill>
              </a:rPr>
              <a:t>Сформувались </a:t>
            </a:r>
          </a:p>
          <a:p>
            <a:pPr marL="0" indent="0" eaLnBrk="1" hangingPunct="1">
              <a:buFontTx/>
              <a:buNone/>
              <a:defRPr/>
            </a:pPr>
            <a:r>
              <a:rPr lang="uk-UA" sz="2300" dirty="0" smtClean="0">
                <a:solidFill>
                  <a:schemeClr val="tx2">
                    <a:lumMod val="50000"/>
                  </a:schemeClr>
                </a:solidFill>
              </a:rPr>
              <a:t>в помірних широтах температура +10…+15°С, солоність 10 – 34 ‰.</a:t>
            </a:r>
            <a:endParaRPr lang="ru-RU" sz="23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46834"/>
            <a:ext cx="4749484" cy="4006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72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539750" y="1125538"/>
            <a:ext cx="3008313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uk-UA" sz="3200" dirty="0" smtClean="0">
                <a:solidFill>
                  <a:srgbClr val="7030A0"/>
                </a:solidFill>
              </a:rPr>
              <a:t>Полярні водні маси</a:t>
            </a:r>
            <a:endParaRPr lang="ru-RU" sz="3200" dirty="0" smtClean="0">
              <a:solidFill>
                <a:srgbClr val="7030A0"/>
              </a:solidFill>
            </a:endParaRPr>
          </a:p>
        </p:txBody>
      </p:sp>
      <p:sp>
        <p:nvSpPr>
          <p:cNvPr id="5" name="Текст 3"/>
          <p:cNvSpPr txBox="1">
            <a:spLocks/>
          </p:cNvSpPr>
          <p:nvPr/>
        </p:nvSpPr>
        <p:spPr bwMode="auto">
          <a:xfrm>
            <a:off x="539750" y="2894013"/>
            <a:ext cx="3008313" cy="246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eaLnBrk="1" hangingPunct="1">
              <a:defRPr/>
            </a:pPr>
            <a:r>
              <a:rPr lang="uk-UA" sz="2300" dirty="0" smtClean="0">
                <a:solidFill>
                  <a:srgbClr val="7030A0"/>
                </a:solidFill>
              </a:rPr>
              <a:t>Найхолодніші, температура – 1,8°С… + 10°С, солоність 32 ‰.</a:t>
            </a:r>
            <a:endParaRPr lang="ru-RU" sz="2300" dirty="0" smtClean="0">
              <a:solidFill>
                <a:srgbClr val="7030A0"/>
              </a:solidFill>
            </a:endParaRP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512763"/>
            <a:ext cx="5170488" cy="58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605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457200" y="333375"/>
            <a:ext cx="8229600" cy="223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Температура води в Океані змінюється також з глибиною. Чим глибше, тим вода холодніша. Глибше 1000 м завжди +2…+3°С.</a:t>
            </a:r>
            <a:endParaRPr lang="ru-RU" sz="4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79" y="1988840"/>
            <a:ext cx="7859216" cy="3773016"/>
          </a:xfrm>
          <a:prstGeom prst="ellipse">
            <a:avLst/>
          </a:prstGeom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990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604963"/>
            <a:ext cx="4103688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4365625"/>
            <a:ext cx="4103688" cy="202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88305"/>
            <a:ext cx="4032448" cy="4805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528638" y="476250"/>
            <a:ext cx="8229600" cy="151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>
              <a:defRPr/>
            </a:pPr>
            <a:r>
              <a:rPr lang="uk-UA" sz="30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Океанічні течії – це горизонтальні переміщення води, головною причиною утворення яких є постійні вітри</a:t>
            </a:r>
            <a:endParaRPr lang="ru-RU" sz="3000" b="1" i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4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>
              <a:defRPr/>
            </a:pPr>
            <a:r>
              <a:rPr lang="uk-UA" sz="3200" b="1" i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Течії</a:t>
            </a:r>
            <a:endParaRPr lang="ru-RU" sz="3200" b="1" i="1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81075"/>
            <a:ext cx="8496300" cy="5688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20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>
            <a:spLocks/>
          </p:cNvSpPr>
          <p:nvPr/>
        </p:nvSpPr>
        <p:spPr bwMode="auto">
          <a:xfrm>
            <a:off x="395288" y="476250"/>
            <a:ext cx="84582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uk-UA" sz="3200" b="1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0160" y="1340768"/>
            <a:ext cx="8064896" cy="34778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uk-UA" sz="44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Водні маси, їх властивості, закономірності переміщення океанічних течій</a:t>
            </a:r>
          </a:p>
        </p:txBody>
      </p:sp>
    </p:spTree>
    <p:extLst>
      <p:ext uri="{BB962C8B-B14F-4D97-AF65-F5344CB8AC3E}">
        <p14:creationId xmlns:p14="http://schemas.microsoft.com/office/powerpoint/2010/main" val="43643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низ 3"/>
          <p:cNvSpPr/>
          <p:nvPr/>
        </p:nvSpPr>
        <p:spPr>
          <a:xfrm rot="1252143">
            <a:off x="2843213" y="1196975"/>
            <a:ext cx="792162" cy="14811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20454575">
            <a:off x="5580063" y="1196975"/>
            <a:ext cx="792162" cy="14811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44376" y="298450"/>
            <a:ext cx="8229600" cy="524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>
              <a:defRPr/>
            </a:pP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Течії</a:t>
            </a: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          </a:t>
            </a:r>
            <a:endParaRPr lang="ru-RU" sz="32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" y="2770627"/>
            <a:ext cx="3178175" cy="309574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300" b="1" dirty="0">
                <a:solidFill>
                  <a:schemeClr val="tx2">
                    <a:lumMod val="50000"/>
                  </a:schemeClr>
                </a:solidFill>
              </a:rPr>
              <a:t>Теплі – течії, води яких тепліші від навколишніх</a:t>
            </a:r>
            <a:endParaRPr lang="ru-RU" sz="23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15925" y="2791919"/>
            <a:ext cx="3106737" cy="307445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300" b="1" dirty="0">
                <a:solidFill>
                  <a:schemeClr val="tx2">
                    <a:lumMod val="50000"/>
                  </a:schemeClr>
                </a:solidFill>
              </a:rPr>
              <a:t>Холодні – течії, води яких холодніші від навколишніх</a:t>
            </a:r>
            <a:endParaRPr lang="ru-RU" sz="23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31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68313" y="1125538"/>
            <a:ext cx="8229600" cy="355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Головні властивості вод Світового океану — температура і солоність.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Великі об'єми води, що відрізняються температурою і солоністю, називають водними масами.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Залежно від місця утворення розрізняють екваторіальні, тропічні, помірні та полярні водні маси.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57200" y="476250"/>
            <a:ext cx="8229600" cy="85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ПІДСУМКИ	</a:t>
            </a:r>
          </a:p>
        </p:txBody>
      </p:sp>
    </p:spTree>
    <p:extLst>
      <p:ext uri="{BB962C8B-B14F-4D97-AF65-F5344CB8AC3E}">
        <p14:creationId xmlns:p14="http://schemas.microsoft.com/office/powerpoint/2010/main" val="262529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5952" y="1412776"/>
            <a:ext cx="7704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dirty="0">
                <a:latin typeface="Arial" pitchFamily="34" charset="0"/>
                <a:cs typeface="Arial" pitchFamily="34" charset="0"/>
              </a:rPr>
              <a:t>В.Ю.Пестушко, Г.Ш.Уварова, Географія: підручник для загальноосвітніх навчальних закладів:7 кл. – К.: Генеза,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2015.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Стадник </a:t>
            </a:r>
            <a:r>
              <a:rPr lang="uk-UA" dirty="0">
                <a:latin typeface="Arial" pitchFamily="34" charset="0"/>
                <a:cs typeface="Arial" pitchFamily="34" charset="0"/>
              </a:rPr>
              <a:t>О.Г. Увесь довідковий матеріал до курсу географії 6-7 класів.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uk-UA" dirty="0">
                <a:latin typeface="Arial" pitchFamily="34" charset="0"/>
                <a:cs typeface="Arial" pitchFamily="34" charset="0"/>
              </a:rPr>
              <a:t>Х.: Вид. група </a:t>
            </a:r>
            <a:r>
              <a:rPr lang="en-US" dirty="0">
                <a:latin typeface="Arial" pitchFamily="34" charset="0"/>
                <a:cs typeface="Arial" pitchFamily="34" charset="0"/>
              </a:rPr>
              <a:t>“</a:t>
            </a:r>
            <a:r>
              <a:rPr lang="uk-UA" dirty="0">
                <a:latin typeface="Arial" pitchFamily="34" charset="0"/>
                <a:cs typeface="Arial" pitchFamily="34" charset="0"/>
              </a:rPr>
              <a:t>Основа</a:t>
            </a:r>
            <a:r>
              <a:rPr lang="en-US" dirty="0">
                <a:latin typeface="Arial" pitchFamily="34" charset="0"/>
                <a:cs typeface="Arial" pitchFamily="34" charset="0"/>
              </a:rPr>
              <a:t>”</a:t>
            </a:r>
            <a:r>
              <a:rPr lang="uk-UA" dirty="0">
                <a:latin typeface="Arial" pitchFamily="34" charset="0"/>
                <a:cs typeface="Arial" pitchFamily="34" charset="0"/>
              </a:rPr>
              <a:t>,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2007.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Довгань </a:t>
            </a:r>
            <a:r>
              <a:rPr lang="uk-UA" dirty="0">
                <a:latin typeface="Arial" pitchFamily="34" charset="0"/>
                <a:cs typeface="Arial" pitchFamily="34" charset="0"/>
              </a:rPr>
              <a:t>Г. Д., Географія материків і океанів. 7 клас – К.-Х.</a:t>
            </a:r>
            <a:r>
              <a:rPr lang="en-US" dirty="0">
                <a:latin typeface="Arial" pitchFamily="34" charset="0"/>
                <a:cs typeface="Arial" pitchFamily="34" charset="0"/>
              </a:rPr>
              <a:t>VESTA</a:t>
            </a:r>
            <a:r>
              <a:rPr lang="uk-UA" dirty="0">
                <a:latin typeface="Arial" pitchFamily="34" charset="0"/>
                <a:cs typeface="Arial" pitchFamily="34" charset="0"/>
              </a:rPr>
              <a:t>, 2006.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3083" y="249383"/>
            <a:ext cx="7319357" cy="1235401"/>
          </a:xfrm>
        </p:spPr>
        <p:txBody>
          <a:bodyPr>
            <a:normAutofit/>
          </a:bodyPr>
          <a:lstStyle/>
          <a:p>
            <a:pPr algn="ctr"/>
            <a:r>
              <a:rPr lang="uk-UA" b="1" cap="none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r>
              <a:rPr lang="uk-UA" cap="none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cap="none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cap="none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Література:</a:t>
            </a:r>
            <a:endParaRPr lang="uk-UA" sz="2200" cap="none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1308" y="3167102"/>
            <a:ext cx="7429500" cy="529791"/>
          </a:xfrm>
        </p:spPr>
        <p:txBody>
          <a:bodyPr>
            <a:normAutofit/>
          </a:bodyPr>
          <a:lstStyle/>
          <a:p>
            <a:pPr algn="ctr"/>
            <a:r>
              <a:rPr lang="uk-UA" sz="2200" b="1" cap="none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Інтернет</a:t>
            </a:r>
            <a:r>
              <a:rPr lang="uk-UA" sz="2200" b="1" cap="none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none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ресурси</a:t>
            </a:r>
            <a:r>
              <a:rPr lang="uk-UA" sz="2200" b="1" cap="none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uk-UA" sz="2200" b="1" cap="none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5952" y="3861048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u="sng" dirty="0">
                <a:latin typeface="Arial" pitchFamily="34" charset="0"/>
                <a:cs typeface="Arial" pitchFamily="34" charset="0"/>
                <a:hlinkClick r:id="rId2"/>
              </a:rPr>
              <a:t>http://vojag-sambir.com/</a:t>
            </a:r>
            <a:endParaRPr lang="uk-UA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u="sng" dirty="0">
                <a:latin typeface="Arial" pitchFamily="34" charset="0"/>
                <a:cs typeface="Arial" pitchFamily="34" charset="0"/>
                <a:hlinkClick r:id="rId3"/>
              </a:rPr>
              <a:t>https://www.</a:t>
            </a:r>
            <a:r>
              <a:rPr lang="en-US" u="sng" dirty="0">
                <a:latin typeface="Arial" pitchFamily="34" charset="0"/>
                <a:cs typeface="Arial" pitchFamily="34" charset="0"/>
                <a:hlinkClick r:id="rId3"/>
              </a:rPr>
              <a:t>wikipedia.org/</a:t>
            </a:r>
            <a:endParaRPr lang="uk-UA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u="sng" dirty="0">
                <a:latin typeface="Arial" pitchFamily="34" charset="0"/>
                <a:cs typeface="Arial" pitchFamily="34" charset="0"/>
                <a:hlinkClick r:id="rId4"/>
              </a:rPr>
              <a:t>https://www.youtube.com/watch?v=jtPygqps8Hw</a:t>
            </a:r>
            <a:endParaRPr lang="uk-UA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u="sng" dirty="0">
                <a:latin typeface="Arial" pitchFamily="34" charset="0"/>
                <a:cs typeface="Arial" pitchFamily="34" charset="0"/>
                <a:hlinkClick r:id="rId5"/>
              </a:rPr>
              <a:t>https://www.youtube.com/watch?v=2wAzpLyZLSo</a:t>
            </a:r>
            <a:endParaRPr lang="uk-UA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u="sng" dirty="0">
                <a:latin typeface="Arial" pitchFamily="34" charset="0"/>
                <a:cs typeface="Arial" pitchFamily="34" charset="0"/>
                <a:hlinkClick r:id="rId6"/>
              </a:rPr>
              <a:t>https</a:t>
            </a:r>
            <a:r>
              <a:rPr lang="uk-UA" u="sng" dirty="0">
                <a:latin typeface="Arial" pitchFamily="34" charset="0"/>
                <a:cs typeface="Arial" pitchFamily="34" charset="0"/>
                <a:hlinkClick r:id="rId6"/>
              </a:rPr>
              <a:t>://</a:t>
            </a:r>
            <a:r>
              <a:rPr lang="en-US" u="sng" dirty="0">
                <a:latin typeface="Arial" pitchFamily="34" charset="0"/>
                <a:cs typeface="Arial" pitchFamily="34" charset="0"/>
                <a:hlinkClick r:id="rId6"/>
              </a:rPr>
              <a:t>www</a:t>
            </a:r>
            <a:r>
              <a:rPr lang="uk-UA" u="sng" dirty="0">
                <a:latin typeface="Arial" pitchFamily="34" charset="0"/>
                <a:cs typeface="Arial" pitchFamily="34" charset="0"/>
                <a:hlinkClick r:id="rId6"/>
              </a:rPr>
              <a:t>.</a:t>
            </a:r>
            <a:r>
              <a:rPr lang="en-US" u="sng" dirty="0" err="1">
                <a:latin typeface="Arial" pitchFamily="34" charset="0"/>
                <a:cs typeface="Arial" pitchFamily="34" charset="0"/>
                <a:hlinkClick r:id="rId6"/>
              </a:rPr>
              <a:t>youtube</a:t>
            </a:r>
            <a:r>
              <a:rPr lang="uk-UA" u="sng" dirty="0">
                <a:latin typeface="Arial" pitchFamily="34" charset="0"/>
                <a:cs typeface="Arial" pitchFamily="34" charset="0"/>
                <a:hlinkClick r:id="rId6"/>
              </a:rPr>
              <a:t>.</a:t>
            </a:r>
            <a:r>
              <a:rPr lang="en-US" u="sng" dirty="0">
                <a:latin typeface="Arial" pitchFamily="34" charset="0"/>
                <a:cs typeface="Arial" pitchFamily="34" charset="0"/>
                <a:hlinkClick r:id="rId6"/>
              </a:rPr>
              <a:t>com</a:t>
            </a:r>
            <a:endParaRPr lang="uk-UA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u="sng" dirty="0">
                <a:latin typeface="Arial" pitchFamily="34" charset="0"/>
                <a:cs typeface="Arial" pitchFamily="34" charset="0"/>
                <a:hlinkClick r:id="rId5"/>
              </a:rPr>
              <a:t>https://</a:t>
            </a:r>
            <a:r>
              <a:rPr lang="uk-UA" u="sng" dirty="0" smtClean="0">
                <a:latin typeface="Arial" pitchFamily="34" charset="0"/>
                <a:cs typeface="Arial" pitchFamily="34" charset="0"/>
                <a:hlinkClick r:id="rId5"/>
              </a:rPr>
              <a:t>www.youtube.com/watch?v=2wAzpLyZLSo</a:t>
            </a:r>
            <a:endParaRPr lang="uk-UA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u="sng" dirty="0">
                <a:latin typeface="Arial" pitchFamily="34" charset="0"/>
                <a:cs typeface="Arial" pitchFamily="34" charset="0"/>
                <a:hlinkClick r:id="rId7"/>
              </a:rPr>
              <a:t>http</a:t>
            </a:r>
            <a:r>
              <a:rPr lang="uk-UA" u="sng" dirty="0">
                <a:latin typeface="Arial" pitchFamily="34" charset="0"/>
                <a:cs typeface="Arial" pitchFamily="34" charset="0"/>
                <a:hlinkClick r:id="rId7"/>
              </a:rPr>
              <a:t>://</a:t>
            </a:r>
            <a:r>
              <a:rPr lang="en-US" u="sng" dirty="0" err="1">
                <a:latin typeface="Arial" pitchFamily="34" charset="0"/>
                <a:cs typeface="Arial" pitchFamily="34" charset="0"/>
                <a:hlinkClick r:id="rId7"/>
              </a:rPr>
              <a:t>svitppt</a:t>
            </a:r>
            <a:r>
              <a:rPr lang="uk-UA" u="sng" dirty="0">
                <a:latin typeface="Arial" pitchFamily="34" charset="0"/>
                <a:cs typeface="Arial" pitchFamily="34" charset="0"/>
                <a:hlinkClick r:id="rId7"/>
              </a:rPr>
              <a:t>.</a:t>
            </a:r>
            <a:r>
              <a:rPr lang="en-US" u="sng" dirty="0">
                <a:latin typeface="Arial" pitchFamily="34" charset="0"/>
                <a:cs typeface="Arial" pitchFamily="34" charset="0"/>
                <a:hlinkClick r:id="rId7"/>
              </a:rPr>
              <a:t>com</a:t>
            </a:r>
            <a:r>
              <a:rPr lang="uk-UA" u="sng" dirty="0">
                <a:latin typeface="Arial" pitchFamily="34" charset="0"/>
                <a:cs typeface="Arial" pitchFamily="34" charset="0"/>
                <a:hlinkClick r:id="rId7"/>
              </a:rPr>
              <a:t>.</a:t>
            </a:r>
            <a:r>
              <a:rPr lang="en-US" u="sng" dirty="0" err="1">
                <a:latin typeface="Arial" pitchFamily="34" charset="0"/>
                <a:cs typeface="Arial" pitchFamily="34" charset="0"/>
                <a:hlinkClick r:id="rId7"/>
              </a:rPr>
              <a:t>ua</a:t>
            </a:r>
            <a:endParaRPr lang="uk-UA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u="sng" dirty="0">
                <a:latin typeface="Arial" pitchFamily="34" charset="0"/>
                <a:cs typeface="Arial" pitchFamily="34" charset="0"/>
                <a:hlinkClick r:id="rId8"/>
              </a:rPr>
              <a:t>http</a:t>
            </a:r>
            <a:r>
              <a:rPr lang="uk-UA" u="sng" dirty="0">
                <a:latin typeface="Arial" pitchFamily="34" charset="0"/>
                <a:cs typeface="Arial" pitchFamily="34" charset="0"/>
                <a:hlinkClick r:id="rId8"/>
              </a:rPr>
              <a:t>://</a:t>
            </a:r>
            <a:r>
              <a:rPr lang="en-US" u="sng" dirty="0">
                <a:latin typeface="Arial" pitchFamily="34" charset="0"/>
                <a:cs typeface="Arial" pitchFamily="34" charset="0"/>
                <a:hlinkClick r:id="rId8"/>
              </a:rPr>
              <a:t>school</a:t>
            </a:r>
            <a:r>
              <a:rPr lang="uk-UA" u="sng" dirty="0">
                <a:latin typeface="Arial" pitchFamily="34" charset="0"/>
                <a:cs typeface="Arial" pitchFamily="34" charset="0"/>
                <a:hlinkClick r:id="rId8"/>
              </a:rPr>
              <a:t>.</a:t>
            </a:r>
            <a:r>
              <a:rPr lang="en-US" u="sng" dirty="0" err="1">
                <a:latin typeface="Arial" pitchFamily="34" charset="0"/>
                <a:cs typeface="Arial" pitchFamily="34" charset="0"/>
                <a:hlinkClick r:id="rId8"/>
              </a:rPr>
              <a:t>xvatit</a:t>
            </a:r>
            <a:r>
              <a:rPr lang="uk-UA" u="sng" dirty="0">
                <a:latin typeface="Arial" pitchFamily="34" charset="0"/>
                <a:cs typeface="Arial" pitchFamily="34" charset="0"/>
                <a:hlinkClick r:id="rId8"/>
              </a:rPr>
              <a:t>.</a:t>
            </a:r>
            <a:r>
              <a:rPr lang="en-US" u="sng" dirty="0">
                <a:latin typeface="Arial" pitchFamily="34" charset="0"/>
                <a:cs typeface="Arial" pitchFamily="34" charset="0"/>
                <a:hlinkClick r:id="rId8"/>
              </a:rPr>
              <a:t>com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8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8"/>
          <p:cNvSpPr txBox="1">
            <a:spLocks/>
          </p:cNvSpPr>
          <p:nvPr/>
        </p:nvSpPr>
        <p:spPr>
          <a:xfrm>
            <a:off x="3066418" y="412378"/>
            <a:ext cx="3193676" cy="7843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b="1" kern="0" dirty="0" smtClean="0">
                <a:solidFill>
                  <a:schemeClr val="tx2"/>
                </a:solidFill>
                <a:latin typeface="Arial"/>
                <a:cs typeface="Arial"/>
              </a:rPr>
              <a:t>Мета уроку: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4" name="Текст 9"/>
          <p:cNvSpPr txBox="1">
            <a:spLocks/>
          </p:cNvSpPr>
          <p:nvPr/>
        </p:nvSpPr>
        <p:spPr>
          <a:xfrm>
            <a:off x="694693" y="1344705"/>
            <a:ext cx="7428344" cy="413273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sz="2400" dirty="0">
                <a:solidFill>
                  <a:schemeClr val="tx2">
                    <a:lumMod val="50000"/>
                  </a:schemeClr>
                </a:solidFill>
              </a:rPr>
              <a:t>повторити й удосконалити знання про водні маси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та 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</a:rPr>
              <a:t>їх властивості, сприяти розумінню  закономірностей  переміщення океанічних течій;</a:t>
            </a:r>
            <a:r>
              <a:rPr lang="uk-UA" sz="2400" i="1" dirty="0">
                <a:solidFill>
                  <a:schemeClr val="tx2">
                    <a:lumMod val="50000"/>
                  </a:schemeClr>
                </a:solidFill>
              </a:rPr>
              <a:t>  </a:t>
            </a:r>
            <a:endParaRPr lang="uk-UA" sz="24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uk-UA" sz="2400" dirty="0">
                <a:solidFill>
                  <a:schemeClr val="tx2">
                    <a:lumMod val="50000"/>
                  </a:schemeClr>
                </a:solidFill>
              </a:rPr>
              <a:t>удосконалювати вміння працювати з картами атласу, визначати показники солоності і температур за картами атласу;</a:t>
            </a:r>
          </a:p>
          <a:p>
            <a:pPr lvl="0"/>
            <a:r>
              <a:rPr lang="uk-UA" sz="2400" dirty="0">
                <a:solidFill>
                  <a:schemeClr val="tx2">
                    <a:lumMod val="50000"/>
                  </a:schemeClr>
                </a:solidFill>
              </a:rPr>
              <a:t>розвивати дослідницькі здібності, допитливість, логічне мислення;</a:t>
            </a:r>
          </a:p>
          <a:p>
            <a:r>
              <a:rPr lang="uk-UA" sz="2400" dirty="0">
                <a:solidFill>
                  <a:schemeClr val="tx2">
                    <a:lumMod val="50000"/>
                  </a:schemeClr>
                </a:solidFill>
              </a:rPr>
              <a:t>виховувати увагу, самостійність, відповідальність, любов до природи Землі, дбайливе ставлення до неї.</a:t>
            </a:r>
          </a:p>
        </p:txBody>
      </p:sp>
    </p:spTree>
    <p:extLst>
      <p:ext uri="{BB962C8B-B14F-4D97-AF65-F5344CB8AC3E}">
        <p14:creationId xmlns:p14="http://schemas.microsoft.com/office/powerpoint/2010/main" val="150104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0113" y="2447925"/>
            <a:ext cx="7488237" cy="2216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3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Що таке повітряна маса?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3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Чим відрізняються між собою повітряні маси?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3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Як змінюється температура води в океані?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3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Що таке солоність? Від чого залежить солоність?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3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Що називається океанічною течією?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3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Назвіть причини виникнення течій в океані?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59113" y="908050"/>
            <a:ext cx="3798887" cy="914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Пригадайте</a:t>
            </a:r>
            <a:endParaRPr lang="uk-UA" sz="4000" b="1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98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8" y="1052513"/>
            <a:ext cx="8351837" cy="1766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uk-UA" sz="32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ВОДНІ МАСИ – </a:t>
            </a:r>
          </a:p>
          <a:p>
            <a:pPr>
              <a:spcBef>
                <a:spcPct val="20000"/>
              </a:spcBef>
              <a:defRPr/>
            </a:pP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великі об'єми води, що відрізняються</a:t>
            </a:r>
          </a:p>
          <a:p>
            <a:pPr>
              <a:spcBef>
                <a:spcPct val="20000"/>
              </a:spcBef>
              <a:defRPr/>
            </a:pP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температурою і солоністю</a:t>
            </a:r>
          </a:p>
        </p:txBody>
      </p:sp>
      <p:pic>
        <p:nvPicPr>
          <p:cNvPr id="717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2996952"/>
            <a:ext cx="5741838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684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4438" y="444500"/>
            <a:ext cx="6335712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Назва водних мас та їхні властивості зумовлені особливостями клімату тієї ділянки земної кулі, де вони утворилися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25788" y="2514600"/>
            <a:ext cx="2886075" cy="127476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ВОДНІ МАСИ</a:t>
            </a:r>
          </a:p>
        </p:txBody>
      </p:sp>
      <p:sp>
        <p:nvSpPr>
          <p:cNvPr id="4" name="Овал 3"/>
          <p:cNvSpPr/>
          <p:nvPr/>
        </p:nvSpPr>
        <p:spPr>
          <a:xfrm>
            <a:off x="214313" y="4430713"/>
            <a:ext cx="2735262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екваторіальні</a:t>
            </a:r>
          </a:p>
        </p:txBody>
      </p:sp>
      <p:sp>
        <p:nvSpPr>
          <p:cNvPr id="7" name="Овал 6"/>
          <p:cNvSpPr/>
          <p:nvPr/>
        </p:nvSpPr>
        <p:spPr>
          <a:xfrm>
            <a:off x="7078663" y="4221163"/>
            <a:ext cx="1735137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помірні</a:t>
            </a:r>
          </a:p>
        </p:txBody>
      </p:sp>
      <p:sp>
        <p:nvSpPr>
          <p:cNvPr id="8" name="Овал 7"/>
          <p:cNvSpPr/>
          <p:nvPr/>
        </p:nvSpPr>
        <p:spPr>
          <a:xfrm>
            <a:off x="4964113" y="5313363"/>
            <a:ext cx="1735137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тропічні</a:t>
            </a:r>
          </a:p>
        </p:txBody>
      </p:sp>
      <p:sp>
        <p:nvSpPr>
          <p:cNvPr id="9" name="Овал 8"/>
          <p:cNvSpPr/>
          <p:nvPr/>
        </p:nvSpPr>
        <p:spPr>
          <a:xfrm>
            <a:off x="2259013" y="5313363"/>
            <a:ext cx="1735137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полярні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20" y="240239"/>
            <a:ext cx="2016224" cy="22322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низ 4"/>
          <p:cNvSpPr/>
          <p:nvPr/>
        </p:nvSpPr>
        <p:spPr>
          <a:xfrm rot="3527711">
            <a:off x="2318544" y="3174207"/>
            <a:ext cx="177800" cy="157321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2" name="Стрелка вниз 11"/>
          <p:cNvSpPr/>
          <p:nvPr/>
        </p:nvSpPr>
        <p:spPr>
          <a:xfrm rot="1504057">
            <a:off x="3521075" y="3789363"/>
            <a:ext cx="219075" cy="154305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3" name="Стрелка вниз 12"/>
          <p:cNvSpPr/>
          <p:nvPr/>
        </p:nvSpPr>
        <p:spPr>
          <a:xfrm rot="20198250">
            <a:off x="5229225" y="3786188"/>
            <a:ext cx="230188" cy="154305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4" name="Стрелка вниз 13"/>
          <p:cNvSpPr/>
          <p:nvPr/>
        </p:nvSpPr>
        <p:spPr>
          <a:xfrm rot="18404861">
            <a:off x="6546850" y="3289301"/>
            <a:ext cx="147637" cy="140811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311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250"/>
            <a:ext cx="8280920" cy="5977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00338" y="268288"/>
            <a:ext cx="40322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Типи водних мас</a:t>
            </a:r>
          </a:p>
        </p:txBody>
      </p:sp>
    </p:spTree>
    <p:extLst>
      <p:ext uri="{BB962C8B-B14F-4D97-AF65-F5344CB8AC3E}">
        <p14:creationId xmlns:p14="http://schemas.microsoft.com/office/powerpoint/2010/main" val="215146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5"/>
            <a:ext cx="8496944" cy="6120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003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2838450" y="274638"/>
            <a:ext cx="34671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uk-UA" sz="3200" b="1" i="1" dirty="0" smtClean="0">
                <a:solidFill>
                  <a:schemeClr val="tx2">
                    <a:lumMod val="50000"/>
                  </a:schemeClr>
                </a:solidFill>
              </a:rPr>
              <a:t>ТЕМПЕРАТУРА</a:t>
            </a:r>
            <a:endParaRPr lang="ru-RU" sz="3200" b="1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489809" y="909637"/>
            <a:ext cx="4038600" cy="46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300" b="1" dirty="0" smtClean="0">
                <a:solidFill>
                  <a:schemeClr val="accent2"/>
                </a:solidFill>
              </a:rPr>
              <a:t>     Температура поверхневих вод Світового океану так само, як і температура повітря, залежить від кута падіння сонячних променів на земну поверхню. Саме з цих причин вона зменшується від екватора до полюсів.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300" b="1" dirty="0" smtClean="0">
                <a:solidFill>
                  <a:srgbClr val="CC0000"/>
                </a:solidFill>
              </a:rPr>
              <a:t>      Океан поглинає водною поверхнею на 25-50% більше тепла, ніж суходіл</a:t>
            </a:r>
            <a:r>
              <a:rPr lang="ru-RU" sz="2400" b="1" dirty="0" smtClean="0">
                <a:solidFill>
                  <a:srgbClr val="CC0000"/>
                </a:solidFill>
              </a:rPr>
              <a:t>.</a:t>
            </a:r>
          </a:p>
        </p:txBody>
      </p:sp>
      <p:pic>
        <p:nvPicPr>
          <p:cNvPr id="1536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047" y="981075"/>
            <a:ext cx="4105275" cy="41041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974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603</Words>
  <Application>Microsoft Office PowerPoint</Application>
  <PresentationFormat>Экран (4:3)</PresentationFormat>
  <Paragraphs>76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використаних джерел: Література: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Володимир</dc:creator>
  <cp:lastModifiedBy>Володимир</cp:lastModifiedBy>
  <cp:revision>12</cp:revision>
  <dcterms:created xsi:type="dcterms:W3CDTF">2017-01-31T13:44:12Z</dcterms:created>
  <dcterms:modified xsi:type="dcterms:W3CDTF">2017-02-10T20:42:05Z</dcterms:modified>
</cp:coreProperties>
</file>