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771800" y="1124744"/>
            <a:ext cx="5915000" cy="4608512"/>
          </a:xfrm>
        </p:spPr>
        <p:txBody>
          <a:bodyPr>
            <a:normAutofit/>
          </a:bodyPr>
          <a:lstStyle>
            <a:lvl1pPr>
              <a:defRPr sz="2400" b="1" u="none" baseline="0"/>
            </a:lvl1pPr>
          </a:lstStyle>
          <a:p>
            <a:r>
              <a:rPr lang="ru-RU" dirty="0" smtClean="0"/>
              <a:t>Автор шаблону – Несенюк О.В.,</a:t>
            </a:r>
            <a:br>
              <a:rPr lang="ru-RU" dirty="0" smtClean="0"/>
            </a:br>
            <a:r>
              <a:rPr lang="ru-RU" dirty="0" err="1" smtClean="0"/>
              <a:t>Житомирський</a:t>
            </a:r>
            <a:r>
              <a:rPr lang="ru-RU" dirty="0" smtClean="0"/>
              <a:t> </a:t>
            </a:r>
            <a:r>
              <a:rPr lang="ru-RU" dirty="0" err="1" smtClean="0"/>
              <a:t>міський</a:t>
            </a:r>
            <a:r>
              <a:rPr lang="ru-RU" dirty="0" smtClean="0"/>
              <a:t> </a:t>
            </a:r>
            <a:r>
              <a:rPr lang="ru-RU" dirty="0" err="1" smtClean="0"/>
              <a:t>колегіум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Ви можете </a:t>
            </a:r>
            <a:r>
              <a:rPr lang="ru-RU" dirty="0" err="1" smtClean="0"/>
              <a:t>використовувати</a:t>
            </a:r>
            <a:r>
              <a:rPr lang="ru-RU" dirty="0" smtClean="0"/>
              <a:t> </a:t>
            </a:r>
            <a:r>
              <a:rPr lang="ru-RU" dirty="0" err="1" smtClean="0"/>
              <a:t>дане</a:t>
            </a:r>
            <a:r>
              <a:rPr lang="ru-RU" dirty="0" smtClean="0"/>
              <a:t> </a:t>
            </a:r>
            <a:r>
              <a:rPr lang="ru-RU" dirty="0" err="1" smtClean="0"/>
              <a:t>оформлення</a:t>
            </a:r>
            <a:r>
              <a:rPr lang="ru-RU" dirty="0" smtClean="0"/>
              <a:t> для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презентацій</a:t>
            </a:r>
            <a:r>
              <a:rPr lang="ru-RU" dirty="0" smtClean="0"/>
              <a:t>, але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презентації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повинні</a:t>
            </a:r>
            <a:r>
              <a:rPr lang="ru-RU" dirty="0" smtClean="0"/>
              <a:t> </a:t>
            </a:r>
            <a:r>
              <a:rPr lang="ru-RU" dirty="0" err="1" smtClean="0"/>
              <a:t>вказати</a:t>
            </a:r>
            <a:r>
              <a:rPr lang="ru-RU" dirty="0" smtClean="0"/>
              <a:t> автора та  </a:t>
            </a:r>
            <a:r>
              <a:rPr lang="ru-RU" dirty="0" err="1" smtClean="0"/>
              <a:t>джерело</a:t>
            </a:r>
            <a:r>
              <a:rPr lang="ru-RU" dirty="0" smtClean="0"/>
              <a:t> шаблону</a:t>
            </a:r>
            <a:br>
              <a:rPr lang="ru-RU" dirty="0" smtClean="0"/>
            </a:br>
            <a:r>
              <a:rPr lang="ru-RU" dirty="0" smtClean="0"/>
              <a:t>Сайт: </a:t>
            </a:r>
            <a:r>
              <a:rPr lang="en-US" dirty="0" smtClean="0"/>
              <a:t>http://shkola-ditsad.ucoz.com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7EBBA-50EB-4F72-B071-B3079B12D3F0}" type="datetimeFigureOut">
              <a:rPr lang="uk-UA" smtClean="0"/>
              <a:t>23.01.2016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9DD94-0E07-4CF7-958E-EC6417825196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3%D0%B5%D1%82%D1%8C%D0%BC%D0%B0%D0%BD%D1%89%D0%B8%D0%BD%D0%B0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uk.wikipedia.org/wiki/%D0%A3%D0%BA%D1%80%D0%B0%D1%97%D0%BD%D1%81%D1%8C%D0%BA%D1%96_%D0%B3%D0%B5%D1%82%D1%8C%D0%BC%D0%B0%D0%BD%D0%B8_%D1%96_%D0%BA%D0%BE%D1%88%D0%BE%D0%B2%D1%96_%D0%BE%D1%82%D0%B0%D0%BC%D0%B0%D0%BD%D0%B8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3%D0%BA%D1%80%D0%B0%D1%97%D0%BD%D1%86%D1%96" TargetMode="External"/><Relationship Id="rId11" Type="http://schemas.openxmlformats.org/officeDocument/2006/relationships/hyperlink" Target="https://uk.wikipedia.org/wiki/1674" TargetMode="External"/><Relationship Id="rId5" Type="http://schemas.openxmlformats.org/officeDocument/2006/relationships/hyperlink" Target="https://uk.wikipedia.org/wiki/1680" TargetMode="External"/><Relationship Id="rId10" Type="http://schemas.openxmlformats.org/officeDocument/2006/relationships/hyperlink" Target="https://uk.wikipedia.org/wiki/1669" TargetMode="External"/><Relationship Id="rId4" Type="http://schemas.openxmlformats.org/officeDocument/2006/relationships/hyperlink" Target="https://uk.wikipedia.org/wiki/1620" TargetMode="External"/><Relationship Id="rId9" Type="http://schemas.openxmlformats.org/officeDocument/2006/relationships/hyperlink" Target="https://uk.wikipedia.org/wiki/%D0%9F%D1%80%D0%B0%D0%B2%D0%BE%D0%B1%D0%B5%D1%80%D0%B5%D0%B6%D0%BD%D0%B0_%D0%A3%D0%BA%D1%80%D0%B0%D1%97%D0%BD%D0%B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2%D1%83%D1%80%D0%B5%D1%87%D1%87%D0%B8%D0%BD%D0%B0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687" TargetMode="External"/><Relationship Id="rId5" Type="http://schemas.openxmlformats.org/officeDocument/2006/relationships/hyperlink" Target="https://uk.wikipedia.org/wiki/1648" TargetMode="External"/><Relationship Id="rId4" Type="http://schemas.openxmlformats.org/officeDocument/2006/relationships/hyperlink" Target="https://uk.wikipedia.org/wiki/%D0%A1%D1%83%D0%BB%D1%82%D0%B0%D0%B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5%D0%BB%D0%BE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2%D1%96%D0%BD%D0%BD%D0%B8%D1%86%D1%8C%D0%BA%D0%B0_%D0%BE%D0%B1%D0%BB%D0%B0%D1%81%D1%82%D1%8C" TargetMode="External"/><Relationship Id="rId5" Type="http://schemas.openxmlformats.org/officeDocument/2006/relationships/hyperlink" Target="https://uk.wikipedia.org/wiki/%D0%A2%D1%80%D0%BE%D1%81%D1%82%D1%8F%D0%BD%D0%B5%D1%86%D1%8C%D0%BA%D0%B8%D0%B9_%D1%80%D0%B0%D0%B9%D0%BE%D0%BD_(%D0%92%D1%96%D0%BD%D0%BD%D0%B8%D1%86%D1%8C%D0%BA%D0%B0_%D0%BE%D0%B1%D0%BB%D0%B0%D1%81%D1%82%D1%8C)" TargetMode="External"/><Relationship Id="rId4" Type="http://schemas.openxmlformats.org/officeDocument/2006/relationships/hyperlink" Target="https://uk.wikipedia.org/wiki/%D0%A3%D0%BA%D1%80%D0%B0%D1%97%D0%BD%D0%B0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D%D0%B0%D1%86%D1%96%D0%BE%D0%BD%D0%B0%D0%BB%D1%8C%D0%BD%D0%B8%D0%B9_%D1%96%D1%81%D1%82%D0%BE%D1%80%D0%B8%D0%BA%D0%BE-%D0%B0%D1%80%D1%85%D1%96%D1%82%D0%B5%D0%BA%D1%82%D1%83%D1%80%D0%BD%D0%B8%D0%B9_%D0%B7%D0%B0%D0%BF%D0%BE%D0%B2%D1%96%D0%B4%D0%BD%D0%B8%D0%BA_%C2%AB%D0%9A%D0%B0%D0%BC%27%D1%8F%D0%BD%D0%B5%D1%86%D1%8C%C2%BB" TargetMode="External"/><Relationship Id="rId3" Type="http://schemas.openxmlformats.org/officeDocument/2006/relationships/hyperlink" Target="https://uk.wikipedia.org/wiki/%D0%A4%D0%BE%D1%80%D1%82%D0%B5%D1%86%D1%8F" TargetMode="External"/><Relationship Id="rId7" Type="http://schemas.openxmlformats.org/officeDocument/2006/relationships/hyperlink" Target="https://uk.wikipedia.org/wiki/XIV_%D1%81%D1%82%D0%BE%D0%BB%D1%96%D1%82%D1%82%D1%8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3%D0%BA%D1%80%D0%B0%D1%97%D0%BD%D0%B0" TargetMode="External"/><Relationship Id="rId5" Type="http://schemas.openxmlformats.org/officeDocument/2006/relationships/hyperlink" Target="https://uk.wikipedia.org/wiki/%D0%A5%D0%BC%D0%B5%D0%BB%D1%8C%D0%BD%D0%B8%D1%86%D1%8C%D0%BA%D0%B0_%D0%BE%D0%B1%D0%BB%D0%B0%D1%81%D1%82%D1%8C" TargetMode="External"/><Relationship Id="rId4" Type="http://schemas.openxmlformats.org/officeDocument/2006/relationships/hyperlink" Target="https://uk.wikipedia.org/wiki/%D0%9A%D0%B0%D0%BC%27%D1%8F%D0%BD%D0%B5%D1%86%D1%8C-%D0%9F%D0%BE%D0%B4%D1%96%D0%BB%D1%8C%D1%81%D1%8C%D0%BA%D0%B8%D0%B9" TargetMode="External"/><Relationship Id="rId9" Type="http://schemas.openxmlformats.org/officeDocument/2006/relationships/hyperlink" Target="https://uk.wikipedia.org/wiki/%D0%A1%D1%96%D0%BC_%D1%87%D1%83%D0%B4%D0%B5%D1%81_%D0%A3%D0%BA%D1%80%D0%B0%D1%97%D0%BD%D0%B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E%D1%81%D0%BC%D0%B0%D0%BD%D1%81%D1%8C%D0%BA%D0%B0_%D1%96%D0%BC%D0%BF%D0%B5%D1%80%D1%96%D1%8F" TargetMode="External"/><Relationship Id="rId13" Type="http://schemas.openxmlformats.org/officeDocument/2006/relationships/hyperlink" Target="https://uk.wikipedia.org/wiki/1672" TargetMode="External"/><Relationship Id="rId3" Type="http://schemas.openxmlformats.org/officeDocument/2006/relationships/hyperlink" Target="https://uk.wikipedia.org/wiki/%D0%A3%D0%BA%D1%80%D0%B0%D1%97%D0%BD%D0%B0" TargetMode="External"/><Relationship Id="rId7" Type="http://schemas.openxmlformats.org/officeDocument/2006/relationships/hyperlink" Target="https://uk.wikipedia.org/wiki/%D0%A0%D1%96%D1%87_%D0%9F%D0%BE%D1%81%D0%BF%D0%BE%D0%BB%D0%B8%D1%82%D0%B0" TargetMode="External"/><Relationship Id="rId12" Type="http://schemas.openxmlformats.org/officeDocument/2006/relationships/hyperlink" Target="https://uk.wikipedia.org/wiki/%D0%96%D0%BE%D0%B2%D1%82%D0%B5%D0%BD%D1%8C" TargetMode="External"/><Relationship Id="rId2" Type="http://schemas.openxmlformats.org/officeDocument/2006/relationships/hyperlink" Target="https://uk.wikipedia.org/wiki/%D0%9C%D1%96%D1%81%D1%82%D0%BE" TargetMode="External"/><Relationship Id="rId16" Type="http://schemas.openxmlformats.org/officeDocument/2006/relationships/hyperlink" Target="https://uk.wikipedia.org/wiki/%D0%97%D0%BE%D0%BB%D0%BE%D1%82%D0%B0_%D0%BB%D0%B8%D0%BF%D0%B0_(%D0%BF%D0%B0%D0%BC%27%D1%8F%D1%82%D0%BA%D0%B0_%D0%BF%D1%80%D0%B8%D1%80%D0%BE%D0%B4%D0%B8)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hyperlink" Target="https://uk.wikipedia.org/wiki/%D0%91%D1%83%D1%87%D0%B0%D1%86%D1%8C%D0%BA%D0%B8%D0%B9_%D0%BC%D0%B8%D1%80%D0%BD%D0%B8%D0%B9_%D0%B4%D0%BE%D0%B3%D0%BE%D0%B2%D1%96%D1%80#cite_note-1" TargetMode="External"/><Relationship Id="rId5" Type="http://schemas.openxmlformats.org/officeDocument/2006/relationships/hyperlink" Target="https://uk.wikipedia.org/wiki/%D0%A2%D0%B5%D1%80%D0%BD%D0%BE%D0%BF%D1%96%D0%BB%D1%8C%D1%81%D1%8C%D0%BA%D0%B0_%D0%BE%D0%B1%D0%BB%D0%B0%D1%81%D1%82%D1%8C" TargetMode="External"/><Relationship Id="rId15" Type="http://schemas.openxmlformats.org/officeDocument/2006/relationships/hyperlink" Target="https://uk.wikipedia.org/wiki/%D0%91%D1%83%D1%87%D0%B0%D1%86%D1%8C%D0%BA%D0%B8%D0%B9_%D0%BC%D0%B8%D1%80%D0%BD%D0%B8%D0%B9_%D0%B4%D0%BE%D0%B3%D0%BE%D0%B2%D1%96%D1%80#cite_note-2" TargetMode="External"/><Relationship Id="rId10" Type="http://schemas.openxmlformats.org/officeDocument/2006/relationships/hyperlink" Target="https://uk.wikipedia.org/wiki/28_%D0%B6%D0%BE%D0%B2%D1%82%D0%BD%D1%8F" TargetMode="External"/><Relationship Id="rId4" Type="http://schemas.openxmlformats.org/officeDocument/2006/relationships/hyperlink" Target="https://uk.wikipedia.org/wiki/%D0%91%D1%83%D1%87%D0%B0%D1%86%D1%8C%D0%BA%D0%B8%D0%B9_%D1%80%D0%B0%D0%B9%D0%BE%D0%BD" TargetMode="External"/><Relationship Id="rId9" Type="http://schemas.openxmlformats.org/officeDocument/2006/relationships/hyperlink" Target="https://uk.wikipedia.org/wiki/18_%D0%B6%D0%BE%D0%B2%D1%82%D0%BD%D1%8F" TargetMode="External"/><Relationship Id="rId14" Type="http://schemas.openxmlformats.org/officeDocument/2006/relationships/hyperlink" Target="https://uk.wikipedia.org/wiki/%D0%91%D1%83%D1%87%D0%B0%D1%8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E%D1%81%D0%BC%D0%B0%D0%BD%D1%81%D1%8C%D0%BA%D0%B0_%D1%96%D0%BC%D0%BF%D0%B5%D1%80%D1%96%D1%8F" TargetMode="External"/><Relationship Id="rId2" Type="http://schemas.openxmlformats.org/officeDocument/2006/relationships/hyperlink" Target="https://uk.wikipedia.org/wiki/%D0%94%D0%B5%D1%80%D0%B6%D0%B0%D0%B2%D0%BD%D0%B8%D0%B9_%D0%B4%D1%96%D1%8F%D1%8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https://uk.wikipedia.org/wiki/%D0%92%D1%96%D0%B7%D0%B8%D1%80_(%D1%82%D0%B8%D1%82%D1%83%D0%BB)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A3%D0%BA%D1%80%D0%B0%D1%97%D0%BD%D0%B0" TargetMode="External"/><Relationship Id="rId13" Type="http://schemas.openxmlformats.org/officeDocument/2006/relationships/hyperlink" Target="https://uk.wikipedia.org/wiki/%D0%91%D0%B0%D1%85%D1%87%D0%B8%D1%81%D0%B0%D1%80%D0%B0%D0%B9%D1%81%D1%8C%D0%BA%D0%B8%D0%B9_%D1%80%D0%B0%D0%B9%D0%BE%D0%BD" TargetMode="External"/><Relationship Id="rId3" Type="http://schemas.openxmlformats.org/officeDocument/2006/relationships/hyperlink" Target="https://uk.wikipedia.org/wiki/1681" TargetMode="External"/><Relationship Id="rId7" Type="http://schemas.openxmlformats.org/officeDocument/2006/relationships/hyperlink" Target="https://uk.wikipedia.org/wiki/%D0%9C%D0%BE%D1%81%D0%BA%D0%BE%D0%B2%D1%81%D1%8C%D0%BA%D0%B0_%D0%B4%D0%B5%D1%80%D0%B6%D0%B0%D0%B2%D0%B0" TargetMode="External"/><Relationship Id="rId12" Type="http://schemas.openxmlformats.org/officeDocument/2006/relationships/hyperlink" Target="https://uk.wikipedia.org/wiki/%D0%9C%D1%96%D1%81%D1%82%D0%BE" TargetMode="External"/><Relationship Id="rId2" Type="http://schemas.openxmlformats.org/officeDocument/2006/relationships/hyperlink" Target="https://uk.wikipedia.org/wiki/23_%D1%81%D1%96%D1%87%D0%BD%D1%8F" TargetMode="Externa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A%D1%80%D0%B8%D0%BC%D1%81%D1%8C%D0%BA%D0%B5_%D1%85%D0%B0%D0%BD%D1%81%D1%82%D0%B2%D0%BE" TargetMode="External"/><Relationship Id="rId11" Type="http://schemas.openxmlformats.org/officeDocument/2006/relationships/hyperlink" Target="https://uk.wikipedia.org/wiki/%D0%9F%D1%80%D0%B0%D0%B2%D0%BE%D0%B1%D0%B5%D1%80%D0%B5%D0%B6%D0%BD%D0%B0_%D0%A3%D0%BA%D1%80%D0%B0%D1%97%D0%BD%D0%B0" TargetMode="External"/><Relationship Id="rId5" Type="http://schemas.openxmlformats.org/officeDocument/2006/relationships/hyperlink" Target="https://uk.wikipedia.org/wiki/%D0%A2%D1%83%D1%80%D0%B5%D1%87%D1%87%D0%B8%D0%BD%D0%B0" TargetMode="External"/><Relationship Id="rId15" Type="http://schemas.openxmlformats.org/officeDocument/2006/relationships/image" Target="../media/image31.png"/><Relationship Id="rId10" Type="http://schemas.openxmlformats.org/officeDocument/2006/relationships/hyperlink" Target="https://uk.wikipedia.org/wiki/17_%D1%81%D1%82%D0%BE%D0%BB%D1%96%D1%82%D1%82%D1%8F" TargetMode="External"/><Relationship Id="rId4" Type="http://schemas.openxmlformats.org/officeDocument/2006/relationships/hyperlink" Target="https://uk.wikipedia.org/wiki/%D0%91%D0%B0%D1%85%D1%87%D0%B8%D1%81%D0%B0%D1%80%D0%B0%D0%B9" TargetMode="External"/><Relationship Id="rId9" Type="http://schemas.openxmlformats.org/officeDocument/2006/relationships/hyperlink" Target="https://uk.wikipedia.org/wiki/%D0%A0%D0%BE%D1%81%D1%96%D0%B9%D1%81%D1%8C%D0%BA%D0%BE-%D1%82%D1%83%D1%80%D0%B5%D1%86%D1%8C%D0%BA%D0%B0%D1%8F_%D0%B2%D1%96%D0%B9%D0%BD%D0%B0_1676%E2%80%941681" TargetMode="External"/><Relationship Id="rId14" Type="http://schemas.openxmlformats.org/officeDocument/2006/relationships/hyperlink" Target="https://uk.wikipedia.org/wiki/%D0%90%D0%B2%D1%82%D0%BE%D0%BD%D0%BE%D0%BC%D0%BD%D0%B0_%D0%A0%D0%B5%D1%81%D0%BF%D1%83%D0%B1%D0%BB%D1%96%D0%BA%D0%B0_%D0%9A%D1%80%D0%B8%D0%BC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A%D0%BE%D0%B7%D0%B0%D0%BA%D0%B8" TargetMode="External"/><Relationship Id="rId13" Type="http://schemas.openxmlformats.org/officeDocument/2006/relationships/hyperlink" Target="https://uk.wikipedia.org/wiki/%D0%A1%D1%82%D0%B5%D0%BF" TargetMode="External"/><Relationship Id="rId3" Type="http://schemas.openxmlformats.org/officeDocument/2006/relationships/hyperlink" Target="https://uk.wikipedia.org/wiki/%D0%A2%D1%83%D1%80%D0%B5%D1%87%D1%87%D0%B8%D0%BD%D0%B0" TargetMode="External"/><Relationship Id="rId7" Type="http://schemas.openxmlformats.org/officeDocument/2006/relationships/hyperlink" Target="https://uk.wikipedia.org/wiki/%D0%91%D1%83%D0%B3" TargetMode="External"/><Relationship Id="rId12" Type="http://schemas.openxmlformats.org/officeDocument/2006/relationships/hyperlink" Target="https://uk.wikipedia.org/wiki/%D0%A2%D0%B0%D1%82%D0%B0%D1%80%D0%B8" TargetMode="External"/><Relationship Id="rId2" Type="http://schemas.openxmlformats.org/officeDocument/2006/relationships/hyperlink" Target="https://uk.wikipedia.org/wiki/%D0%94%D0%BD%D1%96%D0%BF%D1%80%D0%BE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94%D0%BD%D1%96%D1%81%D1%82%D0%B5%D1%80" TargetMode="External"/><Relationship Id="rId11" Type="http://schemas.openxmlformats.org/officeDocument/2006/relationships/hyperlink" Target="https://uk.wikipedia.org/wiki/%D0%A7%D0%BE%D1%80%D0%BD%D0%B5_%D0%BC%D0%BE%D1%80%D0%B5" TargetMode="External"/><Relationship Id="rId5" Type="http://schemas.openxmlformats.org/officeDocument/2006/relationships/hyperlink" Target="https://uk.wikipedia.org/wiki/%D0%9B%D1%96%D0%B2%D0%BE%D0%B1%D0%B5%D1%80%D0%B5%D0%B6%D0%BD%D0%B0_%D0%A3%D0%BA%D1%80%D0%B0%D1%97%D0%BD%D0%B0" TargetMode="External"/><Relationship Id="rId10" Type="http://schemas.openxmlformats.org/officeDocument/2006/relationships/hyperlink" Target="https://uk.wikipedia.org/wiki/%D0%A5%D0%BB%D0%BE%D1%80%D0%B8%D0%B4_%D0%BD%D0%B0%D1%82%D1%80%D1%96%D1%8E" TargetMode="External"/><Relationship Id="rId4" Type="http://schemas.openxmlformats.org/officeDocument/2006/relationships/hyperlink" Target="https://uk.wikipedia.org/wiki/%D0%9F%D0%BE%D0%B4%D1%96%D0%BB%D0%BB%D1%8F" TargetMode="External"/><Relationship Id="rId9" Type="http://schemas.openxmlformats.org/officeDocument/2006/relationships/hyperlink" Target="https://uk.wikipedia.org/wiki/%D0%A0%D0%B8%D0%B1%D0%B0%D0%BB%D1%8C%D1%81%D1%82%D0%B2%D0%BE" TargetMode="External"/><Relationship Id="rId14" Type="http://schemas.openxmlformats.org/officeDocument/2006/relationships/hyperlink" Target="https://uk.wikipedia.org/wiki/%D0%93%D0%B5%D1%82%D1%8C%D0%BC%D0%B0%D0%BD%D1%89%D0%B8%D0%BD%D0%B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F%D1%80%D0%B0%D0%B2%D0%BE%D0%B1%D0%B5%D1%80%D0%B5%D0%B6%D0%BD%D0%B0_%D0%A3%D0%BA%D1%80%D0%B0%D1%97%D0%BD%D0%B0" TargetMode="External"/><Relationship Id="rId13" Type="http://schemas.openxmlformats.org/officeDocument/2006/relationships/hyperlink" Target="https://uk.wikipedia.org/wiki/%D0%A0%D1%83%D1%97%D0%BD%D0%B0" TargetMode="External"/><Relationship Id="rId3" Type="http://schemas.openxmlformats.org/officeDocument/2006/relationships/hyperlink" Target="https://uk.wikipedia.org/wiki/1627" TargetMode="External"/><Relationship Id="rId7" Type="http://schemas.openxmlformats.org/officeDocument/2006/relationships/hyperlink" Target="https://uk.wikipedia.org/wiki/%D0%93%D0%B5%D1%82%D1%8C%D0%BC%D0%B0%D0%BD_%D0%92%D1%96%D0%B9%D1%81%D1%8C%D0%BA%D0%B0_%D0%97%D0%B0%D0%BF%D0%BE%D1%80%D0%BE%D0%B7%D1%8C%D0%BA%D0%BE%D0%B3%D0%BE" TargetMode="External"/><Relationship Id="rId12" Type="http://schemas.openxmlformats.org/officeDocument/2006/relationships/hyperlink" Target="https://uk.wikipedia.org/wiki/%D0%A0%D0%BE%D1%81%D1%96%D0%B9%D1%81%D1%8C%D0%BA%D0%BE-%D1%83%D0%BA%D1%80%D0%B0%D1%97%D0%BD%D1%81%D1%8C%D0%BA%D0%B0_%D0%B2%D1%96%D0%B9%D0%BD%D0%B0_(1658-1659)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3%D0%BA%D1%80%D0%B0%D1%97%D0%BD%D1%86%D1%96" TargetMode="External"/><Relationship Id="rId11" Type="http://schemas.openxmlformats.org/officeDocument/2006/relationships/hyperlink" Target="https://uk.wikipedia.org/wiki/%D0%A5%D0%BC%D0%B5%D0%BB%D1%8C%D0%BD%D0%B8%D1%87%D1%87%D0%B8%D0%BD%D0%B0" TargetMode="External"/><Relationship Id="rId5" Type="http://schemas.openxmlformats.org/officeDocument/2006/relationships/hyperlink" Target="https://uk.wikipedia.org/wiki/1698" TargetMode="External"/><Relationship Id="rId10" Type="http://schemas.openxmlformats.org/officeDocument/2006/relationships/hyperlink" Target="https://uk.wikipedia.org/wiki/%D0%9F%D0%BE%D0%BB%D0%BA%D0%BE%D0%B2%D0%BD%D0%B8%D0%BA_(%D0%93%D0%B5%D1%82%D1%8C%D0%BC%D0%B0%D0%BD%D1%89%D0%B8%D0%BD%D0%B0)" TargetMode="External"/><Relationship Id="rId4" Type="http://schemas.openxmlformats.org/officeDocument/2006/relationships/hyperlink" Target="https://uk.wikipedia.org/wiki/19_%D0%BB%D0%B8%D1%81%D1%82%D0%BE%D0%BF%D0%B0%D0%B4%D0%B0" TargetMode="External"/><Relationship Id="rId9" Type="http://schemas.openxmlformats.org/officeDocument/2006/relationships/hyperlink" Target="https://uk.wikipedia.org/wiki/%D0%93%D0%B5%D1%82%D1%8C%D0%BC%D0%B0%D0%BD%D1%89%D0%B8%D0%BD%D0%B0" TargetMode="Externa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3%D0%B5%D1%82%D1%8C%D0%BC%D0%B0%D0%BD%D1%89%D0%B8%D0%BD%D0%B0" TargetMode="External"/><Relationship Id="rId3" Type="http://schemas.openxmlformats.org/officeDocument/2006/relationships/hyperlink" Target="https://uk.wikipedia.org/wiki/17_%D1%87%D0%B5%D1%80%D0%B2%D0%BD%D1%8F" TargetMode="External"/><Relationship Id="rId7" Type="http://schemas.openxmlformats.org/officeDocument/2006/relationships/hyperlink" Target="https://uk.wikipedia.org/wiki/%D0%93%D0%B5%D1%82%D1%8C%D0%BC%D0%B0%D0%BD_%D0%92%D1%96%D0%B9%D1%81%D1%8C%D0%BA%D0%B0_%D0%97%D0%B0%D0%BF%D0%BE%D1%80%D0%BE%D0%B7%D1%8C%D0%BA%D0%BE%D0%B3%D0%BE" TargetMode="External"/><Relationship Id="rId12" Type="http://schemas.openxmlformats.org/officeDocument/2006/relationships/image" Target="../media/image15.png"/><Relationship Id="rId2" Type="http://schemas.openxmlformats.org/officeDocument/2006/relationships/hyperlink" Target="https://uk.wikipedia.org/wiki/162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3%D0%BA%D1%80%D0%B0%D1%97%D0%BD%D1%86%D1%96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uk.wikipedia.org/wiki/%D0%86%D0%B2%D0%B0%D0%BD_%D0%91%D1%80%D1%8E%D1%85%D0%BE%D0%B2%D0%B5%D1%86%D1%8C%D0%BA%D0%B8%D0%B9#cite_note-.D0.93.D0.BE.D1.80.D0.BE.D0.B1.D0.B5.D1.86.D1.8C-1" TargetMode="External"/><Relationship Id="rId10" Type="http://schemas.openxmlformats.org/officeDocument/2006/relationships/hyperlink" Target="https://uk.wikipedia.org/wiki/1663" TargetMode="External"/><Relationship Id="rId4" Type="http://schemas.openxmlformats.org/officeDocument/2006/relationships/hyperlink" Target="https://uk.wikipedia.org/wiki/1668" TargetMode="External"/><Relationship Id="rId9" Type="http://schemas.openxmlformats.org/officeDocument/2006/relationships/hyperlink" Target="https://uk.wikipedia.org/wiki/%D0%9B%D1%96%D0%B2%D0%BE%D0%B1%D0%B5%D1%80%D0%B5%D0%B6%D0%BD%D0%B0_%D0%A3%D0%BA%D1%80%D0%B0%D1%97%D0%BD%D0%B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F%D0%BE%D0%B4%D1%96%D0%BB%D0%BB%D1%8F" TargetMode="External"/><Relationship Id="rId13" Type="http://schemas.openxmlformats.org/officeDocument/2006/relationships/hyperlink" Target="https://uk.wikipedia.org/wiki/%D0%97%D0%B0%D0%BF%D0%BE%D1%80%D0%BE%D0%B7%D1%8C%D0%BA%D0%B0_%D0%A1%D1%96%D1%87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uk.wikipedia.org/wiki/1680" TargetMode="External"/><Relationship Id="rId12" Type="http://schemas.openxmlformats.org/officeDocument/2006/relationships/hyperlink" Target="https://uk.wikipedia.org/wiki/%D0%9A%D0%BE%D1%88%D0%BE%D0%B2%D0%B8%D0%B9_%D0%BE%D1%82%D0%B0%D0%BC%D0%B0%D0%BD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610" TargetMode="External"/><Relationship Id="rId11" Type="http://schemas.openxmlformats.org/officeDocument/2006/relationships/hyperlink" Target="https://uk.wikipedia.org/wiki/%D0%9A%D0%B0%D0%BB%D1%8C%D0%BD%D0%B8%D1%86%D1%8C%D0%BA%D0%B8%D0%B9_%D0%BF%D0%BE%D0%BB%D0%BA" TargetMode="External"/><Relationship Id="rId5" Type="http://schemas.openxmlformats.org/officeDocument/2006/relationships/hyperlink" Target="https://uk.wikipedia.org/wiki/1605" TargetMode="External"/><Relationship Id="rId10" Type="http://schemas.openxmlformats.org/officeDocument/2006/relationships/hyperlink" Target="https://uk.wikipedia.org/wiki/%D0%9A%D0%BE%D0%B7%D0%B0%D0%BA" TargetMode="External"/><Relationship Id="rId4" Type="http://schemas.openxmlformats.org/officeDocument/2006/relationships/hyperlink" Target="https://uk.wikipedia.org/wiki/%D0%9F%D0%BE%D0%BB%D1%8C%D1%81%D1%8C%D0%BA%D0%B0_%D0%BC%D0%BE%D0%B2%D0%B0" TargetMode="External"/><Relationship Id="rId9" Type="http://schemas.openxmlformats.org/officeDocument/2006/relationships/hyperlink" Target="https://uk.wikipedia.org/wiki/%D0%A8%D0%BB%D1%8F%D1%85%D1%82%D0%B0" TargetMode="External"/><Relationship Id="rId14" Type="http://schemas.openxmlformats.org/officeDocument/2006/relationships/hyperlink" Target="https://uk.wikipedia.org/wiki/%D0%92%D1%96%D0%B9%D1%81%D1%8C%D0%BA%D0%BE_%D0%97%D0%B0%D0%BF%D0%BE%D1%80%D0%BE%D0%B7%D1%8C%D0%BA%D0%B5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uk.wikipedia.org/wiki/%D0%A1%D0%B5%D0%BB%D0%B8%D1%89%D0%B5_%D0%BC%D1%96%D1%81%D1%8C%D0%BA%D0%BE%D0%B3%D0%BE_%D1%82%D0%B8%D0%BF%D1%83" TargetMode="External"/><Relationship Id="rId7" Type="http://schemas.openxmlformats.org/officeDocument/2006/relationships/hyperlink" Target="https://uk.wikipedia.org/wiki/%D0%9A%D0%BE%D0%B7%D0%B0%D1%86%D1%82%D0%B2%D0%BE" TargetMode="External"/><Relationship Id="rId2" Type="http://schemas.openxmlformats.org/officeDocument/2006/relationships/hyperlink" Target="https://uk.wikipedia.org/wiki/%D0%9E%D0%BF%D1%96%D1%88%D0%BD%D1%8F#cite_note-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%D0%A3%D0%BA%D1%80%D0%B0%D1%97%D0%BD%D0%B0" TargetMode="External"/><Relationship Id="rId11" Type="http://schemas.openxmlformats.org/officeDocument/2006/relationships/image" Target="../media/image21.png"/><Relationship Id="rId5" Type="http://schemas.openxmlformats.org/officeDocument/2006/relationships/hyperlink" Target="https://uk.wikipedia.org/wiki/%D0%9F%D0%BE%D0%BB%D1%82%D0%B0%D0%B2%D1%81%D1%8C%D0%BA%D0%B0_%D0%BE%D0%B1%D0%BB%D0%B0%D1%81%D1%82%D1%8C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uk.wikipedia.org/wiki/%D0%97%D1%96%D0%BD%D1%8C%D0%BA%D1%96%D0%B2%D1%81%D1%8C%D0%BA%D0%B8%D0%B9_%D1%80%D0%B0%D0%B9%D0%BE%D0%BD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3%D0%B5%D1%82%D1%8C%D0%BC%D0%B0%D0%BD_%D0%92%D1%96%D0%B9%D1%81%D1%8C%D0%BA%D0%B0_%D0%97%D0%B0%D0%BF%D0%BE%D1%80%D0%BE%D0%B7%D1%8C%D0%BA%D0%BE%D0%B3%D0%BE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uk.wikipedia.org/w/index.php?title=%D0%A1%D0%B5%D0%BB%D0%B5%D0%BD%D0%B3%D1%96%D0%BD%D1%81%D1%8C%D0%BA&amp;action=edit&amp;redlink=1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iki/1703" TargetMode="External"/><Relationship Id="rId11" Type="http://schemas.openxmlformats.org/officeDocument/2006/relationships/hyperlink" Target="https://uk.wikipedia.org/wiki/1672" TargetMode="External"/><Relationship Id="rId5" Type="http://schemas.openxmlformats.org/officeDocument/2006/relationships/hyperlink" Target="https://uk.wikipedia.org/wiki/%D0%9A%D0%BE%D1%80%D0%BE%D0%BF" TargetMode="External"/><Relationship Id="rId10" Type="http://schemas.openxmlformats.org/officeDocument/2006/relationships/hyperlink" Target="https://uk.wikipedia.org/wiki/1669" TargetMode="External"/><Relationship Id="rId4" Type="http://schemas.openxmlformats.org/officeDocument/2006/relationships/hyperlink" Target="https://uk.wikipedia.org/wiki/1631" TargetMode="External"/><Relationship Id="rId9" Type="http://schemas.openxmlformats.org/officeDocument/2006/relationships/hyperlink" Target="https://uk.wikipedia.org/wiki/%D0%93%D0%B5%D1%82%D1%8C%D0%BC%D0%B0%D0%BD%D1%89%D0%B8%D0%BD%D0%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Занепад Правобережної Гетьманщини</a:t>
            </a:r>
            <a:endParaRPr lang="uk-UA" sz="48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492896"/>
            <a:ext cx="9937104" cy="3456384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1.Боротьба П.Дорошенка за об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єднання України.</a:t>
            </a:r>
          </a:p>
          <a:p>
            <a:pPr algn="l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Військово-політичний союз з Туреччиною.</a:t>
            </a:r>
          </a:p>
          <a:p>
            <a:pPr algn="l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3.Зречення влади П.Дорошенком.</a:t>
            </a:r>
          </a:p>
          <a:p>
            <a:pPr algn="l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4.Турецько-татарські походи на   </a:t>
            </a:r>
            <a:r>
              <a:rPr lang="uk-UA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Чигиин</a:t>
            </a:r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r>
              <a:rPr lang="uk-UA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Бахчисарайський мирний договір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uk-UA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73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6" y="1203176"/>
            <a:ext cx="340518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019" y="4149080"/>
            <a:ext cx="146367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47181" y="1071979"/>
            <a:ext cx="53962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Миха́йло Хане́нко</a:t>
            </a:r>
            <a:r>
              <a:rPr lang="vi-VN" sz="2800" dirty="0"/>
              <a:t> (*</a:t>
            </a:r>
            <a:r>
              <a:rPr lang="vi-VN" sz="2800" dirty="0">
                <a:hlinkClick r:id="rId4" tooltip="1620"/>
              </a:rPr>
              <a:t>1620</a:t>
            </a:r>
            <a:r>
              <a:rPr lang="vi-VN" sz="2800" dirty="0"/>
              <a:t> - †</a:t>
            </a:r>
            <a:r>
              <a:rPr lang="vi-VN" sz="2800" dirty="0">
                <a:hlinkClick r:id="rId5" tooltip="1680"/>
              </a:rPr>
              <a:t>1680</a:t>
            </a:r>
            <a:r>
              <a:rPr lang="vi-VN" sz="2800" dirty="0"/>
              <a:t>) — </a:t>
            </a:r>
            <a:r>
              <a:rPr lang="vi-VN" sz="2800" dirty="0">
                <a:hlinkClick r:id="rId6" tooltip="Українці"/>
              </a:rPr>
              <a:t>український</a:t>
            </a:r>
            <a:r>
              <a:rPr lang="vi-VN" sz="2800" dirty="0"/>
              <a:t> військовий, політичний і державний діяч. </a:t>
            </a:r>
            <a:r>
              <a:rPr lang="vi-VN" sz="2800" dirty="0">
                <a:hlinkClick r:id="rId7" tooltip="Українські гетьмани і кошові отамани"/>
              </a:rPr>
              <a:t>Гетьман Війська Запорозького</a:t>
            </a:r>
            <a:r>
              <a:rPr lang="vi-VN" sz="2800" dirty="0"/>
              <a:t>, голова </a:t>
            </a:r>
            <a:r>
              <a:rPr lang="vi-VN" sz="2800" dirty="0">
                <a:hlinkClick r:id="rId8" tooltip="Гетьманщина"/>
              </a:rPr>
              <a:t>козацької держави</a:t>
            </a:r>
            <a:r>
              <a:rPr lang="vi-VN" sz="2800" dirty="0"/>
              <a:t> на </a:t>
            </a:r>
            <a:r>
              <a:rPr lang="vi-VN" sz="2800" dirty="0">
                <a:hlinkClick r:id="rId9" tooltip="Правобережна Україна"/>
              </a:rPr>
              <a:t>Правобережній Україні</a:t>
            </a:r>
            <a:r>
              <a:rPr lang="vi-VN" sz="2800" dirty="0"/>
              <a:t> (</a:t>
            </a:r>
            <a:r>
              <a:rPr lang="vi-VN" sz="2800" dirty="0">
                <a:hlinkClick r:id="rId10" tooltip="1669"/>
              </a:rPr>
              <a:t>1669</a:t>
            </a:r>
            <a:r>
              <a:rPr lang="vi-VN" sz="2800" dirty="0"/>
              <a:t>-</a:t>
            </a:r>
            <a:r>
              <a:rPr lang="vi-VN" sz="2800" dirty="0">
                <a:hlinkClick r:id="rId11" tooltip="1674"/>
              </a:rPr>
              <a:t>1674</a:t>
            </a:r>
            <a:r>
              <a:rPr lang="vi-VN" sz="2800" dirty="0"/>
              <a:t>)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039224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80728"/>
            <a:ext cx="3120008" cy="477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541270" y="4725144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 </a:t>
            </a:r>
            <a:r>
              <a:rPr lang="vi-VN" sz="3200" dirty="0">
                <a:hlinkClick r:id="rId3" tooltip="Туреччина"/>
              </a:rPr>
              <a:t>турецький</a:t>
            </a:r>
            <a:r>
              <a:rPr lang="vi-VN" sz="3200" dirty="0"/>
              <a:t> </a:t>
            </a:r>
            <a:r>
              <a:rPr lang="vi-VN" sz="3200" dirty="0">
                <a:hlinkClick r:id="rId4" tooltip="Султан"/>
              </a:rPr>
              <a:t>султан</a:t>
            </a:r>
            <a:r>
              <a:rPr lang="vi-VN" sz="3200" dirty="0"/>
              <a:t> (</a:t>
            </a:r>
            <a:r>
              <a:rPr lang="vi-VN" sz="3200" dirty="0">
                <a:hlinkClick r:id="rId5" tooltip="1648"/>
              </a:rPr>
              <a:t>1648</a:t>
            </a:r>
            <a:r>
              <a:rPr lang="vi-VN" sz="3200" dirty="0"/>
              <a:t>-</a:t>
            </a:r>
            <a:r>
              <a:rPr lang="vi-VN" sz="3200" dirty="0">
                <a:hlinkClick r:id="rId6" tooltip="1687"/>
              </a:rPr>
              <a:t>87</a:t>
            </a:r>
            <a:r>
              <a:rPr lang="vi-VN" sz="3200" dirty="0"/>
              <a:t>).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60319" y="1772816"/>
            <a:ext cx="408534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err="1">
                <a:solidFill>
                  <a:srgbClr val="FF0000"/>
                </a:solidFill>
              </a:rPr>
              <a:t>Мехмед</a:t>
            </a:r>
            <a:r>
              <a:rPr lang="ru-RU" sz="4800" b="1" dirty="0">
                <a:solidFill>
                  <a:srgbClr val="FF0000"/>
                </a:solidFill>
              </a:rPr>
              <a:t> IV </a:t>
            </a:r>
            <a:endParaRPr lang="ru-RU" sz="4800" b="1" dirty="0" smtClean="0">
              <a:solidFill>
                <a:srgbClr val="FF0000"/>
              </a:solidFill>
            </a:endParaRPr>
          </a:p>
          <a:p>
            <a:r>
              <a:rPr lang="ru-RU" sz="4800" b="1" dirty="0" err="1" smtClean="0">
                <a:solidFill>
                  <a:srgbClr val="FF0000"/>
                </a:solidFill>
              </a:rPr>
              <a:t>Делі-Ібрагімів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4800" b="1" dirty="0" err="1" smtClean="0">
                <a:solidFill>
                  <a:srgbClr val="FF0000"/>
                </a:solidFill>
              </a:rPr>
              <a:t>син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>
                <a:solidFill>
                  <a:srgbClr val="FF0000"/>
                </a:solidFill>
              </a:rPr>
              <a:t>Осман</a:t>
            </a:r>
          </a:p>
        </p:txBody>
      </p:sp>
    </p:spTree>
    <p:extLst>
      <p:ext uri="{BB962C8B-B14F-4D97-AF65-F5344CB8AC3E}">
        <p14:creationId xmlns:p14="http://schemas.microsoft.com/office/powerpoint/2010/main" val="346170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45" y="1473922"/>
            <a:ext cx="499255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484784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err="1">
                <a:solidFill>
                  <a:srgbClr val="FF0000"/>
                </a:solidFill>
              </a:rPr>
              <a:t>Четверти́нівка</a:t>
            </a:r>
            <a:r>
              <a:rPr lang="ru-RU" sz="4000" dirty="0">
                <a:solidFill>
                  <a:srgbClr val="FF0000"/>
                </a:solidFill>
              </a:rPr>
              <a:t> — </a:t>
            </a:r>
            <a:r>
              <a:rPr lang="ru-RU" sz="4000" dirty="0">
                <a:solidFill>
                  <a:srgbClr val="FF0000"/>
                </a:solidFill>
                <a:hlinkClick r:id="rId3" tooltip="Село"/>
              </a:rPr>
              <a:t>село</a:t>
            </a:r>
            <a:r>
              <a:rPr lang="ru-RU" sz="4000" dirty="0">
                <a:solidFill>
                  <a:srgbClr val="FF0000"/>
                </a:solidFill>
              </a:rPr>
              <a:t> в </a:t>
            </a:r>
            <a:r>
              <a:rPr lang="ru-RU" sz="4000" dirty="0" err="1">
                <a:solidFill>
                  <a:srgbClr val="FF0000"/>
                </a:solidFill>
                <a:hlinkClick r:id="rId4" tooltip="Україна"/>
              </a:rPr>
              <a:t>Україні</a:t>
            </a:r>
            <a:r>
              <a:rPr lang="ru-RU" sz="4000" dirty="0">
                <a:solidFill>
                  <a:srgbClr val="FF0000"/>
                </a:solidFill>
              </a:rPr>
              <a:t>, у </a:t>
            </a:r>
            <a:r>
              <a:rPr lang="ru-RU" sz="4000" dirty="0" err="1">
                <a:solidFill>
                  <a:srgbClr val="FF0000"/>
                </a:solidFill>
                <a:hlinkClick r:id="rId5" tooltip="Тростянецький район (Вінницька область)"/>
              </a:rPr>
              <a:t>Тростянецькому</a:t>
            </a:r>
            <a:r>
              <a:rPr lang="ru-RU" sz="4000" dirty="0">
                <a:solidFill>
                  <a:srgbClr val="FF0000"/>
                </a:solidFill>
                <a:hlinkClick r:id="rId5" tooltip="Тростянецький район (Вінницька область)"/>
              </a:rPr>
              <a:t> </a:t>
            </a:r>
            <a:r>
              <a:rPr lang="ru-RU" sz="4000" dirty="0" err="1">
                <a:solidFill>
                  <a:srgbClr val="FF0000"/>
                </a:solidFill>
                <a:hlinkClick r:id="rId5" tooltip="Тростянецький район (Вінницька область)"/>
              </a:rPr>
              <a:t>районі</a:t>
            </a:r>
            <a:r>
              <a:rPr lang="ru-RU" sz="4000" dirty="0">
                <a:solidFill>
                  <a:srgbClr val="FF0000"/>
                </a:solidFill>
              </a:rPr>
              <a:t> </a:t>
            </a:r>
            <a:r>
              <a:rPr lang="ru-RU" sz="4000" u="sng" dirty="0" err="1">
                <a:solidFill>
                  <a:srgbClr val="FF0000"/>
                </a:solidFill>
                <a:hlinkClick r:id="rId6" tooltip="Вінницька область"/>
              </a:rPr>
              <a:t>Вінницької</a:t>
            </a:r>
            <a:r>
              <a:rPr lang="ru-RU" sz="4000" u="sng" dirty="0">
                <a:solidFill>
                  <a:srgbClr val="FF0000"/>
                </a:solidFill>
                <a:hlinkClick r:id="rId6" tooltip="Вінницька область"/>
              </a:rPr>
              <a:t> </a:t>
            </a:r>
            <a:r>
              <a:rPr lang="ru-RU" sz="4000" u="sng" dirty="0" err="1">
                <a:solidFill>
                  <a:srgbClr val="FF0000"/>
                </a:solidFill>
                <a:hlinkClick r:id="rId6" tooltip="Вінницька область"/>
              </a:rPr>
              <a:t>області</a:t>
            </a:r>
            <a:r>
              <a:rPr lang="ru-RU" dirty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5166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765" y="1124744"/>
            <a:ext cx="476523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980728"/>
            <a:ext cx="47880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Кам'яне́ць-Поді́льська форте́ця</a:t>
            </a:r>
            <a:r>
              <a:rPr lang="vi-VN" sz="2400" dirty="0"/>
              <a:t> — </a:t>
            </a:r>
            <a:r>
              <a:rPr lang="vi-VN" sz="2400" dirty="0">
                <a:hlinkClick r:id="rId3" tooltip="Фортеця"/>
              </a:rPr>
              <a:t>фортеця</a:t>
            </a:r>
            <a:r>
              <a:rPr lang="vi-VN" sz="2400" dirty="0"/>
              <a:t> у місті </a:t>
            </a:r>
            <a:r>
              <a:rPr lang="vi-VN" sz="2400" dirty="0">
                <a:hlinkClick r:id="rId4" tooltip="Кам'янець-Подільський"/>
              </a:rPr>
              <a:t>Кам'янець-Подільський</a:t>
            </a:r>
            <a:r>
              <a:rPr lang="vi-VN" sz="2400" dirty="0"/>
              <a:t> (</a:t>
            </a:r>
            <a:r>
              <a:rPr lang="vi-VN" sz="2400" dirty="0">
                <a:hlinkClick r:id="rId5" tooltip="Хмельницька область"/>
              </a:rPr>
              <a:t>Хмельницької області</a:t>
            </a:r>
            <a:r>
              <a:rPr lang="vi-VN" sz="2400" dirty="0"/>
              <a:t> </a:t>
            </a:r>
            <a:r>
              <a:rPr lang="vi-VN" sz="2400" dirty="0">
                <a:hlinkClick r:id="rId6" tooltip="Україна"/>
              </a:rPr>
              <a:t>України</a:t>
            </a:r>
            <a:r>
              <a:rPr lang="vi-VN" sz="2400" dirty="0"/>
              <a:t>). Відома з </a:t>
            </a:r>
            <a:r>
              <a:rPr lang="en-US" sz="2400" dirty="0">
                <a:hlinkClick r:id="rId7" tooltip="XIV століття"/>
              </a:rPr>
              <a:t>XIV </a:t>
            </a:r>
            <a:r>
              <a:rPr lang="vi-VN" sz="2400" dirty="0">
                <a:hlinkClick r:id="rId7" tooltip="XIV століття"/>
              </a:rPr>
              <a:t>століття</a:t>
            </a:r>
            <a:r>
              <a:rPr lang="vi-VN" sz="2400" dirty="0"/>
              <a:t> як частина оборонної системи міста </a:t>
            </a:r>
            <a:r>
              <a:rPr lang="vi-VN" sz="2400" dirty="0" smtClean="0">
                <a:hlinkClick r:id="rId4" tooltip="Кам'янець-Подільський"/>
              </a:rPr>
              <a:t>Кам'янець</a:t>
            </a:r>
            <a:r>
              <a:rPr lang="uk-UA" sz="2400" dirty="0" smtClean="0"/>
              <a:t>.</a:t>
            </a:r>
            <a:r>
              <a:rPr lang="vi-VN" sz="2400" dirty="0" smtClean="0"/>
              <a:t>Є </a:t>
            </a:r>
            <a:r>
              <a:rPr lang="vi-VN" sz="2400" dirty="0"/>
              <a:t>складовою частиною </a:t>
            </a:r>
            <a:r>
              <a:rPr lang="vi-VN" sz="2400" dirty="0">
                <a:hlinkClick r:id="rId8" tooltip="Національний історико-архітектурний заповідник «Кам'янець»"/>
              </a:rPr>
              <a:t>Національного історико-архітектурного заповідника «Кам'янець»</a:t>
            </a:r>
            <a:r>
              <a:rPr lang="vi-VN" sz="2400" dirty="0"/>
              <a:t>, що належить до </a:t>
            </a:r>
            <a:r>
              <a:rPr lang="vi-VN" sz="2400" dirty="0">
                <a:hlinkClick r:id="rId9" tooltip="Сім чудес України"/>
              </a:rPr>
              <a:t>«Семи чудес України»</a:t>
            </a:r>
            <a:r>
              <a:rPr lang="vi-VN" sz="2400" dirty="0"/>
              <a:t>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71884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052736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</a:rPr>
              <a:t>Бу́чач</a:t>
            </a:r>
            <a:r>
              <a:rPr lang="ru-RU" sz="2000" dirty="0">
                <a:solidFill>
                  <a:srgbClr val="FF0000"/>
                </a:solidFill>
              </a:rPr>
              <a:t> — </a:t>
            </a:r>
            <a:r>
              <a:rPr lang="ru-RU" sz="2000" dirty="0" err="1">
                <a:solidFill>
                  <a:srgbClr val="FF0000"/>
                </a:solidFill>
                <a:hlinkClick r:id="rId2" tooltip="Місто"/>
              </a:rPr>
              <a:t>місто</a:t>
            </a:r>
            <a:r>
              <a:rPr lang="ru-RU" sz="2000" dirty="0">
                <a:solidFill>
                  <a:srgbClr val="FF0000"/>
                </a:solidFill>
              </a:rPr>
              <a:t> в </a:t>
            </a:r>
            <a:r>
              <a:rPr lang="ru-RU" sz="2000" u="sng" dirty="0" err="1">
                <a:solidFill>
                  <a:srgbClr val="FF0000"/>
                </a:solidFill>
                <a:hlinkClick r:id="rId3" tooltip="Україна"/>
              </a:rPr>
              <a:t>Україні</a:t>
            </a:r>
            <a:r>
              <a:rPr lang="ru-RU" sz="2000" dirty="0">
                <a:solidFill>
                  <a:srgbClr val="FF0000"/>
                </a:solidFill>
              </a:rPr>
              <a:t>, центр </a:t>
            </a:r>
            <a:r>
              <a:rPr lang="ru-RU" sz="2000" dirty="0" err="1">
                <a:solidFill>
                  <a:srgbClr val="FF0000"/>
                </a:solidFill>
                <a:hlinkClick r:id="rId4" tooltip="Бучацький район"/>
              </a:rPr>
              <a:t>Бучацького</a:t>
            </a:r>
            <a:r>
              <a:rPr lang="ru-RU" sz="2000" dirty="0">
                <a:solidFill>
                  <a:srgbClr val="FF0000"/>
                </a:solidFill>
                <a:hlinkClick r:id="rId4" tooltip="Бучацький район"/>
              </a:rPr>
              <a:t> району</a:t>
            </a:r>
            <a:r>
              <a:rPr lang="ru-RU" sz="2000" dirty="0">
                <a:solidFill>
                  <a:srgbClr val="FF0000"/>
                </a:solidFill>
              </a:rPr>
              <a:t> </a:t>
            </a:r>
            <a:r>
              <a:rPr lang="ru-RU" sz="2000" dirty="0" err="1">
                <a:solidFill>
                  <a:srgbClr val="FF0000"/>
                </a:solidFill>
                <a:hlinkClick r:id="rId5" tooltip="Тернопільська область"/>
              </a:rPr>
              <a:t>Тернопільської</a:t>
            </a:r>
            <a:r>
              <a:rPr lang="ru-RU" sz="2000" dirty="0">
                <a:solidFill>
                  <a:srgbClr val="FF0000"/>
                </a:solidFill>
                <a:hlinkClick r:id="rId5" tooltip="Тернопільська область"/>
              </a:rPr>
              <a:t> </a:t>
            </a:r>
            <a:r>
              <a:rPr lang="ru-RU" sz="2000" dirty="0" err="1">
                <a:solidFill>
                  <a:srgbClr val="FF0000"/>
                </a:solidFill>
                <a:hlinkClick r:id="rId5" tooltip="Тернопільська область"/>
              </a:rPr>
              <a:t>області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  <a:endParaRPr lang="uk-UA" sz="20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1700808"/>
            <a:ext cx="4962128" cy="372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2038112"/>
            <a:ext cx="3816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/>
              <a:t>Бучацький мирний договір</a:t>
            </a:r>
            <a:r>
              <a:rPr lang="uk-UA" sz="2400" dirty="0"/>
              <a:t> — мирна угода між </a:t>
            </a:r>
            <a:r>
              <a:rPr lang="uk-UA" sz="2400" dirty="0">
                <a:hlinkClick r:id="rId7" tooltip="Річ Посполита"/>
              </a:rPr>
              <a:t>Річчю </a:t>
            </a:r>
            <a:r>
              <a:rPr lang="uk-UA" sz="2400" dirty="0" err="1">
                <a:hlinkClick r:id="rId7" tooltip="Річ Посполита"/>
              </a:rPr>
              <a:t>Посполитою</a:t>
            </a:r>
            <a:r>
              <a:rPr lang="uk-UA" sz="2400" dirty="0" err="1"/>
              <a:t> і</a:t>
            </a:r>
            <a:r>
              <a:rPr lang="uk-UA" sz="2400" dirty="0"/>
              <a:t> </a:t>
            </a:r>
            <a:r>
              <a:rPr lang="uk-UA" sz="2400" dirty="0">
                <a:hlinkClick r:id="rId8" tooltip="Османська імперія"/>
              </a:rPr>
              <a:t>Османською імперією</a:t>
            </a:r>
            <a:r>
              <a:rPr lang="uk-UA" sz="2400" dirty="0"/>
              <a:t>, </a:t>
            </a:r>
            <a:r>
              <a:rPr lang="uk-UA" sz="2400" dirty="0" err="1"/>
              <a:t>ук</a:t>
            </a:r>
            <a:r>
              <a:rPr lang="uk-UA" sz="2400" dirty="0"/>
              <a:t>ладений </a:t>
            </a:r>
            <a:r>
              <a:rPr lang="uk-UA" sz="2400" dirty="0">
                <a:hlinkClick r:id="rId9" tooltip="18 жовтня"/>
              </a:rPr>
              <a:t>18</a:t>
            </a:r>
            <a:r>
              <a:rPr lang="uk-UA" sz="2400" dirty="0"/>
              <a:t> (</a:t>
            </a:r>
            <a:r>
              <a:rPr lang="uk-UA" sz="2400" dirty="0">
                <a:hlinkClick r:id="rId10" tooltip="28 жовтня"/>
              </a:rPr>
              <a:t>28</a:t>
            </a:r>
            <a:r>
              <a:rPr lang="uk-UA" sz="2400" dirty="0"/>
              <a:t>)</a:t>
            </a:r>
            <a:r>
              <a:rPr lang="uk-UA" sz="2400" baseline="30000" dirty="0">
                <a:hlinkClick r:id="rId11"/>
              </a:rPr>
              <a:t>[1]</a:t>
            </a:r>
            <a:r>
              <a:rPr lang="uk-UA" sz="2400" dirty="0"/>
              <a:t> </a:t>
            </a:r>
            <a:r>
              <a:rPr lang="uk-UA" sz="2400" dirty="0">
                <a:hlinkClick r:id="rId12" tooltip="Жовтень"/>
              </a:rPr>
              <a:t>жовтня</a:t>
            </a:r>
            <a:r>
              <a:rPr lang="uk-UA" sz="2400" dirty="0">
                <a:hlinkClick r:id="rId13" tooltip="1672"/>
              </a:rPr>
              <a:t>1672</a:t>
            </a:r>
            <a:r>
              <a:rPr lang="uk-UA" sz="2400" dirty="0"/>
              <a:t> року в </a:t>
            </a:r>
            <a:r>
              <a:rPr lang="uk-UA" sz="2400" dirty="0">
                <a:hlinkClick r:id="rId2" tooltip="Місто"/>
              </a:rPr>
              <a:t>місті</a:t>
            </a:r>
            <a:r>
              <a:rPr lang="uk-UA" sz="2400" dirty="0"/>
              <a:t> </a:t>
            </a:r>
            <a:r>
              <a:rPr lang="uk-UA" sz="2400" dirty="0">
                <a:hlinkClick r:id="rId14" tooltip="Бучач"/>
              </a:rPr>
              <a:t>Бучачі</a:t>
            </a:r>
            <a:r>
              <a:rPr lang="uk-UA" sz="2400" baseline="30000" dirty="0">
                <a:hlinkClick r:id="rId15"/>
              </a:rPr>
              <a:t>[2]</a:t>
            </a:r>
            <a:r>
              <a:rPr lang="uk-UA" sz="2400" dirty="0"/>
              <a:t> чи його околицях.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871" y="5422404"/>
            <a:ext cx="5977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Ботанічна пам'ятка </a:t>
            </a:r>
            <a:r>
              <a:rPr lang="uk-UA" dirty="0">
                <a:solidFill>
                  <a:srgbClr val="FF0000"/>
                </a:solidFill>
                <a:hlinkClick r:id="rId16" tooltip="Золота липа (пам'ятка природи)"/>
              </a:rPr>
              <a:t>«Бучацька липа»</a:t>
            </a:r>
            <a:r>
              <a:rPr lang="uk-UA" dirty="0">
                <a:solidFill>
                  <a:srgbClr val="FF0000"/>
                </a:solidFill>
              </a:rPr>
              <a:t> (400-річна), осінь 2013</a:t>
            </a:r>
          </a:p>
        </p:txBody>
      </p:sp>
    </p:spTree>
    <p:extLst>
      <p:ext uri="{BB962C8B-B14F-4D97-AF65-F5344CB8AC3E}">
        <p14:creationId xmlns:p14="http://schemas.microsoft.com/office/powerpoint/2010/main" val="1236548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3968" y="2090171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b="1" dirty="0"/>
              <a:t>Кара-Мустафа</a:t>
            </a:r>
            <a:r>
              <a:rPr lang="uk-UA" sz="2800" dirty="0"/>
              <a:t>, </a:t>
            </a:r>
            <a:r>
              <a:rPr lang="uk-UA" sz="2800" b="1" dirty="0"/>
              <a:t>Кара-Мустафа-паша </a:t>
            </a:r>
            <a:r>
              <a:rPr lang="uk-UA" sz="2800" b="1" dirty="0" err="1"/>
              <a:t>Мерзіфонлю</a:t>
            </a:r>
            <a:r>
              <a:rPr lang="uk-UA" sz="2800" dirty="0" err="1"/>
              <a:t> </a:t>
            </a:r>
            <a:r>
              <a:rPr lang="uk-UA" sz="2800" dirty="0" err="1" smtClean="0"/>
              <a:t>—</a:t>
            </a:r>
            <a:r>
              <a:rPr lang="uk-UA" sz="2800" dirty="0" err="1">
                <a:hlinkClick r:id="rId2" tooltip="Державний діяч"/>
              </a:rPr>
              <a:t>д</a:t>
            </a:r>
            <a:r>
              <a:rPr lang="uk-UA" sz="2800" dirty="0">
                <a:hlinkClick r:id="rId2" tooltip="Державний діяч"/>
              </a:rPr>
              <a:t>ержавний</a:t>
            </a:r>
            <a:r>
              <a:rPr lang="uk-UA" sz="2800" dirty="0"/>
              <a:t> та військовий діяч </a:t>
            </a:r>
            <a:r>
              <a:rPr lang="uk-UA" sz="2800" dirty="0">
                <a:hlinkClick r:id="rId3" tooltip="Османська імперія"/>
              </a:rPr>
              <a:t>Османської імперії</a:t>
            </a:r>
            <a:r>
              <a:rPr lang="uk-UA" sz="2800" dirty="0"/>
              <a:t>, великий </a:t>
            </a:r>
            <a:r>
              <a:rPr lang="uk-UA" sz="2800" dirty="0" smtClean="0">
                <a:hlinkClick r:id="rId4" tooltip="Візир (титул)"/>
              </a:rPr>
              <a:t>візир</a:t>
            </a:r>
            <a:r>
              <a:rPr lang="uk-UA" sz="2800" dirty="0" smtClean="0"/>
              <a:t>.</a:t>
            </a:r>
            <a:endParaRPr lang="uk-UA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17483"/>
            <a:ext cx="3131840" cy="482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996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468560" y="-1683568"/>
            <a:ext cx="94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Бахчисарайський мирний договір 1681</a:t>
            </a:r>
            <a:r>
              <a:rPr lang="uk-UA" dirty="0"/>
              <a:t> — угода про перемир'я 13 (</a:t>
            </a:r>
            <a:r>
              <a:rPr lang="uk-UA" dirty="0">
                <a:hlinkClick r:id="rId2" tooltip="23 січня"/>
              </a:rPr>
              <a:t>23 січня</a:t>
            </a:r>
            <a:r>
              <a:rPr lang="uk-UA" dirty="0"/>
              <a:t>) </a:t>
            </a:r>
            <a:r>
              <a:rPr lang="uk-UA" dirty="0">
                <a:hlinkClick r:id="rId3" tooltip="1681"/>
              </a:rPr>
              <a:t>1681</a:t>
            </a:r>
            <a:r>
              <a:rPr lang="uk-UA" dirty="0"/>
              <a:t> року </a:t>
            </a:r>
            <a:r>
              <a:rPr lang="uk-UA" dirty="0" err="1"/>
              <a:t>у </a:t>
            </a:r>
            <a:r>
              <a:rPr lang="uk-UA" dirty="0" err="1">
                <a:hlinkClick r:id="rId4" tooltip="Бахчисарай"/>
              </a:rPr>
              <a:t>Бахчисараї</a:t>
            </a:r>
            <a:r>
              <a:rPr lang="uk-UA" dirty="0" err="1"/>
              <a:t> між </a:t>
            </a:r>
            <a:r>
              <a:rPr lang="uk-UA" dirty="0" err="1">
                <a:hlinkClick r:id="rId5" tooltip="Туреччина"/>
              </a:rPr>
              <a:t>Туреччин</a:t>
            </a:r>
            <a:r>
              <a:rPr lang="uk-UA" dirty="0">
                <a:hlinkClick r:id="rId5" tooltip="Туреччина"/>
              </a:rPr>
              <a:t>ою</a:t>
            </a:r>
            <a:r>
              <a:rPr lang="uk-UA" dirty="0"/>
              <a:t>, </a:t>
            </a:r>
            <a:r>
              <a:rPr lang="uk-UA" dirty="0">
                <a:hlinkClick r:id="rId6" tooltip="Кримське ханство"/>
              </a:rPr>
              <a:t>Кримським ханством</a:t>
            </a:r>
            <a:r>
              <a:rPr lang="uk-UA" dirty="0"/>
              <a:t> та </a:t>
            </a:r>
            <a:r>
              <a:rPr lang="uk-UA" dirty="0">
                <a:hlinkClick r:id="rId7" tooltip="Московська держава"/>
              </a:rPr>
              <a:t>Московською державою</a:t>
            </a:r>
            <a:r>
              <a:rPr lang="uk-UA" dirty="0"/>
              <a:t>, зумовлений війною за </a:t>
            </a:r>
            <a:r>
              <a:rPr lang="uk-UA" dirty="0">
                <a:hlinkClick r:id="rId8" tooltip="Україна"/>
              </a:rPr>
              <a:t>українські</a:t>
            </a:r>
            <a:r>
              <a:rPr lang="uk-UA" dirty="0"/>
              <a:t> землі. </a:t>
            </a:r>
            <a:r>
              <a:rPr lang="uk-UA" dirty="0" smtClean="0"/>
              <a:t>Договір </a:t>
            </a:r>
            <a:r>
              <a:rPr lang="uk-UA" dirty="0"/>
              <a:t>був укладений терміном на 20 років і завершив </a:t>
            </a:r>
            <a:r>
              <a:rPr lang="uk-UA" dirty="0">
                <a:hlinkClick r:id="rId9" tooltip="Російсько-турецькая війна 1676—1681"/>
              </a:rPr>
              <a:t>війни 70-х </a:t>
            </a:r>
            <a:r>
              <a:rPr lang="uk-UA" dirty="0" err="1">
                <a:hlinkClick r:id="rId9" tooltip="Російсько-турецькая війна 1676—1681"/>
              </a:rPr>
              <a:t>ро</a:t>
            </a:r>
            <a:r>
              <a:rPr lang="uk-UA" dirty="0">
                <a:hlinkClick r:id="rId9" tooltip="Російсько-турецькая війна 1676—1681"/>
              </a:rPr>
              <a:t>ків</a:t>
            </a:r>
            <a:r>
              <a:rPr lang="uk-UA" dirty="0"/>
              <a:t> </a:t>
            </a:r>
            <a:r>
              <a:rPr lang="uk-UA" dirty="0">
                <a:hlinkClick r:id="rId10" tooltip="17 століття"/>
              </a:rPr>
              <a:t>17 століття</a:t>
            </a:r>
            <a:r>
              <a:rPr lang="uk-UA" dirty="0"/>
              <a:t> між цими державами за володіння землями </a:t>
            </a:r>
            <a:r>
              <a:rPr lang="uk-UA" dirty="0">
                <a:hlinkClick r:id="rId11" tooltip="Правобережна Україна"/>
              </a:rPr>
              <a:t>Правобережної України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55767" y="105833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/>
              <a:t>Бахчисарайський мирний договір 1681</a:t>
            </a:r>
            <a:r>
              <a:rPr lang="uk-UA" sz="2000" dirty="0"/>
              <a:t> — угода про перемир'я 13 (</a:t>
            </a:r>
            <a:r>
              <a:rPr lang="uk-UA" sz="2000" dirty="0">
                <a:hlinkClick r:id="rId2" tooltip="23 січня"/>
              </a:rPr>
              <a:t>23 січня</a:t>
            </a:r>
            <a:r>
              <a:rPr lang="uk-UA" sz="2000" dirty="0"/>
              <a:t>) </a:t>
            </a:r>
            <a:r>
              <a:rPr lang="uk-UA" sz="2000" dirty="0">
                <a:hlinkClick r:id="rId3" tooltip="1681"/>
              </a:rPr>
              <a:t>1681</a:t>
            </a:r>
            <a:r>
              <a:rPr lang="uk-UA" sz="2000" dirty="0"/>
              <a:t> року </a:t>
            </a:r>
            <a:r>
              <a:rPr lang="uk-UA" sz="2000" dirty="0" err="1"/>
              <a:t>у </a:t>
            </a:r>
            <a:r>
              <a:rPr lang="uk-UA" sz="2000" dirty="0" err="1">
                <a:hlinkClick r:id="rId4" tooltip="Бахчисарай"/>
              </a:rPr>
              <a:t>Бахчисараї</a:t>
            </a:r>
            <a:r>
              <a:rPr lang="uk-UA" sz="2000" dirty="0" err="1"/>
              <a:t> між </a:t>
            </a:r>
            <a:r>
              <a:rPr lang="uk-UA" sz="2000" dirty="0" err="1">
                <a:hlinkClick r:id="rId5" tooltip="Туреччина"/>
              </a:rPr>
              <a:t>Туреччин</a:t>
            </a:r>
            <a:r>
              <a:rPr lang="uk-UA" sz="2000" dirty="0">
                <a:hlinkClick r:id="rId5" tooltip="Туреччина"/>
              </a:rPr>
              <a:t>ою</a:t>
            </a:r>
            <a:r>
              <a:rPr lang="uk-UA" sz="2000" dirty="0"/>
              <a:t>, </a:t>
            </a:r>
            <a:r>
              <a:rPr lang="uk-UA" sz="2000" dirty="0">
                <a:hlinkClick r:id="rId6" tooltip="Кримське ханство"/>
              </a:rPr>
              <a:t>Кримським ханством</a:t>
            </a:r>
            <a:r>
              <a:rPr lang="uk-UA" sz="2000" dirty="0"/>
              <a:t> та </a:t>
            </a:r>
            <a:r>
              <a:rPr lang="uk-UA" sz="2000" dirty="0">
                <a:hlinkClick r:id="rId7" tooltip="Московська держава"/>
              </a:rPr>
              <a:t>Московською державою</a:t>
            </a:r>
            <a:r>
              <a:rPr lang="uk-UA" sz="2000" dirty="0"/>
              <a:t>, зумовлений війною за </a:t>
            </a:r>
            <a:r>
              <a:rPr lang="uk-UA" sz="2000" dirty="0">
                <a:hlinkClick r:id="rId8" tooltip="Україна"/>
              </a:rPr>
              <a:t>українські</a:t>
            </a:r>
            <a:r>
              <a:rPr lang="uk-UA" sz="2000" dirty="0"/>
              <a:t> землі. </a:t>
            </a:r>
            <a:r>
              <a:rPr lang="uk-UA" sz="2000" dirty="0" smtClean="0"/>
              <a:t>Договір </a:t>
            </a:r>
            <a:r>
              <a:rPr lang="uk-UA" sz="2000" dirty="0"/>
              <a:t>був укладений терміном на 20 років і завершив </a:t>
            </a:r>
            <a:r>
              <a:rPr lang="uk-UA" sz="2000" dirty="0">
                <a:hlinkClick r:id="rId9" tooltip="Російсько-турецькая війна 1676—1681"/>
              </a:rPr>
              <a:t>війни 70-х </a:t>
            </a:r>
            <a:r>
              <a:rPr lang="uk-UA" sz="2000" dirty="0" err="1">
                <a:hlinkClick r:id="rId9" tooltip="Російсько-турецькая війна 1676—1681"/>
              </a:rPr>
              <a:t>ро</a:t>
            </a:r>
            <a:r>
              <a:rPr lang="uk-UA" sz="2000" dirty="0">
                <a:hlinkClick r:id="rId9" tooltip="Російсько-турецькая війна 1676—1681"/>
              </a:rPr>
              <a:t>ків</a:t>
            </a:r>
            <a:r>
              <a:rPr lang="uk-UA" sz="2000" dirty="0"/>
              <a:t> </a:t>
            </a:r>
            <a:r>
              <a:rPr lang="uk-UA" sz="2000" dirty="0">
                <a:hlinkClick r:id="rId10" tooltip="17 століття"/>
              </a:rPr>
              <a:t>17 століття</a:t>
            </a:r>
            <a:r>
              <a:rPr lang="uk-UA" sz="2000" dirty="0"/>
              <a:t> між цими державами за володіння землями </a:t>
            </a:r>
            <a:r>
              <a:rPr lang="uk-UA" sz="2000" dirty="0">
                <a:hlinkClick r:id="rId11" tooltip="Правобережна Україна"/>
              </a:rPr>
              <a:t>Правобережної України</a:t>
            </a:r>
            <a:r>
              <a:rPr lang="uk-UA" sz="2000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96752"/>
            <a:ext cx="41673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 smtClean="0"/>
              <a:t>Бахчисара́й</a:t>
            </a:r>
            <a:r>
              <a:rPr lang="en-US" sz="2000" dirty="0"/>
              <a:t> — </a:t>
            </a:r>
            <a:r>
              <a:rPr lang="vi-VN" sz="2000" dirty="0">
                <a:hlinkClick r:id="rId12" tooltip="Місто"/>
              </a:rPr>
              <a:t>місто</a:t>
            </a:r>
            <a:r>
              <a:rPr lang="vi-VN" sz="2000" dirty="0"/>
              <a:t> в </a:t>
            </a:r>
            <a:r>
              <a:rPr lang="vi-VN" sz="2000" dirty="0">
                <a:hlinkClick r:id="rId8" tooltip="Україна"/>
              </a:rPr>
              <a:t>Україні</a:t>
            </a:r>
            <a:r>
              <a:rPr lang="vi-VN" sz="2000" dirty="0"/>
              <a:t>, адміністративний центр </a:t>
            </a:r>
            <a:r>
              <a:rPr lang="vi-VN" sz="2000" dirty="0">
                <a:hlinkClick r:id="rId13" tooltip="Бахчисарайський район"/>
              </a:rPr>
              <a:t>Бахчисарайського району</a:t>
            </a:r>
            <a:r>
              <a:rPr lang="vi-VN" sz="2000" dirty="0"/>
              <a:t> </a:t>
            </a:r>
            <a:r>
              <a:rPr lang="vi-VN" sz="2000" dirty="0">
                <a:hlinkClick r:id="rId14" tooltip="Автономна Республіка Крим"/>
              </a:rPr>
              <a:t>Автономної Республіки Крим</a:t>
            </a:r>
            <a:r>
              <a:rPr lang="vi-VN" sz="2000" dirty="0"/>
              <a:t>. Назва в перекладі з кримськотатарської мови означає «сад-палац» </a:t>
            </a:r>
            <a:endParaRPr lang="uk-UA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17" y="3645024"/>
            <a:ext cx="3333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2" y="3456097"/>
            <a:ext cx="809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179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903040"/>
            <a:ext cx="885698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За цим договором: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/>
              <a:t>кордон між Туреччиною і Московською державою встановлювався по </a:t>
            </a:r>
            <a:r>
              <a:rPr lang="uk-UA" sz="2000" b="1" dirty="0" smtClean="0">
                <a:hlinkClick r:id="rId2" tooltip="Дніпро"/>
              </a:rPr>
              <a:t>Дніпру</a:t>
            </a:r>
            <a:r>
              <a:rPr lang="uk-UA" sz="2000" b="1" dirty="0" smtClean="0"/>
              <a:t>.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 smtClean="0">
                <a:hlinkClick r:id="rId3" tooltip="Туреччина"/>
              </a:rPr>
              <a:t>Туреччина</a:t>
            </a:r>
            <a:r>
              <a:rPr lang="uk-UA" sz="2000" b="1" dirty="0"/>
              <a:t> приєднувала південну Київщину, Брацлавщину і </a:t>
            </a:r>
            <a:r>
              <a:rPr lang="uk-UA" sz="2000" b="1" dirty="0">
                <a:hlinkClick r:id="rId4" tooltip="Поділля"/>
              </a:rPr>
              <a:t>Поділля</a:t>
            </a:r>
            <a:r>
              <a:rPr lang="uk-UA" sz="2000" b="1" dirty="0"/>
              <a:t>, а Московська </a:t>
            </a:r>
            <a:r>
              <a:rPr lang="uk-UA" sz="2000" b="1" dirty="0" err="1"/>
              <a:t>держава — </a:t>
            </a:r>
            <a:r>
              <a:rPr lang="uk-UA" sz="2000" b="1" dirty="0" err="1">
                <a:hlinkClick r:id="rId5" tooltip="Лівобережна Україна"/>
              </a:rPr>
              <a:t>Лів</a:t>
            </a:r>
            <a:r>
              <a:rPr lang="uk-UA" sz="2000" b="1" dirty="0">
                <a:hlinkClick r:id="rId5" tooltip="Лівобережна Україна"/>
              </a:rPr>
              <a:t>обережну </a:t>
            </a:r>
            <a:r>
              <a:rPr lang="uk-UA" sz="2000" b="1" dirty="0" smtClean="0">
                <a:hlinkClick r:id="rId5" tooltip="Лівобережна Україна"/>
              </a:rPr>
              <a:t>Україну</a:t>
            </a:r>
            <a:r>
              <a:rPr lang="uk-UA" sz="2000" b="1" dirty="0" smtClean="0"/>
              <a:t>.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 smtClean="0"/>
              <a:t>Запоріжжя </a:t>
            </a:r>
            <a:r>
              <a:rPr lang="uk-UA" sz="2000" b="1" dirty="0"/>
              <a:t>формально ставало незалежним. Росія погодилась на щорічне надання ханові «казни»;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/>
              <a:t>упродовж 20-ти років територія </a:t>
            </a:r>
            <a:r>
              <a:rPr lang="uk-UA" sz="2000" b="1" dirty="0" err="1"/>
              <a:t>між </a:t>
            </a:r>
            <a:r>
              <a:rPr lang="uk-UA" sz="2000" b="1" dirty="0" err="1">
                <a:hlinkClick r:id="rId6" tooltip="Дністер"/>
              </a:rPr>
              <a:t>Дністром</a:t>
            </a:r>
            <a:r>
              <a:rPr lang="uk-UA" sz="2000" b="1" dirty="0" err="1"/>
              <a:t> і </a:t>
            </a:r>
            <a:r>
              <a:rPr lang="uk-UA" sz="2000" b="1" dirty="0" err="1">
                <a:hlinkClick r:id="rId7" tooltip="Буг"/>
              </a:rPr>
              <a:t>Бугом</a:t>
            </a:r>
            <a:r>
              <a:rPr lang="uk-UA" sz="2000" b="1" dirty="0" err="1"/>
              <a:t> обумовлюва</a:t>
            </a:r>
            <a:r>
              <a:rPr lang="uk-UA" sz="2000" b="1" dirty="0"/>
              <a:t>лася відсутністю будівництва нових фортець і укріплень;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>
                <a:hlinkClick r:id="rId8" tooltip="Козаки"/>
              </a:rPr>
              <a:t>козаки</a:t>
            </a:r>
            <a:r>
              <a:rPr lang="uk-UA" sz="2000" b="1" dirty="0"/>
              <a:t> отримали право на </a:t>
            </a:r>
            <a:r>
              <a:rPr lang="uk-UA" sz="2000" b="1" dirty="0">
                <a:hlinkClick r:id="rId9" tooltip="Рибальство"/>
              </a:rPr>
              <a:t>рибну ловлю</a:t>
            </a:r>
            <a:r>
              <a:rPr lang="uk-UA" sz="2000" b="1" dirty="0"/>
              <a:t>, </a:t>
            </a:r>
            <a:r>
              <a:rPr lang="uk-UA" sz="2000" b="1" dirty="0" err="1"/>
              <a:t>добуван</a:t>
            </a:r>
            <a:r>
              <a:rPr lang="uk-UA" sz="2000" b="1" dirty="0"/>
              <a:t>ня </a:t>
            </a:r>
            <a:r>
              <a:rPr lang="uk-UA" sz="2000" b="1" dirty="0">
                <a:hlinkClick r:id="rId10" tooltip="Хлорид натрію"/>
              </a:rPr>
              <a:t>солі</a:t>
            </a:r>
            <a:r>
              <a:rPr lang="uk-UA" sz="2000" b="1" dirty="0"/>
              <a:t> та вільного плавання Дніпром та його притоками до </a:t>
            </a:r>
            <a:r>
              <a:rPr lang="uk-UA" sz="2000" b="1" dirty="0">
                <a:hlinkClick r:id="rId11" tooltip="Чорне море"/>
              </a:rPr>
              <a:t>Чорного моря</a:t>
            </a:r>
            <a:r>
              <a:rPr lang="uk-UA" sz="2000" b="1" dirty="0"/>
              <a:t>;</a:t>
            </a:r>
          </a:p>
          <a:p>
            <a:pPr marL="285750" indent="-285750">
              <a:buFont typeface="Wingdings"/>
              <a:buChar char="§"/>
            </a:pPr>
            <a:r>
              <a:rPr lang="uk-UA" sz="2000" b="1" dirty="0">
                <a:hlinkClick r:id="rId12" tooltip="Татари"/>
              </a:rPr>
              <a:t>татари</a:t>
            </a:r>
            <a:r>
              <a:rPr lang="uk-UA" sz="2000" b="1" dirty="0"/>
              <a:t> отримали право на кочування і полювання </a:t>
            </a:r>
            <a:r>
              <a:rPr lang="uk-UA" sz="2000" b="1" dirty="0" err="1"/>
              <a:t>в </a:t>
            </a:r>
            <a:r>
              <a:rPr lang="uk-UA" sz="2000" b="1" dirty="0" err="1">
                <a:hlinkClick r:id="rId13" tooltip="Степ"/>
              </a:rPr>
              <a:t>степу</a:t>
            </a:r>
            <a:r>
              <a:rPr lang="uk-UA" sz="2000" b="1" dirty="0" err="1"/>
              <a:t> обаб</a:t>
            </a:r>
            <a:r>
              <a:rPr lang="uk-UA" sz="2000" b="1" dirty="0"/>
              <a:t>іч Дніпра.</a:t>
            </a:r>
          </a:p>
          <a:p>
            <a:r>
              <a:rPr lang="uk-UA" sz="2000" b="1" dirty="0" smtClean="0"/>
              <a:t>                 Бахчисарайський </a:t>
            </a:r>
            <a:r>
              <a:rPr lang="uk-UA" sz="2000" b="1" dirty="0"/>
              <a:t>мирний договір в черговий раз перерозподілив українські землі між сусідніми державами і значно посилив позиції московського уряду в </a:t>
            </a:r>
            <a:r>
              <a:rPr lang="uk-UA" sz="2000" b="1" dirty="0">
                <a:hlinkClick r:id="rId14" tooltip="Гетьманщина"/>
              </a:rPr>
              <a:t>Гетьманщині</a:t>
            </a:r>
            <a:r>
              <a:rPr lang="uk-UA" sz="2000" b="1" dirty="0"/>
              <a:t>, що призвело до поступового наростання національного та соціального гніту українського народу у Лівобережній Україні. </a:t>
            </a:r>
          </a:p>
        </p:txBody>
      </p:sp>
    </p:spTree>
    <p:extLst>
      <p:ext uri="{BB962C8B-B14F-4D97-AF65-F5344CB8AC3E}">
        <p14:creationId xmlns:p14="http://schemas.microsoft.com/office/powerpoint/2010/main" val="122052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764704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Домашнє завдання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276872"/>
            <a:ext cx="6400800" cy="1752600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Опрацювати §25;</a:t>
            </a:r>
          </a:p>
          <a:p>
            <a:r>
              <a:rPr lang="uk-UA" sz="4000" b="1" dirty="0" smtClean="0">
                <a:solidFill>
                  <a:srgbClr val="002060"/>
                </a:solidFill>
              </a:rPr>
              <a:t>знати відповіді на питання с.190</a:t>
            </a:r>
            <a:endParaRPr lang="uk-UA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42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4093"/>
            <a:ext cx="297591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1084093"/>
            <a:ext cx="59401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Петро́ Дороше́нко</a:t>
            </a:r>
            <a:r>
              <a:rPr lang="vi-VN" sz="2400" dirty="0"/>
              <a:t> (</a:t>
            </a:r>
            <a:r>
              <a:rPr lang="vi-VN" sz="2400" dirty="0">
                <a:hlinkClick r:id="rId3" tooltip="1627"/>
              </a:rPr>
              <a:t>1627</a:t>
            </a:r>
            <a:r>
              <a:rPr lang="vi-VN" sz="2400" dirty="0"/>
              <a:t> — </a:t>
            </a:r>
            <a:r>
              <a:rPr lang="vi-VN" sz="2400" dirty="0">
                <a:hlinkClick r:id="rId4" tooltip="19 листопада"/>
              </a:rPr>
              <a:t>19 листопада</a:t>
            </a:r>
            <a:r>
              <a:rPr lang="vi-VN" sz="2400" dirty="0"/>
              <a:t> </a:t>
            </a:r>
            <a:r>
              <a:rPr lang="vi-VN" sz="2400" dirty="0">
                <a:hlinkClick r:id="rId5" tooltip="1698"/>
              </a:rPr>
              <a:t>1698</a:t>
            </a:r>
            <a:r>
              <a:rPr lang="vi-VN" sz="2400" dirty="0"/>
              <a:t>) — визначний </a:t>
            </a:r>
            <a:r>
              <a:rPr lang="vi-VN" sz="2400" dirty="0">
                <a:hlinkClick r:id="rId6" tooltip="Українці"/>
              </a:rPr>
              <a:t>український</a:t>
            </a:r>
            <a:r>
              <a:rPr lang="vi-VN" sz="2400" dirty="0"/>
              <a:t> військовий, політичний і державний діяч. </a:t>
            </a:r>
            <a:r>
              <a:rPr lang="vi-VN" sz="2400" dirty="0">
                <a:hlinkClick r:id="rId7" tooltip="Гетьман Війська Запорозького"/>
              </a:rPr>
              <a:t>Гетьман Війська Запорозького</a:t>
            </a:r>
            <a:r>
              <a:rPr lang="vi-VN" sz="2400" dirty="0"/>
              <a:t> </a:t>
            </a:r>
            <a:r>
              <a:rPr lang="vi-VN" sz="2400" dirty="0">
                <a:hlinkClick r:id="rId8" tooltip="Правобережна Україна"/>
              </a:rPr>
              <a:t>Правобережної України</a:t>
            </a:r>
            <a:r>
              <a:rPr lang="vi-VN" sz="2400" dirty="0"/>
              <a:t> (1665—1676</a:t>
            </a:r>
            <a:r>
              <a:rPr lang="vi-VN" sz="2400" dirty="0" smtClean="0"/>
              <a:t>), очільник </a:t>
            </a:r>
            <a:r>
              <a:rPr lang="vi-VN" sz="2400" dirty="0" smtClean="0">
                <a:hlinkClick r:id="rId9" tooltip="Гетьманщина"/>
              </a:rPr>
              <a:t>Гетьманщини</a:t>
            </a:r>
            <a:r>
              <a:rPr lang="vi-VN" sz="2400" dirty="0" smtClean="0"/>
              <a:t> (1668—1670). </a:t>
            </a:r>
            <a:r>
              <a:rPr lang="vi-VN" sz="2400" dirty="0" smtClean="0">
                <a:hlinkClick r:id="rId10" tooltip="Полковник (Гетьманщина)"/>
              </a:rPr>
              <a:t>Козацький полковник</a:t>
            </a:r>
            <a:r>
              <a:rPr lang="vi-VN" sz="2400" dirty="0" smtClean="0"/>
              <a:t>, учасник </a:t>
            </a:r>
            <a:r>
              <a:rPr lang="vi-VN" sz="2400" dirty="0" smtClean="0">
                <a:hlinkClick r:id="rId11" tooltip="Хмельниччина"/>
              </a:rPr>
              <a:t>Хмельниччини</a:t>
            </a:r>
            <a:r>
              <a:rPr lang="vi-VN" sz="2400" dirty="0" smtClean="0"/>
              <a:t> та </a:t>
            </a:r>
            <a:r>
              <a:rPr lang="vi-VN" sz="2400" dirty="0" smtClean="0">
                <a:hlinkClick r:id="rId12" tooltip="Російсько-українська війна (1658-1659)"/>
              </a:rPr>
              <a:t>козацько-московської війни</a:t>
            </a:r>
            <a:r>
              <a:rPr lang="vi-VN" sz="2400" dirty="0" smtClean="0"/>
              <a:t>. Гетьманування, котре припало на добу </a:t>
            </a:r>
            <a:r>
              <a:rPr lang="vi-VN" sz="2400" dirty="0" smtClean="0">
                <a:hlinkClick r:id="rId13" tooltip="Руїна"/>
              </a:rPr>
              <a:t>Руїни</a:t>
            </a:r>
            <a:r>
              <a:rPr lang="vi-VN" sz="2400" dirty="0" smtClean="0"/>
              <a:t>, провів в постійних війнах, як з зовнішніми так і внутрішніми супротивниками.</a:t>
            </a:r>
            <a:endParaRPr lang="uk-UA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15" y="4352631"/>
            <a:ext cx="9525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957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320992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51989" y="956779"/>
            <a:ext cx="6508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/>
              <a:t>Йо́сип </a:t>
            </a:r>
            <a:r>
              <a:rPr lang="vi-VN" sz="3200" b="1" dirty="0"/>
              <a:t>Тука́льський-Нелюбо́вич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20245" y="177281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Митрополит </a:t>
            </a:r>
            <a:r>
              <a:rPr lang="ru-RU" sz="2400" b="1" dirty="0" err="1" smtClean="0">
                <a:solidFill>
                  <a:srgbClr val="002060"/>
                </a:solidFill>
              </a:rPr>
              <a:t>Київський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Галицький</a:t>
            </a:r>
            <a:r>
              <a:rPr lang="ru-RU" sz="2400" b="1" dirty="0" smtClean="0">
                <a:solidFill>
                  <a:srgbClr val="002060"/>
                </a:solidFill>
              </a:rPr>
              <a:t> і </a:t>
            </a:r>
            <a:r>
              <a:rPr lang="ru-RU" sz="2400" b="1" dirty="0" err="1" smtClean="0">
                <a:solidFill>
                  <a:srgbClr val="002060"/>
                </a:solidFill>
              </a:rPr>
              <a:t>всієї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Русі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1663 — 1675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19872" y="2973145"/>
            <a:ext cx="551943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Національність:	білорус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Народження:	 ?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Пінський повіт, Мінське воєводство, Річ Посполита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Смерть:	26 липня 1675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Чигирин, Гетьманщина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Похований:	</a:t>
            </a:r>
            <a:r>
              <a:rPr lang="uk-UA" sz="2400" b="1" dirty="0" err="1" smtClean="0">
                <a:solidFill>
                  <a:srgbClr val="FF0000"/>
                </a:solidFill>
              </a:rPr>
              <a:t>Мгарський</a:t>
            </a:r>
            <a:r>
              <a:rPr lang="uk-UA" sz="2400" b="1" dirty="0" smtClean="0">
                <a:solidFill>
                  <a:srgbClr val="FF0000"/>
                </a:solidFill>
              </a:rPr>
              <a:t> монастир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Прийняття чернецтва:	до 1654</a:t>
            </a:r>
            <a:endParaRPr lang="uk-U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07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4388"/>
            <a:ext cx="91440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81438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sz="2400" b="1" dirty="0" smtClean="0">
                <a:solidFill>
                  <a:srgbClr val="FF0000"/>
                </a:solidFill>
              </a:rPr>
              <a:t>Брацлавщина на карті України</a:t>
            </a:r>
            <a:endParaRPr lang="uk-UA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045220"/>
            <a:ext cx="21431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33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6678" y="836712"/>
            <a:ext cx="5112568" cy="836981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Чигирин</a:t>
            </a:r>
            <a:endParaRPr lang="uk-UA" sz="40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53613"/>
            <a:ext cx="184255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962" y="3212976"/>
            <a:ext cx="4021038" cy="266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943460" cy="415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416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78348" y="1113860"/>
            <a:ext cx="5472608" cy="4176463"/>
          </a:xfrm>
        </p:spPr>
        <p:txBody>
          <a:bodyPr>
            <a:noAutofit/>
          </a:bodyPr>
          <a:lstStyle/>
          <a:p>
            <a:r>
              <a:rPr lang="vi-VN" sz="2800" b="1" dirty="0"/>
              <a:t>Іва́н Брюхове́цький</a:t>
            </a:r>
            <a:r>
              <a:rPr lang="vi-VN" sz="2800" dirty="0"/>
              <a:t> (*</a:t>
            </a:r>
            <a:r>
              <a:rPr lang="vi-VN" sz="2800" dirty="0">
                <a:hlinkClick r:id="rId2" tooltip="1623"/>
              </a:rPr>
              <a:t>1623</a:t>
            </a:r>
            <a:r>
              <a:rPr lang="vi-VN" sz="2800" dirty="0"/>
              <a:t> — †</a:t>
            </a:r>
            <a:r>
              <a:rPr lang="vi-VN" sz="2800" dirty="0">
                <a:hlinkClick r:id="rId3" tooltip="17 червня"/>
              </a:rPr>
              <a:t>17 червня</a:t>
            </a:r>
            <a:r>
              <a:rPr lang="vi-VN" sz="2800" dirty="0"/>
              <a:t> </a:t>
            </a:r>
            <a:r>
              <a:rPr lang="vi-VN" sz="2800" dirty="0">
                <a:hlinkClick r:id="rId4" tooltip="1668"/>
              </a:rPr>
              <a:t>1668</a:t>
            </a:r>
            <a:r>
              <a:rPr lang="vi-VN" sz="2800" baseline="30000" dirty="0">
                <a:hlinkClick r:id="rId5"/>
              </a:rPr>
              <a:t>[1]</a:t>
            </a:r>
            <a:r>
              <a:rPr lang="vi-VN" sz="2800" dirty="0"/>
              <a:t>) — </a:t>
            </a:r>
            <a:r>
              <a:rPr lang="vi-VN" sz="2800" dirty="0">
                <a:hlinkClick r:id="rId6" tooltip="Українці"/>
              </a:rPr>
              <a:t>український</a:t>
            </a:r>
            <a:r>
              <a:rPr lang="vi-VN" sz="2800" dirty="0"/>
              <a:t> військовий, політичний і державний діяч. </a:t>
            </a:r>
            <a:r>
              <a:rPr lang="vi-VN" sz="2800" dirty="0">
                <a:hlinkClick r:id="rId7" tooltip="Гетьман Війська Запорозького"/>
              </a:rPr>
              <a:t>Гетьман Війська Запорозького</a:t>
            </a:r>
            <a:r>
              <a:rPr lang="vi-VN" sz="2800" dirty="0"/>
              <a:t>, голова </a:t>
            </a:r>
            <a:r>
              <a:rPr lang="vi-VN" sz="2800" dirty="0">
                <a:hlinkClick r:id="rId8" tooltip="Гетьманщина"/>
              </a:rPr>
              <a:t>козацької держави</a:t>
            </a:r>
            <a:r>
              <a:rPr lang="vi-VN" sz="2800" dirty="0"/>
              <a:t> на </a:t>
            </a:r>
            <a:r>
              <a:rPr lang="vi-VN" sz="2800" dirty="0">
                <a:hlinkClick r:id="rId9" tooltip="Лівобережна Україна"/>
              </a:rPr>
              <a:t>Лівобережній Україні</a:t>
            </a:r>
            <a:r>
              <a:rPr lang="vi-VN" sz="2800" dirty="0"/>
              <a:t> (</a:t>
            </a:r>
            <a:r>
              <a:rPr lang="vi-VN" sz="2800" dirty="0">
                <a:hlinkClick r:id="rId10" tooltip="1663"/>
              </a:rPr>
              <a:t>1663</a:t>
            </a:r>
            <a:r>
              <a:rPr lang="vi-VN" sz="2800" dirty="0"/>
              <a:t>–</a:t>
            </a:r>
            <a:r>
              <a:rPr lang="vi-VN" sz="2800" dirty="0">
                <a:hlinkClick r:id="rId4" tooltip="1668"/>
              </a:rPr>
              <a:t>1668</a:t>
            </a:r>
            <a:r>
              <a:rPr lang="vi-VN" sz="2800" dirty="0"/>
              <a:t>). Представник шляхетського роду</a:t>
            </a:r>
            <a:endParaRPr lang="uk-UA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48" y="1340768"/>
            <a:ext cx="3168352" cy="410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3"/>
            <a:ext cx="1398190" cy="1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909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5066"/>
            <a:ext cx="3312368" cy="412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0" y="173955"/>
            <a:ext cx="19716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34292" y="1407095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/>
              <a:t>Іва́н Сірко́</a:t>
            </a:r>
            <a:r>
              <a:rPr lang="vi-VN" sz="2400" dirty="0"/>
              <a:t> (</a:t>
            </a:r>
            <a:r>
              <a:rPr lang="vi-VN" sz="2400" dirty="0">
                <a:hlinkClick r:id="rId4" tooltip="Польська мова"/>
              </a:rPr>
              <a:t>пол.</a:t>
            </a:r>
            <a:r>
              <a:rPr lang="vi-VN" sz="2400" dirty="0"/>
              <a:t> </a:t>
            </a:r>
            <a:r>
              <a:rPr lang="en-US" sz="2400" i="1" dirty="0" err="1"/>
              <a:t>Iwan</a:t>
            </a:r>
            <a:r>
              <a:rPr lang="en-US" sz="2400" i="1" dirty="0"/>
              <a:t> </a:t>
            </a:r>
            <a:r>
              <a:rPr lang="en-US" sz="2400" i="1" dirty="0" err="1"/>
              <a:t>Sierko</a:t>
            </a:r>
            <a:r>
              <a:rPr lang="en-US" sz="2400" dirty="0"/>
              <a:t>, * </a:t>
            </a:r>
            <a:r>
              <a:rPr lang="en-US" sz="2400" dirty="0">
                <a:hlinkClick r:id="rId5" tooltip="1605"/>
              </a:rPr>
              <a:t>1605</a:t>
            </a:r>
            <a:r>
              <a:rPr lang="en-US" sz="2400" dirty="0"/>
              <a:t> (</a:t>
            </a:r>
            <a:r>
              <a:rPr lang="en-US" sz="2400" dirty="0">
                <a:hlinkClick r:id="rId6" tooltip="1610"/>
              </a:rPr>
              <a:t>1610</a:t>
            </a:r>
            <a:r>
              <a:rPr lang="en-US" sz="2400" dirty="0"/>
              <a:t>) — † </a:t>
            </a:r>
            <a:r>
              <a:rPr lang="en-US" sz="2400" dirty="0">
                <a:hlinkClick r:id="rId7" tooltip="1680"/>
              </a:rPr>
              <a:t>1680</a:t>
            </a:r>
            <a:r>
              <a:rPr lang="en-US" sz="2400" dirty="0"/>
              <a:t>) — </a:t>
            </a:r>
            <a:r>
              <a:rPr lang="vi-VN" sz="2400" dirty="0">
                <a:hlinkClick r:id="rId8" tooltip="Поділля"/>
              </a:rPr>
              <a:t>подільський</a:t>
            </a:r>
            <a:r>
              <a:rPr lang="vi-VN" sz="2400" dirty="0"/>
              <a:t> </a:t>
            </a:r>
            <a:r>
              <a:rPr lang="vi-VN" sz="2400" dirty="0">
                <a:hlinkClick r:id="rId9" tooltip="Шляхта"/>
              </a:rPr>
              <a:t>шляхтич</a:t>
            </a:r>
            <a:r>
              <a:rPr lang="vi-VN" sz="2400" dirty="0"/>
              <a:t>, </a:t>
            </a:r>
            <a:r>
              <a:rPr lang="vi-VN" sz="2400" dirty="0">
                <a:hlinkClick r:id="rId10" tooltip="Козак"/>
              </a:rPr>
              <a:t>козацький</a:t>
            </a:r>
            <a:r>
              <a:rPr lang="vi-VN" sz="2400" dirty="0"/>
              <a:t> ватажок, </a:t>
            </a:r>
            <a:r>
              <a:rPr lang="vi-VN" sz="2400" dirty="0">
                <a:hlinkClick r:id="rId11" tooltip="Кальницький полк"/>
              </a:rPr>
              <a:t>кальницький полковник</a:t>
            </a:r>
            <a:r>
              <a:rPr lang="vi-VN" sz="2400" dirty="0"/>
              <a:t>, легендарний </a:t>
            </a:r>
            <a:r>
              <a:rPr lang="vi-VN" sz="2400" u="sng" dirty="0">
                <a:hlinkClick r:id="rId12" tooltip="Кошовий отаман"/>
              </a:rPr>
              <a:t>кошовий отаман</a:t>
            </a:r>
            <a:r>
              <a:rPr lang="vi-VN" sz="2400" dirty="0"/>
              <a:t> </a:t>
            </a:r>
            <a:r>
              <a:rPr lang="vi-VN" sz="2400" dirty="0">
                <a:hlinkClick r:id="rId13" tooltip="Запорозька Січ"/>
              </a:rPr>
              <a:t>Запорозької Січі</a:t>
            </a:r>
            <a:r>
              <a:rPr lang="vi-VN" sz="2400" dirty="0"/>
              <a:t> й усього </a:t>
            </a:r>
            <a:r>
              <a:rPr lang="vi-VN" sz="2400" dirty="0">
                <a:hlinkClick r:id="rId14" tooltip="Військо Запорозьке"/>
              </a:rPr>
              <a:t>Війська Запорозького</a:t>
            </a:r>
            <a:r>
              <a:rPr lang="vi-VN" sz="2400" dirty="0"/>
              <a:t> Низового. Здобув перемогу в 65 </a:t>
            </a:r>
            <a:r>
              <a:rPr lang="vi-VN" sz="2400" dirty="0" smtClean="0"/>
              <a:t>боях.Герой </a:t>
            </a:r>
            <a:r>
              <a:rPr lang="vi-VN" sz="2400" dirty="0"/>
              <a:t>багатьох українських пісень і казок.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692482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1779" y="1196752"/>
            <a:ext cx="53627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Опі́шня</a:t>
            </a:r>
            <a:r>
              <a:rPr lang="vi-VN" sz="2800" dirty="0"/>
              <a:t> (місцева назва — </a:t>
            </a:r>
            <a:r>
              <a:rPr lang="vi-VN" sz="2800" b="1" dirty="0"/>
              <a:t>Опі́шне</a:t>
            </a:r>
            <a:r>
              <a:rPr lang="vi-VN" sz="2800" baseline="30000" dirty="0">
                <a:hlinkClick r:id="rId2"/>
              </a:rPr>
              <a:t>[6]</a:t>
            </a:r>
            <a:r>
              <a:rPr lang="vi-VN" sz="2800" dirty="0"/>
              <a:t>) — </a:t>
            </a:r>
            <a:r>
              <a:rPr lang="vi-VN" sz="2800" dirty="0">
                <a:hlinkClick r:id="rId3" tooltip="Селище міського типу"/>
              </a:rPr>
              <a:t>селище міського типу</a:t>
            </a:r>
            <a:r>
              <a:rPr lang="vi-VN" sz="2800" dirty="0"/>
              <a:t> </a:t>
            </a:r>
            <a:r>
              <a:rPr lang="vi-VN" sz="2800" dirty="0">
                <a:hlinkClick r:id="rId4" tooltip="Зіньківський район"/>
              </a:rPr>
              <a:t>Зіньківського району</a:t>
            </a:r>
            <a:r>
              <a:rPr lang="vi-VN" sz="2800" dirty="0"/>
              <a:t> </a:t>
            </a:r>
            <a:r>
              <a:rPr lang="vi-VN" sz="2800" dirty="0">
                <a:hlinkClick r:id="rId5" tooltip="Полтавська область"/>
              </a:rPr>
              <a:t>Полтавської області</a:t>
            </a:r>
            <a:r>
              <a:rPr lang="vi-VN" sz="2800" dirty="0"/>
              <a:t> </a:t>
            </a:r>
            <a:r>
              <a:rPr lang="vi-VN" sz="2800" dirty="0">
                <a:hlinkClick r:id="rId6" tooltip="Україна"/>
              </a:rPr>
              <a:t>України</a:t>
            </a:r>
            <a:r>
              <a:rPr lang="vi-VN" sz="2800" dirty="0"/>
              <a:t>. Старовинне </a:t>
            </a:r>
            <a:r>
              <a:rPr lang="vi-VN" sz="2800" dirty="0">
                <a:hlinkClick r:id="rId7" tooltip="Козацтво"/>
              </a:rPr>
              <a:t>козацьке</a:t>
            </a:r>
            <a:r>
              <a:rPr lang="vi-VN" sz="2800" dirty="0"/>
              <a:t> містечко</a:t>
            </a:r>
            <a:r>
              <a:rPr lang="vi-VN" dirty="0"/>
              <a:t>.</a:t>
            </a:r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41"/>
            <a:ext cx="3131840" cy="210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" y="2300014"/>
            <a:ext cx="3681443" cy="3598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55524"/>
            <a:ext cx="14859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964413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403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9181"/>
            <a:ext cx="3806343" cy="435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507" y="3986636"/>
            <a:ext cx="1590675" cy="188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47456" y="1179181"/>
            <a:ext cx="48965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/>
              <a:t>Дем'я́н Гна́тович Многогрі́шний</a:t>
            </a:r>
            <a:r>
              <a:rPr lang="vi-VN" sz="2800" dirty="0"/>
              <a:t> (</a:t>
            </a:r>
            <a:r>
              <a:rPr lang="vi-VN" sz="2800" dirty="0">
                <a:hlinkClick r:id="rId4" tooltip="1631"/>
              </a:rPr>
              <a:t>1631</a:t>
            </a:r>
            <a:r>
              <a:rPr lang="vi-VN" sz="2800" dirty="0"/>
              <a:t>, </a:t>
            </a:r>
            <a:r>
              <a:rPr lang="vi-VN" sz="2800" dirty="0">
                <a:hlinkClick r:id="rId5" tooltip="Короп"/>
              </a:rPr>
              <a:t>Короп</a:t>
            </a:r>
            <a:r>
              <a:rPr lang="vi-VN" sz="2800" dirty="0"/>
              <a:t> — </a:t>
            </a:r>
            <a:r>
              <a:rPr lang="vi-VN" sz="2800" dirty="0">
                <a:hlinkClick r:id="rId6" tooltip="1703"/>
              </a:rPr>
              <a:t>1703</a:t>
            </a:r>
            <a:r>
              <a:rPr lang="vi-VN" sz="2800" dirty="0"/>
              <a:t>, </a:t>
            </a:r>
            <a:r>
              <a:rPr lang="vi-VN" sz="2800" dirty="0">
                <a:hlinkClick r:id="rId7" tooltip="Селенгінськ (ще не написана)"/>
              </a:rPr>
              <a:t>Селенгінськ</a:t>
            </a:r>
            <a:r>
              <a:rPr lang="vi-VN" sz="2800" dirty="0"/>
              <a:t>) — 3-й </a:t>
            </a:r>
            <a:r>
              <a:rPr lang="vi-VN" sz="2800" dirty="0">
                <a:hlinkClick r:id="rId8" tooltip="Гетьман Війська Запорозького"/>
              </a:rPr>
              <a:t>Гетьман</a:t>
            </a:r>
            <a:r>
              <a:rPr lang="vi-VN" sz="2800" dirty="0"/>
              <a:t> Лівобережної України — голова</a:t>
            </a:r>
            <a:r>
              <a:rPr lang="vi-VN" sz="2800" u="sng" dirty="0">
                <a:hlinkClick r:id="rId9" tooltip="Гетьманщина"/>
              </a:rPr>
              <a:t>козацької держави</a:t>
            </a:r>
            <a:r>
              <a:rPr lang="vi-VN" sz="2800" dirty="0"/>
              <a:t> (</a:t>
            </a:r>
            <a:r>
              <a:rPr lang="vi-VN" sz="2800" dirty="0">
                <a:hlinkClick r:id="rId10" tooltip="1669"/>
              </a:rPr>
              <a:t>1669</a:t>
            </a:r>
            <a:r>
              <a:rPr lang="vi-VN" sz="2800" dirty="0"/>
              <a:t>–</a:t>
            </a:r>
            <a:r>
              <a:rPr lang="vi-VN" sz="2800" dirty="0">
                <a:hlinkClick r:id="rId11" tooltip="1672"/>
              </a:rPr>
              <a:t>1672</a:t>
            </a:r>
            <a:r>
              <a:rPr lang="vi-VN" sz="2800" dirty="0"/>
              <a:t>). 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0667751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160</TotalTime>
  <Words>112</Words>
  <Application>Microsoft Office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Тема13</vt:lpstr>
      <vt:lpstr>Занепад Правобережної Гетьманщини</vt:lpstr>
      <vt:lpstr>Презентация PowerPoint</vt:lpstr>
      <vt:lpstr>Презентация PowerPoint</vt:lpstr>
      <vt:lpstr>Презентация PowerPoint</vt:lpstr>
      <vt:lpstr>Презентация PowerPoint</vt:lpstr>
      <vt:lpstr>Іва́н Брюхове́цький (*1623 — †17 червня 1668[1]) — український військовий, політичний і державний діяч. Гетьман Війська Запорозького, голова козацької держави на Лівобережній Україні (1663–1668). Представник шляхетського роду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Домашнє завдання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Занепад Правобережної Гетьманщини</dc:title>
  <dc:creator>admin</dc:creator>
  <cp:lastModifiedBy>admin</cp:lastModifiedBy>
  <cp:revision>13</cp:revision>
  <dcterms:created xsi:type="dcterms:W3CDTF">2016-01-23T15:58:54Z</dcterms:created>
  <dcterms:modified xsi:type="dcterms:W3CDTF">2016-01-23T18:39:24Z</dcterms:modified>
</cp:coreProperties>
</file>