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74" r:id="rId19"/>
    <p:sldId id="275" r:id="rId20"/>
    <p:sldId id="276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3A6A-B08D-44FD-A7F4-23591CA26D8E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2F35-1E18-45E3-A06C-D33AA00DEDC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89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04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25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36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67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99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47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333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53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07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2F35-1E18-45E3-A06C-D33AA00DEDC7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67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9"/>
            <a:ext cx="6552728" cy="324036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Творчий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проект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Виготовлення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цукерниці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792688" cy="2713855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  <a:p>
            <a:pPr algn="l"/>
            <a:r>
              <a:rPr lang="ru-RU" sz="2300" b="1" dirty="0" err="1" smtClean="0">
                <a:solidFill>
                  <a:srgbClr val="C00000"/>
                </a:solidFill>
              </a:rPr>
              <a:t>Виконав</a:t>
            </a:r>
            <a:r>
              <a:rPr lang="ru-RU" sz="2300" b="1" dirty="0" smtClean="0">
                <a:solidFill>
                  <a:srgbClr val="C00000"/>
                </a:solidFill>
              </a:rPr>
              <a:t>: </a:t>
            </a:r>
            <a:r>
              <a:rPr lang="ru-RU" sz="2300" b="1" dirty="0" err="1" smtClean="0">
                <a:solidFill>
                  <a:srgbClr val="C00000"/>
                </a:solidFill>
              </a:rPr>
              <a:t>Юшкалюк</a:t>
            </a:r>
            <a:r>
              <a:rPr lang="ru-RU" sz="2300" b="1" dirty="0" smtClean="0">
                <a:solidFill>
                  <a:srgbClr val="C00000"/>
                </a:solidFill>
              </a:rPr>
              <a:t> Владислав  </a:t>
            </a:r>
            <a:r>
              <a:rPr lang="ru-RU" sz="2300" b="1" dirty="0" err="1" smtClean="0">
                <a:solidFill>
                  <a:srgbClr val="C00000"/>
                </a:solidFill>
              </a:rPr>
              <a:t>учень</a:t>
            </a:r>
            <a:r>
              <a:rPr lang="ru-RU" sz="2300" b="1" dirty="0" smtClean="0">
                <a:solidFill>
                  <a:srgbClr val="C00000"/>
                </a:solidFill>
              </a:rPr>
              <a:t> 9 </a:t>
            </a:r>
            <a:r>
              <a:rPr lang="ru-RU" sz="2300" b="1" dirty="0" err="1" smtClean="0">
                <a:solidFill>
                  <a:srgbClr val="C00000"/>
                </a:solidFill>
              </a:rPr>
              <a:t>класу</a:t>
            </a:r>
            <a:endParaRPr lang="ru-RU" sz="23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300" b="1" dirty="0" err="1" smtClean="0">
                <a:solidFill>
                  <a:srgbClr val="C00000"/>
                </a:solidFill>
              </a:rPr>
              <a:t>Вчитель</a:t>
            </a:r>
            <a:r>
              <a:rPr lang="ru-RU" sz="2300" b="1" dirty="0" smtClean="0">
                <a:solidFill>
                  <a:srgbClr val="C00000"/>
                </a:solidFill>
              </a:rPr>
              <a:t>: </a:t>
            </a:r>
            <a:r>
              <a:rPr lang="ru-RU" sz="2300" b="1" dirty="0" err="1" smtClean="0">
                <a:solidFill>
                  <a:srgbClr val="C00000"/>
                </a:solidFill>
              </a:rPr>
              <a:t>Затика</a:t>
            </a:r>
            <a:r>
              <a:rPr lang="ru-RU" sz="2300" b="1" dirty="0" smtClean="0">
                <a:solidFill>
                  <a:srgbClr val="C00000"/>
                </a:solidFill>
              </a:rPr>
              <a:t> Г.А.</a:t>
            </a:r>
          </a:p>
          <a:p>
            <a:pPr algn="l"/>
            <a:endParaRPr lang="ru-RU" sz="2300" b="1" dirty="0">
              <a:solidFill>
                <a:srgbClr val="C00000"/>
              </a:solidFill>
            </a:endParaRPr>
          </a:p>
          <a:p>
            <a:pPr algn="l"/>
            <a:endParaRPr lang="ru-RU" sz="23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300" b="1" dirty="0" smtClean="0">
                <a:solidFill>
                  <a:srgbClr val="C00000"/>
                </a:solidFill>
              </a:rPr>
              <a:t>                                              с. </a:t>
            </a:r>
            <a:r>
              <a:rPr lang="ru-RU" sz="2300" b="1" dirty="0" err="1" smtClean="0">
                <a:solidFill>
                  <a:srgbClr val="C00000"/>
                </a:solidFill>
              </a:rPr>
              <a:t>Малий</a:t>
            </a:r>
            <a:r>
              <a:rPr lang="ru-RU" sz="2300" b="1" dirty="0" smtClean="0">
                <a:solidFill>
                  <a:srgbClr val="C00000"/>
                </a:solidFill>
              </a:rPr>
              <a:t> Фонтан, 2017</a:t>
            </a:r>
            <a:endParaRPr lang="ru-RU" sz="23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39" y="4548418"/>
            <a:ext cx="2376264" cy="2130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40324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27884"/>
            <a:ext cx="6840760" cy="51125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6. </a:t>
            </a:r>
            <a:r>
              <a:rPr lang="ru-RU" sz="2800" b="1" dirty="0" err="1" smtClean="0"/>
              <a:t>Технічний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малюнок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цукерниці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484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4638"/>
            <a:ext cx="8001056" cy="7254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   </a:t>
            </a:r>
            <a:r>
              <a:rPr lang="ru-RU" sz="2800" b="1" dirty="0" err="1" smtClean="0"/>
              <a:t>Технологічна</a:t>
            </a:r>
            <a:r>
              <a:rPr lang="ru-RU" sz="2800" b="1" dirty="0" smtClean="0"/>
              <a:t> карта для </a:t>
            </a:r>
            <a:r>
              <a:rPr lang="ru-RU" sz="2800" b="1" dirty="0" err="1" smtClean="0"/>
              <a:t>виготовлення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цукерниці</a:t>
            </a:r>
            <a:endParaRPr lang="ru-RU" sz="2800" b="1" dirty="0" smtClean="0"/>
          </a:p>
        </p:txBody>
      </p:sp>
      <p:graphicFrame>
        <p:nvGraphicFramePr>
          <p:cNvPr id="6" name="Group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044442"/>
              </p:ext>
            </p:extLst>
          </p:nvPr>
        </p:nvGraphicFramePr>
        <p:xfrm>
          <a:off x="1331640" y="1000108"/>
          <a:ext cx="7355160" cy="5597244"/>
        </p:xfrm>
        <a:graphic>
          <a:graphicData uri="http://schemas.openxmlformats.org/drawingml/2006/table">
            <a:tbl>
              <a:tblPr/>
              <a:tblGrid>
                <a:gridCol w="2664296"/>
                <a:gridCol w="2304256"/>
                <a:gridCol w="2386608"/>
              </a:tblGrid>
              <a:tr h="559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Виготовлення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1.Вибрати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круглу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заготовку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товщиною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170 мм.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довжиною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120 мм.(в данному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випадку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черешня)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Придаємо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заготовці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округлої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форми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центруємо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3.За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допомогою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токарного станка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виточуємо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основу для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цукерниці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бажаної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форми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Ø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макс.150 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Ø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мін.70 мм. висотою 100 мм.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Виточуємо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шайбу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Ø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70 мм. та товщиною 8мм.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для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пелюсток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5.Випалюємо орнамент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Поліруємо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Лінійка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олівець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Сокира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лінійка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олівець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молоток, кернер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СТД,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рейєр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мейзель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шліфувальний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папір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Дріт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шліфувальний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папір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00108"/>
            <a:ext cx="230938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64310"/>
              </p:ext>
            </p:extLst>
          </p:nvPr>
        </p:nvGraphicFramePr>
        <p:xfrm>
          <a:off x="1475655" y="620688"/>
          <a:ext cx="7272808" cy="5797296"/>
        </p:xfrm>
        <a:graphic>
          <a:graphicData uri="http://schemas.openxmlformats.org/drawingml/2006/table">
            <a:tbl>
              <a:tblPr/>
              <a:tblGrid>
                <a:gridCol w="2596279"/>
                <a:gridCol w="2117959"/>
                <a:gridCol w="2558570"/>
              </a:tblGrid>
              <a:tr h="540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Виготовлення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пелюсток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 З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деревини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тієї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ж породи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нарізаємо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дощечки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товщиною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4-5 мм. шириною 35 мм.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довжиною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300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Виготовляємо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шаблон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По шаблону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розмічаємо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вирізуємо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16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однакових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пелюсток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На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кожній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пелюстці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відстані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35 мм.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від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верху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просвердлюємо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наскрізний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поперечний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отвір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діаметром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2 мм.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Кругопильний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циркуляційний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станок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Олівець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лінійка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циркуль, лобзик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Лобзик,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електровипалювач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Свердлильний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станок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642918"/>
            <a:ext cx="2143140" cy="27860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252427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21265"/>
              </p:ext>
            </p:extLst>
          </p:nvPr>
        </p:nvGraphicFramePr>
        <p:xfrm>
          <a:off x="1547663" y="548680"/>
          <a:ext cx="7056784" cy="5328591"/>
        </p:xfrm>
        <a:graphic>
          <a:graphicData uri="http://schemas.openxmlformats.org/drawingml/2006/table">
            <a:tbl>
              <a:tblPr/>
              <a:tblGrid>
                <a:gridCol w="2351829"/>
                <a:gridCol w="2353126"/>
                <a:gridCol w="2351829"/>
              </a:tblGrid>
              <a:tr h="532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Згідно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шаблону, для декору, на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пелюстках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просвердлюємо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три отвори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діаметром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10, 8 та 6 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Шліфуємо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кожну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пелюстку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наждачним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папером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 З дроту 2 кв.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нарізуємо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кембрики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довжиною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25 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7. З трансформа-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торної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катушки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відрізуємо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дріт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довжиною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940 мм.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товщиною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2 мм.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Свердлильний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станок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Наждачний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папір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Лінійка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маркер, кусачки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2304826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649829"/>
              </p:ext>
            </p:extLst>
          </p:nvPr>
        </p:nvGraphicFramePr>
        <p:xfrm>
          <a:off x="1475655" y="476250"/>
          <a:ext cx="7211145" cy="5833070"/>
        </p:xfrm>
        <a:graphic>
          <a:graphicData uri="http://schemas.openxmlformats.org/drawingml/2006/table">
            <a:tbl>
              <a:tblPr/>
              <a:tblGrid>
                <a:gridCol w="2403715"/>
                <a:gridCol w="2403715"/>
                <a:gridCol w="2403715"/>
              </a:tblGrid>
              <a:tr h="583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Складання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виробу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 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верхній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частині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розмічаєм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16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промінців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для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розташування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пелюсток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По центру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та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шайби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просвердлюємо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отвір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діаметром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7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Навпроти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кожного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промінця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цв’яхом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на 10 мм.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прибиваєм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пелюсток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до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 Через отвори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пелюстці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протягуємо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дріт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почергово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надіваючи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кембрики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Гвинтом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на М6х70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прикручуємо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кришку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до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основи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Лінійка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олівець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Свердлильний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станок,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свердло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Молоток,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цв’яхи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Гвинт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ключ 8*10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544208"/>
              </p:ext>
            </p:extLst>
          </p:nvPr>
        </p:nvGraphicFramePr>
        <p:xfrm>
          <a:off x="1475655" y="476251"/>
          <a:ext cx="7211145" cy="4752950"/>
        </p:xfrm>
        <a:graphic>
          <a:graphicData uri="http://schemas.openxmlformats.org/drawingml/2006/table">
            <a:tbl>
              <a:tblPr/>
              <a:tblGrid>
                <a:gridCol w="2403715"/>
                <a:gridCol w="2403715"/>
                <a:gridCol w="2403715"/>
              </a:tblGrid>
              <a:tr h="475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Використовуючи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масляний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лак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покриваємо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виріб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лаком.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Лак,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щіточка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77477"/>
              </p:ext>
            </p:extLst>
          </p:nvPr>
        </p:nvGraphicFramePr>
        <p:xfrm>
          <a:off x="1445786" y="908720"/>
          <a:ext cx="7344815" cy="32179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1086"/>
                <a:gridCol w="1905245"/>
                <a:gridCol w="1343615"/>
                <a:gridCol w="1354869"/>
              </a:tblGrid>
              <a:tr h="657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Матеріал виробу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Ціна матеріалів, грн.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Витрати матеріалів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 витрат, грн.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Колода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(черешня)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 грн./м</a:t>
                      </a:r>
                      <a:r>
                        <a:rPr lang="uk-UA" sz="14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0,0104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7,28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Цвяхи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 грн./шт.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Гвинт,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гайка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грн.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Провід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мідний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Кембрик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грн.м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грн.м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Шліфувальний папір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грн./л.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грн./л.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4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Сумарна собівартість(Ц</a:t>
                      </a:r>
                      <a:r>
                        <a:rPr lang="uk-UA" sz="1400" b="1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матеріалів виробу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22,11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63688" y="18864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Заключний етап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Розрахунок собівартості та витрат електроенергії.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собівартості матеріалів виробу виконаємо за допомогою таблиці.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9652" y="4031193"/>
            <a:ext cx="74168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 витрат на електроенергію при роботі на верстатному обладнанні Ц</a:t>
            </a:r>
            <a:r>
              <a:rPr lang="uk-UA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25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грн., оскільки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більша частина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робіт виконується на свердлильному та фугувальному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станку.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7.2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Розрахунок оплати праці.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оплати праці (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виконується на підставі, що оплата працівника 3 розряду складає 5 грн. за годину: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=6 год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.×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 грн.=30 грн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податку на заробітну плату (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ддс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виконується на підставі того, що податок на зарплату становить 15% від суми: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ддс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=30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грн.×0,15=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4,5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грн.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амортизаційних відрахувань на інструменти та обладнання наведено в таблиці.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75656" y="2780928"/>
            <a:ext cx="7344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23236"/>
              </p:ext>
            </p:extLst>
          </p:nvPr>
        </p:nvGraphicFramePr>
        <p:xfrm>
          <a:off x="1187625" y="980728"/>
          <a:ext cx="7624730" cy="2133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2207"/>
                <a:gridCol w="1086188"/>
                <a:gridCol w="959191"/>
                <a:gridCol w="1854335"/>
                <a:gridCol w="1852809"/>
              </a:tblGrid>
              <a:tr h="290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 інструменту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Вартість, грн.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 зносу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Амортизаційні відрах. в рік, грн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Амортизаційні відрах. на 1р/д, грн..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Станок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СТД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років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Станок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свердлильний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роки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Щітка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 року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Наждачний папір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місяць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0,462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Молоток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Лобзик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років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Свердло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Ø10,8,6 мм.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роки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Амортизаційні відрахування (А</a:t>
                      </a:r>
                      <a:r>
                        <a:rPr lang="uk-UA" sz="1400" b="1" i="1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Розрахунок амортизаційних відрахувань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21297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загальної собівартості виготовлення виробу: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С=Ц</a:t>
            </a:r>
            <a:r>
              <a:rPr lang="uk-UA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+Ц</a:t>
            </a:r>
            <a:r>
              <a:rPr lang="uk-UA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+Р</a:t>
            </a:r>
            <a:r>
              <a:rPr lang="uk-UA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+О</a:t>
            </a:r>
            <a:r>
              <a:rPr lang="uk-UA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ддс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+А</a:t>
            </a:r>
            <a:r>
              <a:rPr lang="uk-UA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=22,11+25+30+4,5+1,1= 82,71 грн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.3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Визначення величини прибутку.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величини прибутку виконується, як наслідок реалізації виробу і складає 15 – 25% від собівартості: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П=С×0,2=82,71×0,2=16,54 грн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договірної ціни реалізації виробу: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uk-UA" sz="1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=С+П=82,71+16,54= 99,25грн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Отже, рекомендована ціна виробу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(цукерниця)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 грн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8. </a:t>
            </a:r>
            <a:r>
              <a:rPr lang="ru-RU" b="1" dirty="0" err="1" smtClean="0"/>
              <a:t>Переваги</a:t>
            </a:r>
            <a:r>
              <a:rPr lang="ru-RU" b="1" dirty="0" smtClean="0"/>
              <a:t> та </a:t>
            </a:r>
            <a:r>
              <a:rPr lang="ru-RU" b="1" dirty="0" err="1" smtClean="0"/>
              <a:t>недоліки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1600200"/>
            <a:ext cx="8100392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 smtClean="0">
                <a:solidFill>
                  <a:srgbClr val="FF9933"/>
                </a:solidFill>
              </a:rPr>
              <a:t>Переваги</a:t>
            </a:r>
            <a:r>
              <a:rPr lang="ru-RU" dirty="0" smtClean="0">
                <a:solidFill>
                  <a:srgbClr val="FF9933"/>
                </a:solidFill>
              </a:rPr>
              <a:t> </a:t>
            </a:r>
            <a:r>
              <a:rPr lang="ru-RU" dirty="0" err="1" smtClean="0">
                <a:solidFill>
                  <a:srgbClr val="FF9933"/>
                </a:solidFill>
              </a:rPr>
              <a:t>даного</a:t>
            </a:r>
            <a:r>
              <a:rPr lang="ru-RU" dirty="0" smtClean="0">
                <a:solidFill>
                  <a:srgbClr val="FF9933"/>
                </a:solidFill>
              </a:rPr>
              <a:t> проекту: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FF9933"/>
                </a:solidFill>
              </a:rPr>
              <a:t>     - по перше, </a:t>
            </a:r>
            <a:r>
              <a:rPr lang="ru-RU" dirty="0" err="1" smtClean="0">
                <a:solidFill>
                  <a:srgbClr val="FF9933"/>
                </a:solidFill>
              </a:rPr>
              <a:t>необхідна</a:t>
            </a:r>
            <a:r>
              <a:rPr lang="ru-RU" dirty="0" smtClean="0">
                <a:solidFill>
                  <a:srgbClr val="FF9933"/>
                </a:solidFill>
              </a:rPr>
              <a:t> </a:t>
            </a:r>
            <a:r>
              <a:rPr lang="ru-RU" dirty="0" err="1" smtClean="0">
                <a:solidFill>
                  <a:srgbClr val="FF9933"/>
                </a:solidFill>
              </a:rPr>
              <a:t>річ</a:t>
            </a:r>
            <a:r>
              <a:rPr lang="ru-RU" dirty="0" smtClean="0">
                <a:solidFill>
                  <a:srgbClr val="FF9933"/>
                </a:solidFill>
              </a:rPr>
              <a:t> на </a:t>
            </a:r>
            <a:r>
              <a:rPr lang="ru-RU" dirty="0" err="1" smtClean="0">
                <a:solidFill>
                  <a:srgbClr val="FF9933"/>
                </a:solidFill>
              </a:rPr>
              <a:t>кухні</a:t>
            </a:r>
            <a:r>
              <a:rPr lang="ru-RU" dirty="0" smtClean="0">
                <a:solidFill>
                  <a:srgbClr val="FF9933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FF9933"/>
                </a:solidFill>
              </a:rPr>
              <a:t>     - по друге, </a:t>
            </a:r>
            <a:r>
              <a:rPr lang="ru-RU" dirty="0" err="1" smtClean="0">
                <a:solidFill>
                  <a:srgbClr val="FF9933"/>
                </a:solidFill>
              </a:rPr>
              <a:t>універсальна</a:t>
            </a:r>
            <a:r>
              <a:rPr lang="ru-RU" dirty="0" smtClean="0">
                <a:solidFill>
                  <a:srgbClr val="FF9933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FF9933"/>
                </a:solidFill>
              </a:rPr>
              <a:t>     - по </a:t>
            </a:r>
            <a:r>
              <a:rPr lang="ru-RU" dirty="0" err="1" smtClean="0">
                <a:solidFill>
                  <a:srgbClr val="FF9933"/>
                </a:solidFill>
              </a:rPr>
              <a:t>третє</a:t>
            </a:r>
            <a:r>
              <a:rPr lang="ru-RU" dirty="0" smtClean="0">
                <a:solidFill>
                  <a:srgbClr val="FF9933"/>
                </a:solidFill>
              </a:rPr>
              <a:t>, </a:t>
            </a:r>
            <a:r>
              <a:rPr lang="ru-RU" dirty="0" err="1" smtClean="0">
                <a:solidFill>
                  <a:srgbClr val="FF9933"/>
                </a:solidFill>
              </a:rPr>
              <a:t>виготовлена</a:t>
            </a:r>
            <a:r>
              <a:rPr lang="ru-RU" dirty="0" smtClean="0">
                <a:solidFill>
                  <a:srgbClr val="FF9933"/>
                </a:solidFill>
              </a:rPr>
              <a:t> з </a:t>
            </a:r>
            <a:r>
              <a:rPr lang="ru-RU" dirty="0" err="1" smtClean="0">
                <a:solidFill>
                  <a:srgbClr val="FF9933"/>
                </a:solidFill>
              </a:rPr>
              <a:t>екологічно</a:t>
            </a:r>
            <a:r>
              <a:rPr lang="ru-RU" dirty="0" smtClean="0">
                <a:solidFill>
                  <a:srgbClr val="FF9933"/>
                </a:solidFill>
              </a:rPr>
              <a:t> чистого </a:t>
            </a:r>
            <a:r>
              <a:rPr lang="ru-RU" dirty="0" err="1" smtClean="0">
                <a:solidFill>
                  <a:srgbClr val="FF9933"/>
                </a:solidFill>
              </a:rPr>
              <a:t>матеріалу</a:t>
            </a:r>
            <a:r>
              <a:rPr lang="ru-RU" dirty="0" smtClean="0">
                <a:solidFill>
                  <a:srgbClr val="FF9933"/>
                </a:solidFill>
              </a:rPr>
              <a:t>, не </a:t>
            </a:r>
            <a:r>
              <a:rPr lang="ru-RU" dirty="0" err="1" smtClean="0">
                <a:solidFill>
                  <a:srgbClr val="FF9933"/>
                </a:solidFill>
              </a:rPr>
              <a:t>б’ється</a:t>
            </a:r>
            <a:r>
              <a:rPr lang="ru-RU" dirty="0" smtClean="0">
                <a:solidFill>
                  <a:srgbClr val="FF9933"/>
                </a:solidFill>
              </a:rPr>
              <a:t>.</a:t>
            </a:r>
          </a:p>
          <a:p>
            <a:pPr>
              <a:defRPr/>
            </a:pPr>
            <a:r>
              <a:rPr lang="ru-RU" dirty="0" err="1" smtClean="0">
                <a:solidFill>
                  <a:srgbClr val="FF9933"/>
                </a:solidFill>
              </a:rPr>
              <a:t>Недоліки</a:t>
            </a:r>
            <a:r>
              <a:rPr lang="ru-RU" dirty="0" smtClean="0">
                <a:solidFill>
                  <a:srgbClr val="FF9933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FF9933"/>
                </a:solidFill>
              </a:rPr>
              <a:t>     - </a:t>
            </a:r>
            <a:r>
              <a:rPr lang="ru-RU" dirty="0" err="1" smtClean="0">
                <a:solidFill>
                  <a:srgbClr val="FF9933"/>
                </a:solidFill>
              </a:rPr>
              <a:t>відсутність</a:t>
            </a:r>
            <a:r>
              <a:rPr lang="ru-RU" dirty="0" smtClean="0">
                <a:solidFill>
                  <a:srgbClr val="FF9933"/>
                </a:solidFill>
              </a:rPr>
              <a:t> </a:t>
            </a:r>
            <a:r>
              <a:rPr lang="ru-RU" dirty="0" err="1" smtClean="0">
                <a:solidFill>
                  <a:srgbClr val="FF9933"/>
                </a:solidFill>
              </a:rPr>
              <a:t>ніхрому</a:t>
            </a:r>
            <a:endParaRPr lang="ru-RU" dirty="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9.Висновок по </a:t>
            </a:r>
            <a:r>
              <a:rPr lang="ru-RU" dirty="0" err="1" smtClean="0"/>
              <a:t>темі</a:t>
            </a:r>
            <a:r>
              <a:rPr lang="ru-RU" dirty="0" smtClean="0"/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640" y="1196752"/>
            <a:ext cx="7355160" cy="4934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dirty="0" smtClean="0"/>
              <a:t>В наше </a:t>
            </a:r>
            <a:r>
              <a:rPr lang="ru-RU" dirty="0" err="1" smtClean="0"/>
              <a:t>сьогодення</a:t>
            </a:r>
            <a:r>
              <a:rPr lang="ru-RU" dirty="0" smtClean="0"/>
              <a:t>, коли товар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заповнив</a:t>
            </a:r>
            <a:r>
              <a:rPr lang="ru-RU" dirty="0" smtClean="0"/>
              <a:t> наш </a:t>
            </a:r>
            <a:r>
              <a:rPr lang="ru-RU" dirty="0" err="1" smtClean="0"/>
              <a:t>побут</a:t>
            </a:r>
            <a:r>
              <a:rPr lang="ru-RU" dirty="0" smtClean="0"/>
              <a:t>, я </a:t>
            </a:r>
            <a:r>
              <a:rPr lang="ru-RU" dirty="0" err="1" smtClean="0"/>
              <a:t>пропоную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власними</a:t>
            </a:r>
            <a:r>
              <a:rPr lang="ru-RU" dirty="0" smtClean="0"/>
              <a:t> руками </a:t>
            </a:r>
            <a:r>
              <a:rPr lang="ru-RU" dirty="0" err="1" smtClean="0"/>
              <a:t>корисну</a:t>
            </a:r>
            <a:r>
              <a:rPr lang="ru-RU" dirty="0" smtClean="0"/>
              <a:t> </a:t>
            </a:r>
            <a:r>
              <a:rPr lang="ru-RU" dirty="0" err="1" smtClean="0"/>
              <a:t>річ</a:t>
            </a:r>
            <a:r>
              <a:rPr lang="ru-RU" dirty="0" smtClean="0"/>
              <a:t> у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та </a:t>
            </a:r>
            <a:r>
              <a:rPr lang="ru-RU" dirty="0" err="1" smtClean="0"/>
              <a:t>індивідуальності</a:t>
            </a:r>
            <a:r>
              <a:rPr lang="ru-RU" dirty="0" smtClean="0"/>
              <a:t> в </a:t>
            </a:r>
            <a:r>
              <a:rPr lang="ru-RU" dirty="0" err="1" smtClean="0"/>
              <a:t>навколишньому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А </a:t>
            </a:r>
            <a:r>
              <a:rPr lang="ru-RU" dirty="0" err="1" smtClean="0"/>
              <a:t>основне</a:t>
            </a:r>
            <a:r>
              <a:rPr lang="ru-RU" dirty="0" smtClean="0"/>
              <a:t> –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отримаєте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, </a:t>
            </a:r>
            <a:r>
              <a:rPr lang="ru-RU" dirty="0" err="1" smtClean="0"/>
              <a:t>зробленим</a:t>
            </a:r>
            <a:r>
              <a:rPr lang="ru-RU" dirty="0" smtClean="0"/>
              <a:t> </a:t>
            </a:r>
            <a:r>
              <a:rPr lang="ru-RU" dirty="0" err="1" smtClean="0"/>
              <a:t>вашою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в </a:t>
            </a:r>
            <a:r>
              <a:rPr lang="ru-RU" dirty="0" err="1" smtClean="0"/>
              <a:t>поєданні</a:t>
            </a:r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оригінальною</a:t>
            </a:r>
            <a:r>
              <a:rPr lang="ru-RU" dirty="0" smtClean="0"/>
              <a:t> </a:t>
            </a:r>
            <a:r>
              <a:rPr lang="ru-RU" dirty="0" err="1" smtClean="0"/>
              <a:t>фантазією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5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034682"/>
          </a:xfrm>
        </p:spPr>
        <p:txBody>
          <a:bodyPr>
            <a:normAutofit fontScale="90000"/>
          </a:bodyPr>
          <a:lstStyle/>
          <a:p>
            <a:pPr marL="609600" indent="-609600" algn="l">
              <a:lnSpc>
                <a:spcPct val="80000"/>
              </a:lnSpc>
              <a:defRPr/>
            </a:pPr>
            <a:r>
              <a:rPr lang="ru-RU" dirty="0" smtClean="0"/>
              <a:t>                      ЗМІСТ</a:t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1</a:t>
            </a:r>
            <a:r>
              <a:rPr lang="ru-RU" sz="2700" dirty="0">
                <a:solidFill>
                  <a:srgbClr val="7030A0"/>
                </a:solidFill>
              </a:rPr>
              <a:t>. </a:t>
            </a:r>
            <a:r>
              <a:rPr lang="ru-RU" sz="2700" dirty="0" err="1" smtClean="0">
                <a:solidFill>
                  <a:srgbClr val="7030A0"/>
                </a:solidFill>
              </a:rPr>
              <a:t>Підстави</a:t>
            </a:r>
            <a:r>
              <a:rPr lang="ru-RU" sz="2700" dirty="0" smtClean="0">
                <a:solidFill>
                  <a:srgbClr val="7030A0"/>
                </a:solidFill>
              </a:rPr>
              <a:t> для </a:t>
            </a:r>
            <a:r>
              <a:rPr lang="ru-RU" sz="2700" dirty="0" err="1" smtClean="0">
                <a:solidFill>
                  <a:srgbClr val="7030A0"/>
                </a:solidFill>
              </a:rPr>
              <a:t>вибору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даного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виробу</a:t>
            </a:r>
            <a:r>
              <a:rPr lang="ru-RU" sz="2700" dirty="0" smtClean="0">
                <a:solidFill>
                  <a:srgbClr val="7030A0"/>
                </a:solidFill>
              </a:rPr>
              <a:t>.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2. </a:t>
            </a:r>
            <a:r>
              <a:rPr lang="ru-RU" sz="2700" dirty="0" err="1" smtClean="0">
                <a:solidFill>
                  <a:srgbClr val="7030A0"/>
                </a:solidFill>
              </a:rPr>
              <a:t>Історична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довідка</a:t>
            </a:r>
            <a:r>
              <a:rPr lang="ru-RU" sz="2700" dirty="0" smtClean="0">
                <a:solidFill>
                  <a:srgbClr val="7030A0"/>
                </a:solidFill>
              </a:rPr>
              <a:t> по </a:t>
            </a:r>
            <a:r>
              <a:rPr lang="ru-RU" sz="2700" dirty="0" err="1" smtClean="0">
                <a:solidFill>
                  <a:srgbClr val="7030A0"/>
                </a:solidFill>
              </a:rPr>
              <a:t>темі</a:t>
            </a:r>
            <a:r>
              <a:rPr lang="ru-RU" sz="2700" dirty="0" smtClean="0">
                <a:solidFill>
                  <a:srgbClr val="7030A0"/>
                </a:solidFill>
              </a:rPr>
              <a:t>.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3. </a:t>
            </a:r>
            <a:r>
              <a:rPr lang="ru-RU" sz="2700" dirty="0" err="1" smtClean="0">
                <a:solidFill>
                  <a:srgbClr val="7030A0"/>
                </a:solidFill>
              </a:rPr>
              <a:t>Деталі</a:t>
            </a:r>
            <a:r>
              <a:rPr lang="ru-RU" sz="2700" dirty="0" smtClean="0">
                <a:solidFill>
                  <a:srgbClr val="7030A0"/>
                </a:solidFill>
              </a:rPr>
              <a:t>, </a:t>
            </a:r>
            <a:r>
              <a:rPr lang="ru-RU" sz="2700" dirty="0" err="1" smtClean="0">
                <a:solidFill>
                  <a:srgbClr val="7030A0"/>
                </a:solidFill>
              </a:rPr>
              <a:t>які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слід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прийняти</a:t>
            </a:r>
            <a:r>
              <a:rPr lang="ru-RU" sz="2700" dirty="0" smtClean="0">
                <a:solidFill>
                  <a:srgbClr val="7030A0"/>
                </a:solidFill>
              </a:rPr>
              <a:t> до </a:t>
            </a:r>
            <a:r>
              <a:rPr lang="ru-RU" sz="2700" dirty="0" err="1" smtClean="0">
                <a:solidFill>
                  <a:srgbClr val="7030A0"/>
                </a:solidFill>
              </a:rPr>
              <a:t>уваги</a:t>
            </a:r>
            <a:r>
              <a:rPr lang="ru-RU" sz="2700" dirty="0" smtClean="0">
                <a:solidFill>
                  <a:srgbClr val="7030A0"/>
                </a:solidFill>
              </a:rPr>
              <a:t>.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4. </a:t>
            </a:r>
            <a:r>
              <a:rPr lang="ru-RU" sz="2700" dirty="0" err="1" smtClean="0">
                <a:solidFill>
                  <a:srgbClr val="7030A0"/>
                </a:solidFill>
              </a:rPr>
              <a:t>Опис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власної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роботи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>
                <a:solidFill>
                  <a:srgbClr val="7030A0"/>
                </a:solidFill>
              </a:rPr>
              <a:t>над </a:t>
            </a:r>
            <a:r>
              <a:rPr lang="ru-RU" sz="2700" dirty="0" smtClean="0">
                <a:solidFill>
                  <a:srgbClr val="7030A0"/>
                </a:solidFill>
              </a:rPr>
              <a:t>проектом.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розробка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ескізів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 smtClean="0">
                <a:solidFill>
                  <a:srgbClr val="7030A0"/>
                </a:solidFill>
              </a:rPr>
              <a:t>шаблонів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 smtClean="0">
                <a:solidFill>
                  <a:srgbClr val="7030A0"/>
                </a:solidFill>
              </a:rPr>
              <a:t>ознайомлення</a:t>
            </a:r>
            <a:r>
              <a:rPr lang="ru-RU" sz="2700" dirty="0" smtClean="0">
                <a:solidFill>
                  <a:srgbClr val="7030A0"/>
                </a:solidFill>
              </a:rPr>
              <a:t> з </a:t>
            </a:r>
            <a:r>
              <a:rPr lang="ru-RU" sz="2700" dirty="0" err="1" smtClean="0">
                <a:solidFill>
                  <a:srgbClr val="7030A0"/>
                </a:solidFill>
              </a:rPr>
              <a:t>літературою</a:t>
            </a:r>
            <a:r>
              <a:rPr lang="ru-RU" sz="2700" dirty="0">
                <a:solidFill>
                  <a:srgbClr val="7030A0"/>
                </a:solidFill>
              </a:rPr>
              <a:t>,</a:t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підготовка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матеріалів</a:t>
            </a:r>
            <a:r>
              <a:rPr lang="ru-RU" sz="2700" dirty="0">
                <a:solidFill>
                  <a:srgbClr val="7030A0"/>
                </a:solidFill>
              </a:rPr>
              <a:t>, </a:t>
            </a:r>
            <a:r>
              <a:rPr lang="ru-RU" sz="2700" dirty="0" err="1" smtClean="0">
                <a:solidFill>
                  <a:srgbClr val="7030A0"/>
                </a:solidFill>
              </a:rPr>
              <a:t>інструментів</a:t>
            </a:r>
            <a:r>
              <a:rPr lang="ru-RU" sz="2700" dirty="0" smtClean="0">
                <a:solidFill>
                  <a:srgbClr val="7030A0"/>
                </a:solidFill>
              </a:rPr>
              <a:t>,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виконання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теоретичної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частини</a:t>
            </a:r>
            <a:r>
              <a:rPr lang="ru-RU" sz="2700" dirty="0" smtClean="0">
                <a:solidFill>
                  <a:srgbClr val="7030A0"/>
                </a:solidFill>
              </a:rPr>
              <a:t> проекту,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виконання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практичної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частини</a:t>
            </a:r>
            <a:r>
              <a:rPr lang="ru-RU" sz="2700" dirty="0" smtClean="0">
                <a:solidFill>
                  <a:srgbClr val="7030A0"/>
                </a:solidFill>
              </a:rPr>
              <a:t> проекту,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оформлення</a:t>
            </a:r>
            <a:r>
              <a:rPr lang="ru-RU" sz="2700" dirty="0" smtClean="0">
                <a:solidFill>
                  <a:srgbClr val="7030A0"/>
                </a:solidFill>
              </a:rPr>
              <a:t> проекту,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- </a:t>
            </a:r>
            <a:r>
              <a:rPr lang="ru-RU" sz="2700" dirty="0" err="1" smtClean="0">
                <a:solidFill>
                  <a:srgbClr val="7030A0"/>
                </a:solidFill>
              </a:rPr>
              <a:t>захист</a:t>
            </a:r>
            <a:r>
              <a:rPr lang="ru-RU" sz="2700" dirty="0" smtClean="0">
                <a:solidFill>
                  <a:srgbClr val="7030A0"/>
                </a:solidFill>
              </a:rPr>
              <a:t> проекту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5. </a:t>
            </a:r>
            <a:r>
              <a:rPr lang="ru-RU" sz="2700" dirty="0" err="1" smtClean="0">
                <a:solidFill>
                  <a:srgbClr val="7030A0"/>
                </a:solidFill>
              </a:rPr>
              <a:t>Пошук</a:t>
            </a:r>
            <a:r>
              <a:rPr lang="ru-RU" sz="2700" dirty="0" smtClean="0">
                <a:solidFill>
                  <a:srgbClr val="7030A0"/>
                </a:solidFill>
              </a:rPr>
              <a:t> моделей-</a:t>
            </a:r>
            <a:r>
              <a:rPr lang="ru-RU" sz="2700" dirty="0" err="1" smtClean="0">
                <a:solidFill>
                  <a:srgbClr val="7030A0"/>
                </a:solidFill>
              </a:rPr>
              <a:t>аналогів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6. </a:t>
            </a:r>
            <a:r>
              <a:rPr lang="ru-RU" sz="2700" dirty="0" err="1" smtClean="0">
                <a:solidFill>
                  <a:srgbClr val="7030A0"/>
                </a:solidFill>
              </a:rPr>
              <a:t>Технічний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малюнок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цукерниці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7. </a:t>
            </a:r>
            <a:r>
              <a:rPr lang="ru-RU" sz="2700" dirty="0" err="1" smtClean="0">
                <a:solidFill>
                  <a:srgbClr val="7030A0"/>
                </a:solidFill>
              </a:rPr>
              <a:t>Заключний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</a:rPr>
              <a:t>етап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8. </a:t>
            </a:r>
            <a:r>
              <a:rPr lang="ru-RU" sz="2700" dirty="0" err="1" smtClean="0">
                <a:solidFill>
                  <a:srgbClr val="7030A0"/>
                </a:solidFill>
              </a:rPr>
              <a:t>Переваги</a:t>
            </a:r>
            <a:r>
              <a:rPr lang="ru-RU" sz="2700" dirty="0" smtClean="0">
                <a:solidFill>
                  <a:srgbClr val="7030A0"/>
                </a:solidFill>
              </a:rPr>
              <a:t> та </a:t>
            </a:r>
            <a:r>
              <a:rPr lang="ru-RU" sz="2700" dirty="0" err="1" smtClean="0">
                <a:solidFill>
                  <a:srgbClr val="7030A0"/>
                </a:solidFill>
              </a:rPr>
              <a:t>недоліки</a:t>
            </a:r>
            <a:r>
              <a:rPr lang="ru-RU" sz="2700" dirty="0" smtClean="0">
                <a:solidFill>
                  <a:srgbClr val="7030A0"/>
                </a:solidFill>
              </a:rPr>
              <a:t> проекту 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9. </a:t>
            </a:r>
            <a:r>
              <a:rPr lang="ru-RU" sz="2700" dirty="0" err="1" smtClean="0">
                <a:solidFill>
                  <a:srgbClr val="7030A0"/>
                </a:solidFill>
              </a:rPr>
              <a:t>Висновок</a:t>
            </a:r>
            <a:r>
              <a:rPr lang="ru-RU" sz="2700" dirty="0" smtClean="0">
                <a:solidFill>
                  <a:srgbClr val="7030A0"/>
                </a:solidFill>
              </a:rPr>
              <a:t> </a:t>
            </a:r>
            <a:r>
              <a:rPr lang="ru-RU" sz="2700" dirty="0">
                <a:solidFill>
                  <a:srgbClr val="7030A0"/>
                </a:solidFill>
              </a:rPr>
              <a:t>по </a:t>
            </a:r>
            <a:r>
              <a:rPr lang="ru-RU" sz="2700" dirty="0" err="1" smtClean="0">
                <a:solidFill>
                  <a:srgbClr val="7030A0"/>
                </a:solidFill>
              </a:rPr>
              <a:t>темі</a:t>
            </a:r>
            <a:r>
              <a:rPr lang="ru-RU" sz="2700" dirty="0">
                <a:solidFill>
                  <a:srgbClr val="7030A0"/>
                </a:solidFill>
              </a:rPr>
              <a:t/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10. </a:t>
            </a:r>
            <a:r>
              <a:rPr lang="ru-RU" sz="2700" dirty="0">
                <a:solidFill>
                  <a:srgbClr val="7030A0"/>
                </a:solidFill>
              </a:rPr>
              <a:t>Реклама </a:t>
            </a:r>
            <a:br>
              <a:rPr lang="ru-RU" sz="2700" dirty="0">
                <a:solidFill>
                  <a:srgbClr val="7030A0"/>
                </a:solidFill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2585388" cy="175968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15562"/>
            <a:ext cx="2369364" cy="17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3456384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00800" cy="610669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Цукерниця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?!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016" y="5595627"/>
            <a:ext cx="6034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Все!Та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й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одразу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1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5120" cy="5760640"/>
          </a:xfrm>
        </p:spPr>
        <p:txBody>
          <a:bodyPr/>
          <a:lstStyle/>
          <a:p>
            <a:r>
              <a:rPr lang="ru-RU" b="1" dirty="0"/>
              <a:t>1. </a:t>
            </a:r>
            <a:r>
              <a:rPr lang="ru-RU" b="1" dirty="0" err="1" smtClean="0"/>
              <a:t>Підстави</a:t>
            </a:r>
            <a:r>
              <a:rPr lang="ru-RU" b="1" dirty="0" smtClean="0"/>
              <a:t> для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даного</a:t>
            </a:r>
            <a:r>
              <a:rPr lang="ru-RU" b="1" dirty="0" smtClean="0"/>
              <a:t> проекту</a:t>
            </a:r>
            <a:br>
              <a:rPr lang="ru-RU" b="1" dirty="0" smtClean="0"/>
            </a:br>
            <a:r>
              <a:rPr lang="ru-RU" dirty="0"/>
              <a:t> </a:t>
            </a:r>
            <a:r>
              <a:rPr lang="ru-RU" sz="3200" dirty="0" smtClean="0">
                <a:solidFill>
                  <a:srgbClr val="FFFF99"/>
                </a:solidFill>
              </a:rPr>
              <a:t>У </a:t>
            </a:r>
            <a:r>
              <a:rPr lang="ru-RU" sz="3200" dirty="0" err="1" smtClean="0">
                <a:solidFill>
                  <a:srgbClr val="FFFF99"/>
                </a:solidFill>
              </a:rPr>
              <a:t>своєму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творчому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проекті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>
                <a:solidFill>
                  <a:srgbClr val="FFFF99"/>
                </a:solidFill>
              </a:rPr>
              <a:t>я </a:t>
            </a:r>
            <a:r>
              <a:rPr lang="ru-RU" sz="3200" dirty="0" err="1" smtClean="0">
                <a:solidFill>
                  <a:srgbClr val="FFFF99"/>
                </a:solidFill>
              </a:rPr>
              <a:t>вирішив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виготовити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цукерницю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>
                <a:solidFill>
                  <a:srgbClr val="FFFF99"/>
                </a:solidFill>
              </a:rPr>
              <a:t>к</a:t>
            </a:r>
            <a:r>
              <a:rPr lang="ru-RU" sz="3200" dirty="0" err="1" smtClean="0">
                <a:solidFill>
                  <a:srgbClr val="FFFF99"/>
                </a:solidFill>
              </a:rPr>
              <a:t>руглої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форми</a:t>
            </a:r>
            <a:r>
              <a:rPr lang="ru-RU" sz="3200" dirty="0" smtClean="0">
                <a:solidFill>
                  <a:srgbClr val="FFFF99"/>
                </a:solidFill>
              </a:rPr>
              <a:t> за </a:t>
            </a:r>
            <a:r>
              <a:rPr lang="ru-RU" sz="3200" dirty="0" err="1" smtClean="0">
                <a:solidFill>
                  <a:srgbClr val="FFFF99"/>
                </a:solidFill>
              </a:rPr>
              <a:t>допомогою</a:t>
            </a:r>
            <a:r>
              <a:rPr lang="ru-RU" sz="3200" dirty="0" smtClean="0">
                <a:solidFill>
                  <a:srgbClr val="FFFF99"/>
                </a:solidFill>
              </a:rPr>
              <a:t> лобзика, </a:t>
            </a:r>
            <a:r>
              <a:rPr lang="ru-RU" sz="3200" dirty="0" err="1" smtClean="0">
                <a:solidFill>
                  <a:srgbClr val="FFFF99"/>
                </a:solidFill>
              </a:rPr>
              <a:t>випалювача</a:t>
            </a:r>
            <a:r>
              <a:rPr lang="ru-RU" sz="3200" dirty="0" smtClean="0">
                <a:solidFill>
                  <a:srgbClr val="FFFF99"/>
                </a:solidFill>
              </a:rPr>
              <a:t> та токарного станка з </a:t>
            </a:r>
            <a:r>
              <a:rPr lang="ru-RU" sz="3200" dirty="0" err="1" smtClean="0">
                <a:solidFill>
                  <a:srgbClr val="FFFF99"/>
                </a:solidFill>
              </a:rPr>
              <a:t>обробки</a:t>
            </a:r>
            <a:r>
              <a:rPr lang="ru-RU" sz="3200" dirty="0" smtClean="0">
                <a:solidFill>
                  <a:srgbClr val="FFFF99"/>
                </a:solidFill>
              </a:rPr>
              <a:t> </a:t>
            </a:r>
            <a:r>
              <a:rPr lang="ru-RU" sz="3200" dirty="0" err="1" smtClean="0">
                <a:solidFill>
                  <a:srgbClr val="FFFF99"/>
                </a:solidFill>
              </a:rPr>
              <a:t>деревини</a:t>
            </a:r>
            <a:r>
              <a:rPr lang="ru-RU" sz="3200" dirty="0" smtClean="0">
                <a:solidFill>
                  <a:srgbClr val="FFFF99"/>
                </a:solidFill>
              </a:rPr>
              <a:t>.</a:t>
            </a:r>
            <a:r>
              <a:rPr lang="ru-RU" sz="3200" dirty="0">
                <a:solidFill>
                  <a:srgbClr val="FFFF99"/>
                </a:solidFill>
              </a:rPr>
              <a:t/>
            </a:r>
            <a:br>
              <a:rPr lang="ru-RU" sz="3200" dirty="0">
                <a:solidFill>
                  <a:srgbClr val="FFFF99"/>
                </a:solidFill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45663"/>
            <a:ext cx="70567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2.Цукерниці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мають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свою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історію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980728"/>
            <a:ext cx="6923112" cy="505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 smtClean="0"/>
              <a:t>Цукерниця</a:t>
            </a:r>
            <a:r>
              <a:rPr lang="en-US" sz="2400" dirty="0" smtClean="0"/>
              <a:t> — </a:t>
            </a:r>
            <a:r>
              <a:rPr lang="uk-UA" sz="2400" dirty="0" smtClean="0"/>
              <a:t>цукерка — гарно оформлена ємність для цукерок.</a:t>
            </a:r>
            <a:br>
              <a:rPr lang="uk-UA" sz="2400" dirty="0" smtClean="0"/>
            </a:br>
            <a:r>
              <a:rPr lang="uk-UA" sz="2400" dirty="0" smtClean="0"/>
              <a:t>Спочатку цукерниці були двох типів:</a:t>
            </a:r>
            <a:br>
              <a:rPr lang="uk-UA" sz="2400" dirty="0" smtClean="0"/>
            </a:br>
            <a:r>
              <a:rPr lang="uk-UA" sz="2400" dirty="0" smtClean="0"/>
              <a:t>* у формі кубика або скриньки, глибокі та високі — для постійного зберігання цукерок (ці цукерниці виготовлялися з дерева або металу — срібла, міді, латуні, жерсті);</a:t>
            </a:r>
            <a:br>
              <a:rPr lang="uk-UA" sz="2400" dirty="0" smtClean="0"/>
            </a:br>
            <a:r>
              <a:rPr lang="uk-UA" sz="2400" dirty="0" smtClean="0"/>
              <a:t>* також були плоскі — для укладення тендітних цукерок (з лікером) в один ряд, з відділенням для кожної цукерки — вони виготовлялися з картону, тому що служили лише для перенесення цукерок з кондитерської, і спочатку були позбавлені прикрас.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328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92549"/>
            <a:ext cx="7272808" cy="22723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>3. </a:t>
            </a:r>
            <a:r>
              <a:rPr lang="ru-RU" sz="4000" b="1" dirty="0" err="1" smtClean="0"/>
              <a:t>Деталі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варто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прийняти</a:t>
            </a:r>
            <a:r>
              <a:rPr lang="ru-RU" sz="4000" b="1" dirty="0" smtClean="0"/>
              <a:t> </a:t>
            </a:r>
            <a:r>
              <a:rPr lang="ru-RU" sz="4000" b="1" dirty="0"/>
              <a:t>д</a:t>
            </a:r>
            <a:r>
              <a:rPr lang="ru-RU" sz="4000" b="1" dirty="0" smtClean="0"/>
              <a:t>о </a:t>
            </a:r>
            <a:r>
              <a:rPr lang="ru-RU" sz="4000" b="1" dirty="0" err="1" smtClean="0"/>
              <a:t>уваги</a:t>
            </a:r>
            <a:r>
              <a:rPr lang="ru-RU" sz="4000" b="1" dirty="0" smtClean="0"/>
              <a:t> при </a:t>
            </a:r>
            <a:r>
              <a:rPr lang="ru-RU" sz="4000" b="1" dirty="0" err="1" smtClean="0"/>
              <a:t>виготовлені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виробу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85957"/>
            <a:ext cx="6981081" cy="39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151216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   </a:t>
            </a:r>
            <a:r>
              <a:rPr lang="ru-RU" sz="2700" i="1" dirty="0" err="1" smtClean="0">
                <a:solidFill>
                  <a:srgbClr val="FF9933"/>
                </a:solidFill>
              </a:rPr>
              <a:t>Універсальність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мого</a:t>
            </a:r>
            <a:r>
              <a:rPr lang="ru-RU" sz="2700" dirty="0" smtClean="0">
                <a:solidFill>
                  <a:srgbClr val="FFFF99"/>
                </a:solidFill>
              </a:rPr>
              <a:t> проекту </a:t>
            </a:r>
            <a:r>
              <a:rPr lang="ru-RU" sz="2700" dirty="0" err="1" smtClean="0">
                <a:solidFill>
                  <a:srgbClr val="FFFF99"/>
                </a:solidFill>
              </a:rPr>
              <a:t>полягає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в </a:t>
            </a:r>
            <a:r>
              <a:rPr lang="ru-RU" sz="2700" dirty="0" smtClean="0">
                <a:solidFill>
                  <a:srgbClr val="FFFF99"/>
                </a:solidFill>
              </a:rPr>
              <a:t>тому, </a:t>
            </a:r>
            <a:r>
              <a:rPr lang="ru-RU" sz="2700" dirty="0" err="1" smtClean="0">
                <a:solidFill>
                  <a:srgbClr val="FFFF99"/>
                </a:solidFill>
              </a:rPr>
              <a:t>що</a:t>
            </a:r>
            <a:r>
              <a:rPr lang="ru-RU" sz="2700" dirty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її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можна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використовувати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по прямому </a:t>
            </a:r>
            <a:r>
              <a:rPr lang="ru-RU" sz="2700" dirty="0" err="1" smtClean="0">
                <a:solidFill>
                  <a:srgbClr val="FFFF99"/>
                </a:solidFill>
              </a:rPr>
              <a:t>призначенню</a:t>
            </a:r>
            <a:r>
              <a:rPr lang="ru-RU" sz="2700" dirty="0" smtClean="0">
                <a:solidFill>
                  <a:srgbClr val="FFFF99"/>
                </a:solidFill>
              </a:rPr>
              <a:t>,  як </a:t>
            </a:r>
            <a:r>
              <a:rPr lang="ru-RU" sz="2700" dirty="0" err="1" smtClean="0">
                <a:solidFill>
                  <a:srgbClr val="FFFF99"/>
                </a:solidFill>
              </a:rPr>
              <a:t>цукерницю</a:t>
            </a:r>
            <a:r>
              <a:rPr lang="ru-RU" sz="2700" dirty="0" smtClean="0">
                <a:solidFill>
                  <a:srgbClr val="FFFF99"/>
                </a:solidFill>
              </a:rPr>
              <a:t>, та як </a:t>
            </a:r>
            <a:r>
              <a:rPr lang="ru-RU" sz="2700" dirty="0" err="1" smtClean="0">
                <a:solidFill>
                  <a:srgbClr val="FFFF99"/>
                </a:solidFill>
              </a:rPr>
              <a:t>інтер’єр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кухні</a:t>
            </a:r>
            <a:r>
              <a:rPr lang="ru-RU" sz="2700" dirty="0" smtClean="0">
                <a:solidFill>
                  <a:srgbClr val="FFFF99"/>
                </a:solidFill>
              </a:rPr>
              <a:t>. </a:t>
            </a:r>
            <a:r>
              <a:rPr lang="ru-RU" sz="2700" dirty="0">
                <a:solidFill>
                  <a:srgbClr val="FFFF99"/>
                </a:solidFill>
              </a:rPr>
              <a:t/>
            </a:r>
            <a:br>
              <a:rPr lang="ru-RU" sz="2700" dirty="0">
                <a:solidFill>
                  <a:srgbClr val="FFFF99"/>
                </a:solidFill>
              </a:rPr>
            </a:br>
            <a:r>
              <a:rPr lang="ru-RU" sz="2700" dirty="0" smtClean="0">
                <a:solidFill>
                  <a:srgbClr val="FFFF99"/>
                </a:solidFill>
              </a:rPr>
              <a:t>    </a:t>
            </a:r>
            <a:r>
              <a:rPr lang="ru-RU" sz="2700" i="1" dirty="0" err="1" smtClean="0">
                <a:solidFill>
                  <a:srgbClr val="FF9933"/>
                </a:solidFill>
              </a:rPr>
              <a:t>Економічність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полягає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в </a:t>
            </a:r>
            <a:r>
              <a:rPr lang="ru-RU" sz="2700" dirty="0" smtClean="0">
                <a:solidFill>
                  <a:srgbClr val="FFFF99"/>
                </a:solidFill>
              </a:rPr>
              <a:t>тому, </a:t>
            </a:r>
            <a:r>
              <a:rPr lang="ru-RU" sz="2700" dirty="0" err="1" smtClean="0">
                <a:solidFill>
                  <a:srgbClr val="FFFF99"/>
                </a:solidFill>
              </a:rPr>
              <a:t>що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всі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матеріали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для </a:t>
            </a:r>
            <a:r>
              <a:rPr lang="ru-RU" sz="2700" dirty="0" err="1" smtClean="0">
                <a:solidFill>
                  <a:srgbClr val="FFFF99"/>
                </a:solidFill>
              </a:rPr>
              <a:t>даного</a:t>
            </a:r>
            <a:r>
              <a:rPr lang="ru-RU" sz="2700" dirty="0" smtClean="0">
                <a:solidFill>
                  <a:srgbClr val="FFFF99"/>
                </a:solidFill>
              </a:rPr>
              <a:t> проекту </a:t>
            </a:r>
            <a:r>
              <a:rPr lang="ru-RU" sz="2700" dirty="0" err="1" smtClean="0">
                <a:solidFill>
                  <a:srgbClr val="FFFF99"/>
                </a:solidFill>
              </a:rPr>
              <a:t>можна</a:t>
            </a:r>
            <a:r>
              <a:rPr lang="ru-RU" sz="2700" dirty="0" smtClean="0">
                <a:solidFill>
                  <a:srgbClr val="FFFF99"/>
                </a:solidFill>
              </a:rPr>
              <a:t>  </a:t>
            </a:r>
            <a:r>
              <a:rPr lang="ru-RU" sz="2700" dirty="0" err="1" smtClean="0">
                <a:solidFill>
                  <a:srgbClr val="FFFF99"/>
                </a:solidFill>
              </a:rPr>
              <a:t>знайти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майже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біля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кожної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будівлі</a:t>
            </a:r>
            <a:r>
              <a:rPr lang="ru-RU" sz="2700" dirty="0" smtClean="0">
                <a:solidFill>
                  <a:srgbClr val="FFFF99"/>
                </a:solidFill>
              </a:rPr>
              <a:t> (</a:t>
            </a:r>
            <a:r>
              <a:rPr lang="ru-RU" sz="2700" dirty="0" err="1" smtClean="0">
                <a:solidFill>
                  <a:srgbClr val="FFFF99"/>
                </a:solidFill>
              </a:rPr>
              <a:t>використовується</a:t>
            </a:r>
            <a:r>
              <a:rPr lang="ru-RU" sz="2700" dirty="0" smtClean="0">
                <a:solidFill>
                  <a:srgbClr val="FFFF99"/>
                </a:solidFill>
              </a:rPr>
              <a:t> в </a:t>
            </a:r>
            <a:r>
              <a:rPr lang="ru-RU" sz="2700" dirty="0" err="1" smtClean="0">
                <a:solidFill>
                  <a:srgbClr val="FFFF99"/>
                </a:solidFill>
              </a:rPr>
              <a:t>якості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палива</a:t>
            </a:r>
            <a:r>
              <a:rPr lang="ru-RU" sz="2700" dirty="0" smtClean="0">
                <a:solidFill>
                  <a:srgbClr val="FFFF99"/>
                </a:solidFill>
              </a:rPr>
              <a:t>)</a:t>
            </a:r>
            <a:r>
              <a:rPr lang="ru-RU" sz="2700" dirty="0">
                <a:solidFill>
                  <a:srgbClr val="FFFF99"/>
                </a:solidFill>
              </a:rPr>
              <a:t/>
            </a:r>
            <a:br>
              <a:rPr lang="ru-RU" sz="2700" dirty="0">
                <a:solidFill>
                  <a:srgbClr val="FFFF99"/>
                </a:solidFill>
              </a:rPr>
            </a:br>
            <a:r>
              <a:rPr lang="ru-RU" sz="2700" dirty="0">
                <a:solidFill>
                  <a:srgbClr val="FFFF99"/>
                </a:solidFill>
              </a:rPr>
              <a:t>    </a:t>
            </a:r>
            <a:r>
              <a:rPr lang="ru-RU" sz="2700" i="1" dirty="0" err="1" smtClean="0">
                <a:solidFill>
                  <a:srgbClr val="FF9933"/>
                </a:solidFill>
              </a:rPr>
              <a:t>Конструктивність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необхідно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враховувати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при </a:t>
            </a:r>
            <a:r>
              <a:rPr lang="ru-RU" sz="2700" dirty="0" err="1" smtClean="0">
                <a:solidFill>
                  <a:srgbClr val="FFFF99"/>
                </a:solidFill>
              </a:rPr>
              <a:t>виготовлені</a:t>
            </a:r>
            <a:r>
              <a:rPr lang="ru-RU" sz="2700" dirty="0" smtClean="0">
                <a:solidFill>
                  <a:srgbClr val="FFFF99"/>
                </a:solidFill>
              </a:rPr>
              <a:t>, вона красива, </a:t>
            </a:r>
            <a:r>
              <a:rPr lang="ru-RU" sz="2700" dirty="0" err="1" smtClean="0">
                <a:solidFill>
                  <a:srgbClr val="FFFF99"/>
                </a:solidFill>
              </a:rPr>
              <a:t>зручна</a:t>
            </a:r>
            <a:r>
              <a:rPr lang="ru-RU" sz="2700" dirty="0" smtClean="0">
                <a:solidFill>
                  <a:srgbClr val="FFFF99"/>
                </a:solidFill>
              </a:rPr>
              <a:t>.</a:t>
            </a:r>
            <a:r>
              <a:rPr lang="ru-RU" sz="2700" dirty="0">
                <a:solidFill>
                  <a:srgbClr val="FFFF99"/>
                </a:solidFill>
              </a:rPr>
              <a:t/>
            </a:r>
            <a:br>
              <a:rPr lang="ru-RU" sz="2700" dirty="0">
                <a:solidFill>
                  <a:srgbClr val="FFFF99"/>
                </a:solidFill>
              </a:rPr>
            </a:br>
            <a:r>
              <a:rPr lang="ru-RU" sz="2700" dirty="0">
                <a:solidFill>
                  <a:srgbClr val="FFFF99"/>
                </a:solidFill>
              </a:rPr>
              <a:t>    </a:t>
            </a:r>
            <a:r>
              <a:rPr lang="ru-RU" sz="2700" i="1" dirty="0" err="1" smtClean="0">
                <a:solidFill>
                  <a:srgbClr val="FF9933"/>
                </a:solidFill>
              </a:rPr>
              <a:t>Экологічність</a:t>
            </a:r>
            <a:r>
              <a:rPr lang="ru-RU" sz="2700" dirty="0" smtClean="0">
                <a:solidFill>
                  <a:srgbClr val="FF9933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заключається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в </a:t>
            </a:r>
            <a:r>
              <a:rPr lang="ru-RU" sz="2700" dirty="0" smtClean="0">
                <a:solidFill>
                  <a:srgbClr val="FFFF99"/>
                </a:solidFill>
              </a:rPr>
              <a:t>тому, </a:t>
            </a:r>
            <a:r>
              <a:rPr lang="ru-RU" sz="2700" dirty="0" err="1" smtClean="0">
                <a:solidFill>
                  <a:srgbClr val="FFFF99"/>
                </a:solidFill>
              </a:rPr>
              <a:t>що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при </a:t>
            </a:r>
            <a:r>
              <a:rPr lang="ru-RU" sz="2700" dirty="0" err="1" smtClean="0">
                <a:solidFill>
                  <a:srgbClr val="FFFF99"/>
                </a:solidFill>
              </a:rPr>
              <a:t>виготовлені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даного</a:t>
            </a:r>
            <a:r>
              <a:rPr lang="ru-RU" sz="2700" dirty="0" smtClean="0">
                <a:solidFill>
                  <a:srgbClr val="FFFF99"/>
                </a:solidFill>
              </a:rPr>
              <a:t> проекту </a:t>
            </a:r>
            <a:r>
              <a:rPr lang="ru-RU" sz="2700" dirty="0" err="1" smtClean="0">
                <a:solidFill>
                  <a:srgbClr val="FFFF99"/>
                </a:solidFill>
              </a:rPr>
              <a:t>використовувалася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екологічно</a:t>
            </a:r>
            <a:r>
              <a:rPr lang="ru-RU" sz="2700" dirty="0" smtClean="0">
                <a:solidFill>
                  <a:srgbClr val="FFFF99"/>
                </a:solidFill>
              </a:rPr>
              <a:t> чиста деревина.</a:t>
            </a:r>
            <a:r>
              <a:rPr lang="ru-RU" sz="2700" dirty="0">
                <a:solidFill>
                  <a:srgbClr val="FFFF99"/>
                </a:solidFill>
              </a:rPr>
              <a:t/>
            </a:r>
            <a:br>
              <a:rPr lang="ru-RU" sz="2700" dirty="0">
                <a:solidFill>
                  <a:srgbClr val="FFFF99"/>
                </a:solidFill>
              </a:rPr>
            </a:br>
            <a:r>
              <a:rPr lang="ru-RU" sz="2700" dirty="0">
                <a:solidFill>
                  <a:srgbClr val="FFFF99"/>
                </a:solidFill>
              </a:rPr>
              <a:t>    </a:t>
            </a:r>
            <a:r>
              <a:rPr lang="ru-RU" sz="2700" i="1" dirty="0">
                <a:solidFill>
                  <a:srgbClr val="FFFF99"/>
                </a:solidFill>
              </a:rPr>
              <a:t>З</a:t>
            </a:r>
            <a:r>
              <a:rPr lang="ru-RU" sz="2700" i="1" dirty="0" smtClean="0">
                <a:solidFill>
                  <a:srgbClr val="FFFF99"/>
                </a:solidFill>
              </a:rPr>
              <a:t> </a:t>
            </a:r>
            <a:r>
              <a:rPr lang="ru-RU" sz="2700" i="1" dirty="0" err="1" smtClean="0">
                <a:solidFill>
                  <a:srgbClr val="FF9933"/>
                </a:solidFill>
              </a:rPr>
              <a:t>естетичної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>
                <a:solidFill>
                  <a:srgbClr val="FFFF99"/>
                </a:solidFill>
              </a:rPr>
              <a:t>точки </a:t>
            </a:r>
            <a:r>
              <a:rPr lang="ru-RU" sz="2700" dirty="0" err="1" smtClean="0">
                <a:solidFill>
                  <a:srgbClr val="FFFF99"/>
                </a:solidFill>
              </a:rPr>
              <a:t>зору</a:t>
            </a:r>
            <a:r>
              <a:rPr lang="ru-RU" sz="2700" dirty="0" smtClean="0">
                <a:solidFill>
                  <a:srgbClr val="FFFF99"/>
                </a:solidFill>
              </a:rPr>
              <a:t>, тут </a:t>
            </a:r>
            <a:r>
              <a:rPr lang="ru-RU" sz="2700" dirty="0">
                <a:solidFill>
                  <a:srgbClr val="FFFF99"/>
                </a:solidFill>
              </a:rPr>
              <a:t>я </a:t>
            </a:r>
            <a:r>
              <a:rPr lang="ru-RU" sz="2700" dirty="0" err="1" smtClean="0">
                <a:solidFill>
                  <a:srgbClr val="FFFF99"/>
                </a:solidFill>
              </a:rPr>
              <a:t>використовував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круглу</a:t>
            </a:r>
            <a:r>
              <a:rPr lang="ru-RU" sz="2700" dirty="0" smtClean="0">
                <a:solidFill>
                  <a:srgbClr val="FFFF99"/>
                </a:solidFill>
              </a:rPr>
              <a:t> форму. </a:t>
            </a:r>
            <a:br>
              <a:rPr lang="ru-RU" sz="2700" dirty="0" smtClean="0">
                <a:solidFill>
                  <a:srgbClr val="FFFF99"/>
                </a:solidFill>
              </a:rPr>
            </a:br>
            <a:r>
              <a:rPr lang="ru-RU" sz="2700" dirty="0">
                <a:solidFill>
                  <a:srgbClr val="FFFF99"/>
                </a:solidFill>
              </a:rPr>
              <a:t> </a:t>
            </a:r>
            <a:r>
              <a:rPr lang="ru-RU" sz="2700" dirty="0" smtClean="0">
                <a:solidFill>
                  <a:srgbClr val="FFFF99"/>
                </a:solidFill>
              </a:rPr>
              <a:t>   </a:t>
            </a:r>
            <a:r>
              <a:rPr lang="ru-RU" sz="2700" i="1" dirty="0" err="1" smtClean="0">
                <a:solidFill>
                  <a:srgbClr val="FF9933"/>
                </a:solidFill>
              </a:rPr>
              <a:t>Технологія</a:t>
            </a:r>
            <a:r>
              <a:rPr lang="ru-RU" sz="2700" i="1" dirty="0" smtClean="0">
                <a:solidFill>
                  <a:srgbClr val="FF9933"/>
                </a:solidFill>
              </a:rPr>
              <a:t> </a:t>
            </a:r>
            <a:r>
              <a:rPr lang="ru-RU" sz="2700" i="1" dirty="0" err="1" smtClean="0">
                <a:solidFill>
                  <a:srgbClr val="FF9933"/>
                </a:solidFill>
              </a:rPr>
              <a:t>виготовлення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всі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операції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виконуються</a:t>
            </a:r>
            <a:r>
              <a:rPr lang="ru-RU" sz="2700" dirty="0" smtClean="0">
                <a:solidFill>
                  <a:srgbClr val="FFFF99"/>
                </a:solidFill>
              </a:rPr>
              <a:t> </a:t>
            </a:r>
            <a:r>
              <a:rPr lang="ru-RU" sz="2700" dirty="0" err="1" smtClean="0">
                <a:solidFill>
                  <a:srgbClr val="FFFF99"/>
                </a:solidFill>
              </a:rPr>
              <a:t>електроінструментами</a:t>
            </a:r>
            <a:r>
              <a:rPr lang="ru-RU" sz="2700" dirty="0">
                <a:solidFill>
                  <a:srgbClr val="FFFF99"/>
                </a:solidFill>
              </a:rPr>
              <a:t>. </a:t>
            </a:r>
            <a:endParaRPr lang="ru-RU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4. </a:t>
            </a:r>
            <a:r>
              <a:rPr lang="ru-RU" b="1" dirty="0" err="1" smtClean="0">
                <a:solidFill>
                  <a:srgbClr val="FFFF00"/>
                </a:solidFill>
              </a:rPr>
              <a:t>Опис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власної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роботи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над проектом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648" y="1600200"/>
            <a:ext cx="74168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розробка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ескізів</a:t>
            </a:r>
            <a:r>
              <a:rPr lang="ru-RU" sz="2800" b="1" dirty="0" smtClean="0">
                <a:solidFill>
                  <a:srgbClr val="00FFFF"/>
                </a:solidFill>
              </a:rPr>
              <a:t>, </a:t>
            </a:r>
            <a:r>
              <a:rPr lang="ru-RU" sz="2800" b="1" dirty="0" err="1" smtClean="0">
                <a:solidFill>
                  <a:srgbClr val="00FFFF"/>
                </a:solidFill>
              </a:rPr>
              <a:t>шаблонів</a:t>
            </a:r>
            <a:r>
              <a:rPr lang="ru-RU" sz="2800" b="1" dirty="0" smtClean="0">
                <a:solidFill>
                  <a:srgbClr val="00FFFF"/>
                </a:solidFill>
              </a:rPr>
              <a:t>, </a:t>
            </a:r>
            <a:r>
              <a:rPr lang="ru-RU" sz="2800" b="1" dirty="0" err="1" smtClean="0">
                <a:solidFill>
                  <a:srgbClr val="00FFFF"/>
                </a:solidFill>
              </a:rPr>
              <a:t>ознайомлення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>
                <a:solidFill>
                  <a:srgbClr val="00FFFF"/>
                </a:solidFill>
              </a:rPr>
              <a:t>з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літературою</a:t>
            </a:r>
            <a:endParaRPr lang="ru-RU" sz="2800" b="1" dirty="0" smtClean="0">
              <a:solidFill>
                <a:srgbClr val="00FFFF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підготовка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матеріалів</a:t>
            </a:r>
            <a:r>
              <a:rPr lang="ru-RU" sz="2800" b="1" dirty="0" smtClean="0">
                <a:solidFill>
                  <a:srgbClr val="00FFFF"/>
                </a:solidFill>
              </a:rPr>
              <a:t>, </a:t>
            </a:r>
            <a:r>
              <a:rPr lang="ru-RU" sz="2800" b="1" dirty="0" err="1" smtClean="0">
                <a:solidFill>
                  <a:srgbClr val="00FFFF"/>
                </a:solidFill>
              </a:rPr>
              <a:t>інструментів</a:t>
            </a:r>
            <a:endParaRPr lang="ru-RU" sz="2800" b="1" dirty="0" smtClean="0">
              <a:solidFill>
                <a:srgbClr val="00FFFF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виконання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теоретичної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частини</a:t>
            </a:r>
            <a:r>
              <a:rPr lang="ru-RU" sz="2800" b="1" dirty="0" smtClean="0">
                <a:solidFill>
                  <a:srgbClr val="00FFFF"/>
                </a:solidFill>
              </a:rPr>
              <a:t> проекту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виконання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практичної</a:t>
            </a:r>
            <a:r>
              <a:rPr lang="ru-RU" sz="2800" b="1" dirty="0" smtClean="0">
                <a:solidFill>
                  <a:srgbClr val="00FFFF"/>
                </a:solidFill>
              </a:rPr>
              <a:t> </a:t>
            </a:r>
            <a:r>
              <a:rPr lang="ru-RU" sz="2800" b="1" dirty="0" err="1" smtClean="0">
                <a:solidFill>
                  <a:srgbClr val="00FFFF"/>
                </a:solidFill>
              </a:rPr>
              <a:t>частини</a:t>
            </a:r>
            <a:r>
              <a:rPr lang="ru-RU" sz="2800" b="1" dirty="0" smtClean="0">
                <a:solidFill>
                  <a:srgbClr val="00FFFF"/>
                </a:solidFill>
              </a:rPr>
              <a:t> проекту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оформлення</a:t>
            </a:r>
            <a:r>
              <a:rPr lang="ru-RU" sz="2800" b="1" dirty="0" smtClean="0">
                <a:solidFill>
                  <a:srgbClr val="00FFFF"/>
                </a:solidFill>
              </a:rPr>
              <a:t> проекту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FFFF"/>
                </a:solidFill>
              </a:rPr>
              <a:t>- </a:t>
            </a:r>
            <a:r>
              <a:rPr lang="ru-RU" sz="2800" b="1" dirty="0" err="1" smtClean="0">
                <a:solidFill>
                  <a:srgbClr val="00FFFF"/>
                </a:solidFill>
              </a:rPr>
              <a:t>захист</a:t>
            </a:r>
            <a:r>
              <a:rPr lang="ru-RU" sz="2800" b="1" dirty="0" smtClean="0">
                <a:solidFill>
                  <a:srgbClr val="00FFFF"/>
                </a:solidFill>
              </a:rPr>
              <a:t> проекту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331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36" y="1772816"/>
            <a:ext cx="2485592" cy="2094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848872" cy="2016224"/>
          </a:xfrm>
        </p:spPr>
        <p:txBody>
          <a:bodyPr>
            <a:normAutofit/>
          </a:bodyPr>
          <a:lstStyle/>
          <a:p>
            <a:r>
              <a:rPr lang="uk-UA" sz="2400" b="1" dirty="0"/>
              <a:t>5</a:t>
            </a:r>
            <a:r>
              <a:rPr lang="uk-UA" sz="2400" b="1" dirty="0" smtClean="0"/>
              <a:t>.</a:t>
            </a:r>
            <a:r>
              <a:rPr lang="uk-UA" b="1" dirty="0" smtClean="0"/>
              <a:t> </a:t>
            </a:r>
            <a:r>
              <a:rPr lang="uk-UA" sz="2700" b="1" dirty="0" smtClean="0"/>
              <a:t>Пошук </a:t>
            </a:r>
            <a:r>
              <a:rPr lang="uk-UA" sz="2700" b="1" dirty="0"/>
              <a:t>моделей – аналогів та їх аналіз.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200" dirty="0"/>
              <a:t>Запропоную декілька варіантів </a:t>
            </a:r>
            <a:r>
              <a:rPr lang="uk-UA" sz="2200" dirty="0" smtClean="0"/>
              <a:t>цукерниць </a:t>
            </a:r>
            <a:r>
              <a:rPr lang="uk-UA" sz="2200" dirty="0"/>
              <a:t>(Малюнки 1-6), з яких після аналізу виберу </a:t>
            </a:r>
            <a:r>
              <a:rPr lang="uk-UA" sz="2200" dirty="0" smtClean="0"/>
              <a:t>щось </a:t>
            </a:r>
            <a:r>
              <a:rPr lang="uk-UA" sz="2200" dirty="0"/>
              <a:t>для подальшого виготовлення.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2232249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3" y="2816932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5" y="4221088"/>
            <a:ext cx="2226600" cy="2279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03" y="3361091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72" y="43028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Підстави</a:t>
            </a:r>
            <a:r>
              <a:rPr lang="ru-RU" b="1" dirty="0" smtClean="0"/>
              <a:t> для </a:t>
            </a:r>
            <a:r>
              <a:rPr lang="ru-RU" b="1" dirty="0" err="1" smtClean="0"/>
              <a:t>вибору</a:t>
            </a:r>
            <a:r>
              <a:rPr lang="ru-RU" b="1" dirty="0" smtClean="0"/>
              <a:t> </a:t>
            </a:r>
            <a:r>
              <a:rPr lang="ru-RU" b="1" dirty="0" err="1" smtClean="0"/>
              <a:t>ескіза</a:t>
            </a:r>
            <a:r>
              <a:rPr lang="ru-RU" b="1" dirty="0" smtClean="0"/>
              <a:t>    </a:t>
            </a:r>
            <a:r>
              <a:rPr lang="ru-RU" b="1" dirty="0" err="1" smtClean="0"/>
              <a:t>цукерниці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13176"/>
            <a:ext cx="2225348" cy="1687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876579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9933"/>
                </a:solidFill>
              </a:rPr>
              <a:t>ІДЕЯ </a:t>
            </a:r>
            <a:r>
              <a:rPr lang="ru-RU" sz="2800" dirty="0">
                <a:solidFill>
                  <a:srgbClr val="FF9933"/>
                </a:solidFill>
              </a:rPr>
              <a:t>1.  </a:t>
            </a:r>
            <a:r>
              <a:rPr lang="ru-RU" sz="2800" dirty="0" err="1" smtClean="0">
                <a:solidFill>
                  <a:srgbClr val="FF9933"/>
                </a:solidFill>
              </a:rPr>
              <a:t>Звичайна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цукерниця</a:t>
            </a:r>
            <a:r>
              <a:rPr lang="ru-RU" sz="2800" dirty="0" smtClean="0">
                <a:solidFill>
                  <a:srgbClr val="FF9933"/>
                </a:solidFill>
              </a:rPr>
              <a:t> – </a:t>
            </a:r>
            <a:r>
              <a:rPr lang="ru-RU" sz="2800" dirty="0" err="1" smtClean="0">
                <a:solidFill>
                  <a:srgbClr val="FF9933"/>
                </a:solidFill>
              </a:rPr>
              <a:t>продається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>
                <a:solidFill>
                  <a:srgbClr val="FF9933"/>
                </a:solidFill>
              </a:rPr>
              <a:t>в </a:t>
            </a:r>
            <a:r>
              <a:rPr lang="ru-RU" sz="2800" dirty="0" err="1" smtClean="0">
                <a:solidFill>
                  <a:srgbClr val="FF9933"/>
                </a:solidFill>
              </a:rPr>
              <a:t>магазині</a:t>
            </a:r>
            <a:r>
              <a:rPr lang="ru-RU" sz="2800" dirty="0" smtClean="0">
                <a:solidFill>
                  <a:srgbClr val="FF9933"/>
                </a:solidFill>
              </a:rPr>
              <a:t>.</a:t>
            </a:r>
          </a:p>
          <a:p>
            <a:pPr>
              <a:defRPr/>
            </a:pPr>
            <a:endParaRPr lang="ru-RU" sz="2800" dirty="0">
              <a:solidFill>
                <a:srgbClr val="FF9933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FF9933"/>
                </a:solidFill>
              </a:rPr>
              <a:t> </a:t>
            </a:r>
            <a:r>
              <a:rPr lang="ru-RU" sz="2800" dirty="0" smtClean="0">
                <a:solidFill>
                  <a:srgbClr val="FF9933"/>
                </a:solidFill>
              </a:rPr>
              <a:t>ІДЕЯ </a:t>
            </a:r>
            <a:r>
              <a:rPr lang="ru-RU" sz="2800" dirty="0">
                <a:solidFill>
                  <a:srgbClr val="FF9933"/>
                </a:solidFill>
              </a:rPr>
              <a:t>2. 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Цукерниця</a:t>
            </a:r>
            <a:r>
              <a:rPr lang="ru-RU" sz="2800" dirty="0" smtClean="0">
                <a:solidFill>
                  <a:srgbClr val="FF9933"/>
                </a:solidFill>
              </a:rPr>
              <a:t> з </a:t>
            </a:r>
            <a:r>
              <a:rPr lang="ru-RU" sz="2800" dirty="0">
                <a:solidFill>
                  <a:srgbClr val="FF9933"/>
                </a:solidFill>
              </a:rPr>
              <a:t>дерева – </a:t>
            </a:r>
            <a:r>
              <a:rPr lang="ru-RU" sz="2800" dirty="0" err="1" smtClean="0">
                <a:solidFill>
                  <a:srgbClr val="FF9933"/>
                </a:solidFill>
              </a:rPr>
              <a:t>необхідна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річ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>
                <a:solidFill>
                  <a:srgbClr val="FF9933"/>
                </a:solidFill>
              </a:rPr>
              <a:t>для 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любої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господарки</a:t>
            </a:r>
            <a:r>
              <a:rPr lang="ru-RU" sz="2800" dirty="0" smtClean="0">
                <a:solidFill>
                  <a:srgbClr val="FF9933"/>
                </a:solidFill>
              </a:rPr>
              <a:t>.</a:t>
            </a:r>
          </a:p>
          <a:p>
            <a:pPr>
              <a:defRPr/>
            </a:pPr>
            <a:endParaRPr lang="ru-RU" sz="2800" dirty="0">
              <a:solidFill>
                <a:srgbClr val="FF9933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FF9933"/>
                </a:solidFill>
              </a:rPr>
              <a:t> </a:t>
            </a:r>
            <a:r>
              <a:rPr lang="ru-RU" sz="2800" dirty="0" smtClean="0">
                <a:solidFill>
                  <a:srgbClr val="FF9933"/>
                </a:solidFill>
              </a:rPr>
              <a:t>ІДЕЯ 3.  </a:t>
            </a:r>
            <a:r>
              <a:rPr lang="ru-RU" sz="2800" dirty="0" err="1" smtClean="0">
                <a:solidFill>
                  <a:srgbClr val="FF9933"/>
                </a:solidFill>
              </a:rPr>
              <a:t>Цукерниця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зроблена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власними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>
                <a:solidFill>
                  <a:srgbClr val="FF9933"/>
                </a:solidFill>
              </a:rPr>
              <a:t>руками </a:t>
            </a:r>
            <a:r>
              <a:rPr lang="ru-RU" sz="2800" dirty="0" smtClean="0">
                <a:solidFill>
                  <a:srgbClr val="FF9933"/>
                </a:solidFill>
              </a:rPr>
              <a:t>- прикраса </a:t>
            </a:r>
            <a:r>
              <a:rPr lang="ru-RU" sz="2800" dirty="0" err="1" smtClean="0">
                <a:solidFill>
                  <a:srgbClr val="FF9933"/>
                </a:solidFill>
              </a:rPr>
              <a:t>інтер’єру</a:t>
            </a:r>
            <a:r>
              <a:rPr lang="ru-RU" sz="2800" dirty="0" smtClean="0">
                <a:solidFill>
                  <a:srgbClr val="FF9933"/>
                </a:solidFill>
              </a:rPr>
              <a:t> </a:t>
            </a:r>
            <a:r>
              <a:rPr lang="ru-RU" sz="2800" dirty="0" err="1" smtClean="0">
                <a:solidFill>
                  <a:srgbClr val="FF9933"/>
                </a:solidFill>
              </a:rPr>
              <a:t>кухні</a:t>
            </a:r>
            <a:r>
              <a:rPr lang="ru-RU" sz="2800" dirty="0" smtClean="0">
                <a:solidFill>
                  <a:srgbClr val="FF9933"/>
                </a:solidFill>
              </a:rPr>
              <a:t>.</a:t>
            </a:r>
            <a:endParaRPr lang="ru-RU" sz="2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940</Words>
  <Application>Microsoft Office PowerPoint</Application>
  <PresentationFormat>Экран (4:3)</PresentationFormat>
  <Paragraphs>235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Тема Office</vt:lpstr>
      <vt:lpstr>Творчий  проект  Виготовлення  цукерниці </vt:lpstr>
      <vt:lpstr>                      ЗМІСТ 1. Підстави для вибору даного виробу. 2. Історична довідка по темі. 3. Деталі, які слід прийняти до уваги. 4. Опис власної роботи над проектом. - розробка ескізів, шаблонів, ознайомлення з літературою, - підготовка матеріалів, інструментів, - виконання теоретичної частини проекту, - виконання практичної частини проекту, - оформлення проекту, - захист проекту 5. Пошук моделей-аналогів 6. Технічний малюнок цукерниці 7. Заключний етап  8. Переваги та недоліки проекту   9. Висновок по темі  10. Реклама  </vt:lpstr>
      <vt:lpstr>1. Підстави для вибору даного проекту  У своєму творчому проекті я вирішив виготовити цукерницю круглої форми за допомогою лобзика, випалювача та токарного станка з обробки деревини. </vt:lpstr>
      <vt:lpstr>Презентация PowerPoint</vt:lpstr>
      <vt:lpstr>3. Деталі, які варто прийняти до уваги при виготовлені виробу </vt:lpstr>
      <vt:lpstr>           Універсальність мого проекту полягає в тому, що її можна використовувати по прямому призначенню,  як цукерницю, та як інтер’єр кухні.      Економічність полягає в тому, що всі матеріали для даного проекту можна  знайти майже біля кожної будівлі (використовується в якості палива)     Конструктивність необхідно враховувати при виготовлені, вона красива, зручна.     Экологічність заключається в тому, що при виготовлені даного проекту використовувалася екологічно чиста деревина.     З естетичної точки зору, тут я використовував круглу форму.      Технологія виготовлення всі операції виконуються електроінструментами. </vt:lpstr>
      <vt:lpstr>4. Опис власної роботи над проектом</vt:lpstr>
      <vt:lpstr>5. Пошук моделей – аналогів та їх аналіз. Запропоную декілька варіантів цукерниць (Малюнки 1-6), з яких після аналізу виберу щось для подальшого виготовлення.</vt:lpstr>
      <vt:lpstr>     Підстави для вибору ескіза    цукерниці</vt:lpstr>
      <vt:lpstr>Презентация PowerPoint</vt:lpstr>
      <vt:lpstr>   Технологічна карта для виготовлення цукерниці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Розрахунок амортизаційних відрахувань </vt:lpstr>
      <vt:lpstr>8. Переваги та недоліки</vt:lpstr>
      <vt:lpstr>9.Висновок по темі:</vt:lpstr>
      <vt:lpstr>Цукерниця?!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Gannadiy</cp:lastModifiedBy>
  <cp:revision>50</cp:revision>
  <cp:lastPrinted>2017-02-28T19:03:41Z</cp:lastPrinted>
  <dcterms:created xsi:type="dcterms:W3CDTF">2014-10-12T17:01:18Z</dcterms:created>
  <dcterms:modified xsi:type="dcterms:W3CDTF">2017-03-01T18:56:18Z</dcterms:modified>
</cp:coreProperties>
</file>