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58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4" r:id="rId14"/>
    <p:sldId id="271" r:id="rId15"/>
    <p:sldId id="272" r:id="rId16"/>
    <p:sldId id="273" r:id="rId17"/>
    <p:sldId id="270" r:id="rId18"/>
    <p:sldId id="275" r:id="rId19"/>
    <p:sldId id="287" r:id="rId20"/>
    <p:sldId id="288" r:id="rId21"/>
    <p:sldId id="290" r:id="rId22"/>
    <p:sldId id="276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1C81A-5107-49DD-892A-F8C86D69E6B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626E3-61AD-4F33-BCAA-2A2FB2524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1C81A-5107-49DD-892A-F8C86D69E6B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626E3-61AD-4F33-BCAA-2A2FB2524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1C81A-5107-49DD-892A-F8C86D69E6B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626E3-61AD-4F33-BCAA-2A2FB2524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1C81A-5107-49DD-892A-F8C86D69E6B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626E3-61AD-4F33-BCAA-2A2FB2524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1C81A-5107-49DD-892A-F8C86D69E6B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626E3-61AD-4F33-BCAA-2A2FB2524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1C81A-5107-49DD-892A-F8C86D69E6B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626E3-61AD-4F33-BCAA-2A2FB2524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1C81A-5107-49DD-892A-F8C86D69E6B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626E3-61AD-4F33-BCAA-2A2FB2524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1C81A-5107-49DD-892A-F8C86D69E6B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626E3-61AD-4F33-BCAA-2A2FB2524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1C81A-5107-49DD-892A-F8C86D69E6B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626E3-61AD-4F33-BCAA-2A2FB2524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1C81A-5107-49DD-892A-F8C86D69E6B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626E3-61AD-4F33-BCAA-2A2FB2524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1C81A-5107-49DD-892A-F8C86D69E6B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626E3-61AD-4F33-BCAA-2A2FB2524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B1C81A-5107-49DD-892A-F8C86D69E6B2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626E3-61AD-4F33-BCAA-2A2FB2524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file:///H:\&#1074;&#1110;&#1076;&#1082;&#1088;&#1080;&#1090;&#1080;&#1081;%20&#1091;&#1088;&#1086;&#1082;\&#1070;&#1085;&#1080;&#1081;%20&#1082;&#1072;&#1087;&#1099;&#1090;&#1072;&#1085;.mp3" TargetMode="External"/><Relationship Id="rId1" Type="http://schemas.openxmlformats.org/officeDocument/2006/relationships/audio" Target="file:///H:\&#1074;&#1110;&#1076;&#1082;&#1088;&#1080;&#1090;&#1080;&#1081;%20&#1091;&#1088;&#1086;&#1082;\yunyKapitan.mp3" TargetMode="Externa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7.gi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fantik47.rusedu.net/gallery/3117/69657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/>
          <a:lstStyle/>
          <a:p>
            <a:pPr marL="273050" indent="-6350" algn="ctr">
              <a:buNone/>
            </a:pPr>
            <a:endParaRPr lang="en-US" dirty="0" smtClean="0"/>
          </a:p>
          <a:p>
            <a:pPr marL="273050" indent="-6350" algn="ctr">
              <a:buNone/>
            </a:pPr>
            <a:endParaRPr lang="en-US" dirty="0" smtClean="0"/>
          </a:p>
          <a:p>
            <a:pPr marL="273050" indent="-6350" algn="ctr">
              <a:buNone/>
            </a:pPr>
            <a:r>
              <a:rPr lang="uk-UA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Прикметники-синоніми, прикметники-антоніми, прикметники-багатозначні слова. Пряме і переносне значення прикметників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4213" y="549275"/>
            <a:ext cx="7772400" cy="2016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4 клас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000364" y="4857760"/>
            <a:ext cx="5572164" cy="2000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                                                                                                </a:t>
            </a:r>
            <a:r>
              <a:rPr kumimoji="0" lang="uk-UA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8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Підготувала</a:t>
            </a:r>
            <a:endParaRPr kumimoji="0" lang="uk-UA" sz="1800" b="1" i="0" u="none" strike="noStrike" kern="1200" cap="none" spc="0" normalizeH="0" baseline="0" noProof="0" dirty="0" smtClean="0">
              <a:ln>
                <a:noFill/>
              </a:ln>
              <a:solidFill>
                <a:srgbClr val="80008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8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вчитель початкових класів</a:t>
            </a:r>
          </a:p>
          <a:p>
            <a:pPr marL="342900" lvl="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uk-UA" b="1" dirty="0" err="1" smtClean="0">
                <a:solidFill>
                  <a:srgbClr val="800080"/>
                </a:solidFill>
                <a:latin typeface="Georgia" pitchFamily="18" charset="0"/>
              </a:rPr>
              <a:t>КЗ</a:t>
            </a:r>
            <a:r>
              <a:rPr lang="uk-UA" b="1" dirty="0" smtClean="0">
                <a:solidFill>
                  <a:srgbClr val="800080"/>
                </a:solidFill>
                <a:latin typeface="Georgia" pitchFamily="18" charset="0"/>
              </a:rPr>
              <a:t> </a:t>
            </a:r>
            <a:r>
              <a:rPr lang="uk-UA" b="1" dirty="0" err="1" smtClean="0">
                <a:solidFill>
                  <a:srgbClr val="800080"/>
                </a:solidFill>
                <a:latin typeface="Georgia" pitchFamily="18" charset="0"/>
              </a:rPr>
              <a:t>“Нововодолазький</a:t>
            </a:r>
            <a:r>
              <a:rPr lang="uk-UA" b="1" dirty="0" smtClean="0">
                <a:solidFill>
                  <a:srgbClr val="800080"/>
                </a:solidFill>
                <a:latin typeface="Georgia" pitchFamily="18" charset="0"/>
              </a:rPr>
              <a:t> СНВК”</a:t>
            </a:r>
          </a:p>
          <a:p>
            <a:pPr marL="342900" marR="0" lvl="0" indent="-34290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uk-UA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Лютко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</a:t>
            </a:r>
            <a:r>
              <a:rPr lang="uk-UA" sz="2800" b="1" dirty="0" err="1" smtClean="0">
                <a:solidFill>
                  <a:srgbClr val="FF00FF"/>
                </a:solidFill>
                <a:latin typeface="Georgia" pitchFamily="18" charset="0"/>
              </a:rPr>
              <a:t>О</a:t>
            </a:r>
            <a:r>
              <a:rPr kumimoji="0" lang="uk-UA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льга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Михайлівна</a:t>
            </a:r>
            <a:endParaRPr kumimoji="0" lang="uk-UA" sz="2800" b="1" i="0" u="none" strike="noStrike" kern="1200" cap="none" spc="0" normalizeH="0" baseline="0" noProof="0" dirty="0" smtClean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7" name="WordArt 13"/>
          <p:cNvSpPr>
            <a:spLocks noChangeArrowheads="1" noChangeShapeType="1" noTextEdit="1"/>
          </p:cNvSpPr>
          <p:nvPr/>
        </p:nvSpPr>
        <p:spPr bwMode="auto">
          <a:xfrm rot="320052" flipH="1">
            <a:off x="7237399" y="5423642"/>
            <a:ext cx="117453" cy="7495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9699"/>
              </a:avLst>
            </a:prstTxWarp>
          </a:bodyPr>
          <a:lstStyle/>
          <a:p>
            <a:pPr algn="ctr"/>
            <a:endParaRPr lang="ru-RU" sz="20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04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Georgia"/>
            </a:endParaRPr>
          </a:p>
        </p:txBody>
      </p:sp>
      <p:sp>
        <p:nvSpPr>
          <p:cNvPr id="8" name="WordArt 14"/>
          <p:cNvSpPr>
            <a:spLocks noChangeArrowheads="1" noChangeShapeType="1" noTextEdit="1"/>
          </p:cNvSpPr>
          <p:nvPr/>
        </p:nvSpPr>
        <p:spPr bwMode="auto">
          <a:xfrm>
            <a:off x="2411413" y="-142900"/>
            <a:ext cx="4276725" cy="24654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6600CC"/>
                  </a:solidFill>
                  <a:round/>
                  <a:headEnd/>
                  <a:tailEnd/>
                </a:ln>
                <a:solidFill>
                  <a:schemeClr val="accent4">
                    <a:lumMod val="75000"/>
                  </a:schemeClr>
                </a:solidFill>
                <a:latin typeface="Georgia"/>
              </a:rPr>
              <a:t>Урок- </a:t>
            </a:r>
            <a:r>
              <a:rPr lang="ru-RU" sz="3600" b="1" kern="10" dirty="0" err="1" smtClean="0">
                <a:ln w="9525">
                  <a:solidFill>
                    <a:srgbClr val="6600CC"/>
                  </a:solidFill>
                  <a:round/>
                  <a:headEnd/>
                  <a:tailEnd/>
                </a:ln>
                <a:solidFill>
                  <a:schemeClr val="accent4">
                    <a:lumMod val="75000"/>
                  </a:schemeClr>
                </a:solidFill>
                <a:latin typeface="Georgia"/>
              </a:rPr>
              <a:t>квест</a:t>
            </a:r>
            <a:r>
              <a:rPr lang="ru-RU" sz="3600" b="1" kern="10" dirty="0" smtClean="0">
                <a:ln w="9525">
                  <a:solidFill>
                    <a:srgbClr val="6600CC"/>
                  </a:solidFill>
                  <a:round/>
                  <a:headEnd/>
                  <a:tailEnd/>
                </a:ln>
                <a:solidFill>
                  <a:schemeClr val="accent4">
                    <a:lumMod val="75000"/>
                  </a:schemeClr>
                </a:solidFill>
                <a:latin typeface="Georgia"/>
              </a:rPr>
              <a:t> </a:t>
            </a:r>
          </a:p>
          <a:p>
            <a:pPr algn="ctr"/>
            <a:r>
              <a:rPr lang="ru-RU" sz="3600" b="1" kern="10" dirty="0" err="1" smtClean="0">
                <a:ln w="9525">
                  <a:solidFill>
                    <a:srgbClr val="6600CC"/>
                  </a:solidFill>
                  <a:round/>
                  <a:headEnd/>
                  <a:tailEnd/>
                </a:ln>
                <a:solidFill>
                  <a:schemeClr val="accent4">
                    <a:lumMod val="75000"/>
                  </a:schemeClr>
                </a:solidFill>
                <a:latin typeface="Georgia"/>
              </a:rPr>
              <a:t>з</a:t>
            </a:r>
            <a:r>
              <a:rPr lang="ru-RU" sz="3600" b="1" kern="10" dirty="0" smtClean="0">
                <a:ln w="9525">
                  <a:solidFill>
                    <a:srgbClr val="6600CC"/>
                  </a:solidFill>
                  <a:round/>
                  <a:headEnd/>
                  <a:tailEnd/>
                </a:ln>
                <a:solidFill>
                  <a:schemeClr val="accent4">
                    <a:lumMod val="75000"/>
                  </a:schemeClr>
                </a:solidFill>
                <a:latin typeface="Georgia"/>
              </a:rPr>
              <a:t> </a:t>
            </a:r>
            <a:r>
              <a:rPr lang="ru-RU" sz="3600" b="1" kern="10" dirty="0" err="1" smtClean="0">
                <a:ln w="9525">
                  <a:solidFill>
                    <a:srgbClr val="6600CC"/>
                  </a:solidFill>
                  <a:round/>
                  <a:headEnd/>
                  <a:tailEnd/>
                </a:ln>
                <a:solidFill>
                  <a:schemeClr val="accent4">
                    <a:lumMod val="75000"/>
                  </a:schemeClr>
                </a:solidFill>
                <a:latin typeface="Georgia"/>
              </a:rPr>
              <a:t>української</a:t>
            </a:r>
            <a:r>
              <a:rPr lang="ru-RU" sz="3600" b="1" kern="10" dirty="0" smtClean="0">
                <a:ln w="9525">
                  <a:solidFill>
                    <a:srgbClr val="6600CC"/>
                  </a:solidFill>
                  <a:round/>
                  <a:headEnd/>
                  <a:tailEnd/>
                </a:ln>
                <a:solidFill>
                  <a:schemeClr val="accent4">
                    <a:lumMod val="75000"/>
                  </a:schemeClr>
                </a:solidFill>
                <a:latin typeface="Georgia"/>
              </a:rPr>
              <a:t> </a:t>
            </a:r>
            <a:r>
              <a:rPr lang="ru-RU" sz="3600" b="1" kern="10" dirty="0" err="1">
                <a:ln w="9525">
                  <a:solidFill>
                    <a:srgbClr val="6600CC"/>
                  </a:solidFill>
                  <a:round/>
                  <a:headEnd/>
                  <a:tailEnd/>
                </a:ln>
                <a:solidFill>
                  <a:schemeClr val="accent4">
                    <a:lumMod val="75000"/>
                  </a:schemeClr>
                </a:solidFill>
                <a:latin typeface="Georgia"/>
              </a:rPr>
              <a:t>мови</a:t>
            </a:r>
            <a:endParaRPr lang="ru-RU" sz="3600" b="1" kern="10" dirty="0">
              <a:ln w="9525">
                <a:solidFill>
                  <a:srgbClr val="6600CC"/>
                </a:solidFill>
                <a:round/>
                <a:headEnd/>
                <a:tailEnd/>
              </a:ln>
              <a:solidFill>
                <a:schemeClr val="accent4">
                  <a:lumMod val="75000"/>
                </a:schemeClr>
              </a:solidFill>
              <a:latin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fantik47.rusedu.net/gallery/3117/69657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Georgia" pitchFamily="18" charset="0"/>
                <a:ea typeface="+mj-ea"/>
                <a:cs typeface="+mj-cs"/>
              </a:rPr>
              <a:t>Отже, …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57200" y="1600200"/>
            <a:ext cx="8686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Антоніми  </a:t>
            </a: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                   </a:t>
            </a: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слова, близькі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                                          за значенням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                                                                           </a:t>
            </a: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Синоніми</a:t>
            </a: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              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слова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протилежні</a:t>
            </a:r>
            <a:endParaRPr lang="uk-UA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за значенням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                                                                                                     </a:t>
            </a:r>
            <a:endParaRPr kumimoji="0" lang="uk-UA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Line 4">
            <a:hlinkClick r:id="" action="ppaction://hlinkshowjump?jump=nextslide"/>
          </p:cNvPr>
          <p:cNvSpPr>
            <a:spLocks noChangeShapeType="1"/>
          </p:cNvSpPr>
          <p:nvPr/>
        </p:nvSpPr>
        <p:spPr bwMode="auto">
          <a:xfrm>
            <a:off x="3348038" y="2205038"/>
            <a:ext cx="1871662" cy="18716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" name="Line 5">
            <a:hlinkClick r:id="" action="ppaction://hlinkshowjump?jump=nextslide"/>
          </p:cNvPr>
          <p:cNvSpPr>
            <a:spLocks noChangeShapeType="1"/>
          </p:cNvSpPr>
          <p:nvPr/>
        </p:nvSpPr>
        <p:spPr bwMode="auto">
          <a:xfrm flipV="1">
            <a:off x="3492500" y="2349500"/>
            <a:ext cx="2447925" cy="15843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yunyKapitan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00125" y="5715000"/>
            <a:ext cx="304800" cy="304800"/>
          </a:xfrm>
          <a:prstGeom prst="rect">
            <a:avLst/>
          </a:prstGeom>
        </p:spPr>
      </p:pic>
      <p:pic>
        <p:nvPicPr>
          <p:cNvPr id="26628" name="Picture 4" descr="http://parnasse.ru/upload/comments/c5daab8a38871bce8afb4ed0c3665e0a.jp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643042" y="214290"/>
            <a:ext cx="63579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dirty="0" err="1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Фізкультхвилинка</a:t>
            </a:r>
            <a:endParaRPr lang="uk-UA" sz="6000" dirty="0" smtClean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Picture 2" descr="http://otkritka.my-clubs.ru/cards_alb/3628/326416/img/img_a5e5063280023a9134d02fe0d5c19c82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-714403"/>
            <a:ext cx="3622637" cy="3214710"/>
          </a:xfrm>
          <a:prstGeom prst="rect">
            <a:avLst/>
          </a:prstGeom>
          <a:noFill/>
        </p:spPr>
      </p:pic>
      <p:pic>
        <p:nvPicPr>
          <p:cNvPr id="7" name="Юний капытан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1071538" y="564357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6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2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57232"/>
            <a:ext cx="1857356" cy="56040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074" name="Picture 2" descr="C:\Users\админ\Desktop\острів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Выгнутая вверх стрелка 6"/>
          <p:cNvSpPr/>
          <p:nvPr/>
        </p:nvSpPr>
        <p:spPr>
          <a:xfrm rot="10303736">
            <a:off x="4471256" y="5985277"/>
            <a:ext cx="2016000" cy="731520"/>
          </a:xfrm>
          <a:prstGeom prst="curvedDownArrow">
            <a:avLst>
              <a:gd name="adj1" fmla="val 16003"/>
              <a:gd name="adj2" fmla="val 50000"/>
              <a:gd name="adj3" fmla="val 25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 rot="14144235">
            <a:off x="76062" y="4673740"/>
            <a:ext cx="2016000" cy="731520"/>
          </a:xfrm>
          <a:prstGeom prst="curvedDownArrow">
            <a:avLst>
              <a:gd name="adj1" fmla="val 16003"/>
              <a:gd name="adj2" fmla="val 50000"/>
              <a:gd name="adj3" fmla="val 25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верх стрелка 8"/>
          <p:cNvSpPr/>
          <p:nvPr/>
        </p:nvSpPr>
        <p:spPr>
          <a:xfrm rot="4055314">
            <a:off x="7224921" y="3143944"/>
            <a:ext cx="2016000" cy="731520"/>
          </a:xfrm>
          <a:prstGeom prst="curvedDownArrow">
            <a:avLst>
              <a:gd name="adj1" fmla="val 16003"/>
              <a:gd name="adj2" fmla="val 50000"/>
              <a:gd name="adj3" fmla="val 25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50331" y="2071678"/>
            <a:ext cx="1862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о. Каліграфічний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4" descr="http://proxy-free-web.net/index.php?q=aHR0cHM6Ly91cGxvYWQud2lraW1lZGlhLm9yZy93aWtpcGVkaWEvdWsvdGh1bWIvMC8wNi8lRDAlQTElRDElODIlRDAlQkUlRDElODAlRDAlQkUlRDAlQkQlRDAlQjhfJUQxJTgxJUQwJUIyJUQxJTk2JUQxJTgyJUQxJTgzLnN2Zy82NDJweC0lRDAlQTElRDElODIlRDAlQkUlRDElODAlRDAlQkUlRDAlQkQlRDAlQjhfJUQxJTgxJUQwJUIyJUQxJTk2JUQxJTgyJUQxJTgzLnN2Zy5wbmc%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43042" cy="153299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786446" y="5429264"/>
            <a:ext cx="1438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о. Синонімів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143240" y="5572140"/>
            <a:ext cx="1812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о. Антонімів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8" descr="http://unconfirmedbreakingnews.com/wp-content/uploads/2014/01/12235414W37O19S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3071810"/>
            <a:ext cx="857256" cy="857256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1357290" y="3929066"/>
            <a:ext cx="2214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о. Прямих і переносних </a:t>
            </a: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значень прикметників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06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8662" y="3571876"/>
            <a:ext cx="1655067" cy="2167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43 0.0148 C 0.02379 0.01433 0.01615 0.0141 0.00851 0.01318 C 0.00643 0.01295 0.004 0.01295 0.00226 0.01133 C -0.00138 0.00763 -0.0026 0.00115 -0.00538 -0.0037 C -0.00868 -0.01758 -0.01701 -0.02313 -0.02691 -0.02729 C -0.03576 -0.03539 -0.03993 -0.04811 -0.04618 -0.05944 C -0.05399 -0.07517 -0.06545 -0.08742 -0.075 -0.10153 C -0.07882 -0.10708 -0.08281 -0.1124 -0.08628 -0.11841 C -0.08888 -0.12281 -0.09114 -0.12766 -0.09392 -0.13183 C -0.10364 -0.1464 -0.09982 -0.13668 -0.10659 -0.15218 C -0.11458 -0.17068 -0.11458 -0.19242 -0.12187 -0.21138 C -0.12482 -0.22734 -0.12048 -0.20676 -0.12691 -0.22641 C -0.12847 -0.23127 -0.13073 -0.24145 -0.13073 -0.24122 C -0.13194 -0.25232 -0.13368 -0.25902 -0.13958 -0.26689 C -0.14583 -0.28354 -0.1434 -0.27544 -0.14704 -0.29048 C -0.14861 -0.30412 -0.14739 -0.31846 -0.15225 -0.33095 C -0.15659 -0.36101 -0.15468 -0.3772 -0.15347 -0.41513 C -0.15312 -0.42831 -0.1493 -0.44334 -0.14079 -0.45051 C -0.1368 -0.45814 -0.1309 -0.47063 -0.1243 -0.47433 C -0.1177 -0.47803 -0.10972 -0.47965 -0.10277 -0.48266 C -0.0842 -0.4815 -0.07899 -0.48197 -0.06475 -0.47757 C -0.05885 -0.47225 -0.06267 -0.47711 -0.05972 -0.46925 C -0.05937 -0.4674 -0.05729 -0.46416 -0.05729 -0.46393 " pathEditMode="relative" rAng="0" ptsTypes="ffffffffffffffffffffff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" y="-2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fantik47.rusedu.net/gallery/3117/69657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95288" y="98107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…</a:t>
            </a:r>
            <a:r>
              <a:rPr kumimoji="0" lang="uk-UA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золота …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…золоте …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…золоті …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…золотий 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362" name="Picture 2" descr="http://www.oocities.org/muckscrapper/blkancho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5643578"/>
            <a:ext cx="647700" cy="714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wallcoo.com/cartoon/vector_nature_summer/images/%5Bwallcoo.com%5D_Summer_beach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72" y="0"/>
            <a:ext cx="919167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215206" y="5786454"/>
            <a:ext cx="709594" cy="6874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1986" name="Picture 2" descr="http://www.kommersltd.ru/assets/images/faneravv-500x500.jpg"/>
          <p:cNvPicPr>
            <a:picLocks noChangeAspect="1" noChangeArrowheads="1"/>
          </p:cNvPicPr>
          <p:nvPr/>
        </p:nvPicPr>
        <p:blipFill>
          <a:blip r:embed="rId3" cstate="print"/>
          <a:srcRect b="11111"/>
          <a:stretch>
            <a:fillRect/>
          </a:stretch>
        </p:blipFill>
        <p:spPr bwMode="auto">
          <a:xfrm>
            <a:off x="357158" y="285728"/>
            <a:ext cx="3375446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987" name="Picture 3" descr="C:\Users\админ\Desktop\medium_55464d376535640012c82c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85728"/>
            <a:ext cx="3286148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8" descr="http://unconfirmedbreakingnews.com/wp-content/uploads/2014/01/12235414W37O19S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3214686"/>
            <a:ext cx="3500462" cy="350046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28662" y="3500438"/>
            <a:ext cx="2217274" cy="76944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4400" dirty="0" smtClean="0">
                <a:solidFill>
                  <a:srgbClr val="FF0000"/>
                </a:solidFill>
              </a:rPr>
              <a:t>ф</a:t>
            </a:r>
            <a:r>
              <a:rPr lang="uk-UA" sz="4400" dirty="0" smtClean="0"/>
              <a:t>анера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929322" y="3571876"/>
            <a:ext cx="2357454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4400" dirty="0" smtClean="0">
                <a:solidFill>
                  <a:srgbClr val="FF0000"/>
                </a:solidFill>
              </a:rPr>
              <a:t>ф</a:t>
            </a:r>
            <a:r>
              <a:rPr lang="uk-UA" sz="4400" dirty="0" smtClean="0"/>
              <a:t>арту</a:t>
            </a:r>
            <a:r>
              <a:rPr lang="uk-UA" sz="4400" dirty="0" smtClean="0">
                <a:solidFill>
                  <a:srgbClr val="FF0000"/>
                </a:solidFill>
              </a:rPr>
              <a:t>х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309 0.33556 L -3.33333E-6 -5.04163E-6 " pathEditMode="relative" ptsTypes="AA">
                                      <p:cBhvr>
                                        <p:cTn id="11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889 0.36725 L 3.88889E-6 -6.89177E-6 " pathEditMode="relative" ptsTypes="AA">
                                      <p:cBhvr>
                                        <p:cTn id="18" dur="2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 animBg="1"/>
      <p:bldP spid="8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wallcoo.com/cartoon/vector_nature_summer/images/%5Bwallcoo.com%5D_Summer_beach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72" y="0"/>
            <a:ext cx="919167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43438" y="1785926"/>
            <a:ext cx="40719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робочий фартух.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785926"/>
            <a:ext cx="62150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Фартух для роботи -</a:t>
            </a:r>
          </a:p>
          <a:p>
            <a:r>
              <a:rPr lang="uk-UA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Ящик з фанери -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2357430"/>
            <a:ext cx="37337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фанерний ящик.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142852"/>
            <a:ext cx="78581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Замініть подані словосполучення словосполученнями  прикметників з іменниками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57232"/>
            <a:ext cx="1857356" cy="56040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074" name="Picture 2" descr="C:\Users\админ\Desktop\острів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Выгнутая вверх стрелка 5"/>
          <p:cNvSpPr/>
          <p:nvPr/>
        </p:nvSpPr>
        <p:spPr>
          <a:xfrm rot="19428483">
            <a:off x="1286044" y="705553"/>
            <a:ext cx="2016000" cy="731520"/>
          </a:xfrm>
          <a:prstGeom prst="curvedDownArrow">
            <a:avLst>
              <a:gd name="adj1" fmla="val 16003"/>
              <a:gd name="adj2" fmla="val 50000"/>
              <a:gd name="adj3" fmla="val 25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 rot="10303736">
            <a:off x="4471256" y="5985277"/>
            <a:ext cx="2016000" cy="731520"/>
          </a:xfrm>
          <a:prstGeom prst="curvedDownArrow">
            <a:avLst>
              <a:gd name="adj1" fmla="val 16003"/>
              <a:gd name="adj2" fmla="val 50000"/>
              <a:gd name="adj3" fmla="val 25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 rot="14144235">
            <a:off x="76062" y="4673740"/>
            <a:ext cx="2016000" cy="731520"/>
          </a:xfrm>
          <a:prstGeom prst="curvedDownArrow">
            <a:avLst>
              <a:gd name="adj1" fmla="val 16003"/>
              <a:gd name="adj2" fmla="val 50000"/>
              <a:gd name="adj3" fmla="val 25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верх стрелка 8"/>
          <p:cNvSpPr/>
          <p:nvPr/>
        </p:nvSpPr>
        <p:spPr>
          <a:xfrm rot="4055314">
            <a:off x="7224921" y="3143944"/>
            <a:ext cx="2016000" cy="731520"/>
          </a:xfrm>
          <a:prstGeom prst="curvedDownArrow">
            <a:avLst>
              <a:gd name="adj1" fmla="val 16003"/>
              <a:gd name="adj2" fmla="val 50000"/>
              <a:gd name="adj3" fmla="val 25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50331" y="2071678"/>
            <a:ext cx="1862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о. Каліграфічний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4" descr="http://proxy-free-web.net/index.php?q=aHR0cHM6Ly91cGxvYWQud2lraW1lZGlhLm9yZy93aWtpcGVkaWEvdWsvdGh1bWIvMC8wNi8lRDAlQTElRDElODIlRDAlQkUlRDElODAlRDAlQkUlRDAlQkQlRDAlQjhfJUQxJTgxJUQwJUIyJUQxJTk2JUQxJTgyJUQxJTgzLnN2Zy82NDJweC0lRDAlQTElRDElODIlRDAlQkUlRDElODAlRDAlQkUlRDAlQkQlRDAlQjhfJUQxJTgxJUQwJUIyJUQxJTk2JUQxJTgyJUQxJTgzLnN2Zy5wbmc%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43042" cy="153299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786446" y="5429264"/>
            <a:ext cx="1438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о. Синонімів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143240" y="5572140"/>
            <a:ext cx="1812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о. Антонімів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50113" y="3929066"/>
            <a:ext cx="23185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о. Прямих і переносних </a:t>
            </a:r>
          </a:p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значень прикметників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43240" y="1857364"/>
            <a:ext cx="22145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о. Багатозначний</a:t>
            </a:r>
          </a:p>
        </p:txBody>
      </p:sp>
      <p:pic>
        <p:nvPicPr>
          <p:cNvPr id="5" name="Рисунок 4" descr="106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571480"/>
            <a:ext cx="1655067" cy="2167132"/>
          </a:xfrm>
          <a:prstGeom prst="rect">
            <a:avLst/>
          </a:prstGeom>
        </p:spPr>
      </p:pic>
      <p:pic>
        <p:nvPicPr>
          <p:cNvPr id="19" name="Picture 8" descr="http://unconfirmedbreakingnews.com/wp-content/uploads/2014/01/12235414W37O19S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2" y="307181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5.73543E-7 C 0.00243 -0.0111 0.00451 -0.01272 0.00955 -0.02197 C 0.01163 -0.03099 0.00902 -0.02382 0.01441 -0.0303 C 0.01718 -0.03353 0.02187 -0.04047 0.02187 -0.04024 C 0.02326 -0.04718 0.025 -0.05018 0.02916 -0.05412 C 0.03055 -0.06013 0.04218 -0.07794 0.04739 -0.08256 C 0.05243 -0.0932 0.06441 -0.09713 0.07291 -0.10129 C 0.10625 -0.09944 0.09757 -0.10291 0.11545 -0.09459 C 0.12222 -0.08534 0.11562 -0.09251 0.12395 -0.08765 C 0.12864 -0.08487 0.13159 -0.07909 0.13611 -0.07586 C 0.13993 -0.06822 0.14722 -0.06337 0.15312 -0.05897 C 0.15764 -0.05088 0.1658 -0.04024 0.17257 -0.03723 C 0.18194 -0.01827 0.16666 -0.04764 0.17986 -0.02868 C 0.1809 -0.02729 0.18055 -0.02498 0.18125 -0.02359 C 0.18593 -0.01411 0.19288 -0.00555 0.20069 -0.00162 C 0.2033 0.00393 0.2085 0.01133 0.21302 0.01341 C 0.21701 0.01896 0.21996 0.02197 0.22517 0.02521 C 0.22899 0.03076 0.23541 0.03677 0.2408 0.03862 C 0.24514 0.04741 0.25208 0.05227 0.2592 0.0555 C 0.26458 0.06291 0.26145 0.0599 0.27014 0.06406 C 0.27257 0.06522 0.27743 0.0673 0.27743 0.06753 C 0.28593 0.07539 0.29913 0.07748 0.3092 0.07909 C 0.31875 0.08279 0.32378 0.08464 0.33472 0.08603 C 0.346 0.08973 0.35729 0.09251 0.36875 0.09436 C 0.40816 0.0932 0.4092 0.09898 0.4309 0.09112 C 0.43871 0.08834 0.44618 0.08441 0.45382 0.08094 C 0.45764 0.07933 0.46493 0.07586 0.46493 0.07609 C 0.46753 0.07354 0.46961 0.07146 0.47239 0.06915 C 0.47343 0.06799 0.47586 0.06568 0.47586 0.06591 C 0.48125 0.05435 0.475 0.06522 0.48177 0.05897 C 0.4835 0.05759 0.48437 0.0555 0.48559 0.05389 C 0.4868 0.0525 0.48819 0.0518 0.48923 0.05065 C 0.49288 0.04302 0.49861 0.0377 0.5026 0.0303 C 0.50434 0.02706 0.50573 0.02359 0.50746 0.02012 C 0.50833 0.0185 0.50989 0.01503 0.50989 0.01526 C 0.51198 0.00717 0.50989 -0.01018 0.50989 -0.00994 " pathEditMode="relative" rAng="0" ptsTypes="fffffffffffffffffffffffffffffffffff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g10.proshkolu.ru/content/media/pic/std/4000000/3569000/3568344-3db75950079e70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04721" cy="6858001"/>
          </a:xfrm>
          <a:prstGeom prst="rect">
            <a:avLst/>
          </a:prstGeom>
          <a:noFill/>
        </p:spPr>
      </p:pic>
      <p:pic>
        <p:nvPicPr>
          <p:cNvPr id="6150" name="Picture 6" descr="http://previews.123rf.com/images/mikhaylovaelen/mikhaylovaelen1311/mikhaylovaelen131100002/24366218-Winter-landscape-background-with-snowy-trees-Stock-Pho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94385"/>
            <a:ext cx="9144000" cy="2763615"/>
          </a:xfrm>
          <a:prstGeom prst="rect">
            <a:avLst/>
          </a:prstGeom>
          <a:noFill/>
        </p:spPr>
      </p:pic>
      <p:pic>
        <p:nvPicPr>
          <p:cNvPr id="6148" name="Picture 4" descr="http://solobom.ru/wall/19/reka_tuman_les_bereg_1680x10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0" y="55161"/>
            <a:ext cx="91440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Робота </a:t>
            </a:r>
            <a:r>
              <a:rPr lang="ru-RU" sz="3300" b="1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300" b="1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багатозначними</a:t>
            </a:r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словами</a:t>
            </a:r>
            <a:endParaRPr lang="ru-RU" sz="33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</a:t>
            </a:r>
            <a:r>
              <a:rPr kumimoji="0" lang="ru-RU" sz="33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акули</a:t>
            </a:r>
            <a:r>
              <a:rPr kumimoji="0" lang="ru-RU" sz="3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300" b="0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гострі</a:t>
            </a:r>
            <a:r>
              <a:rPr kumimoji="0" lang="ru-RU" sz="33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300" b="0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зуби</a:t>
            </a:r>
            <a:r>
              <a:rPr kumimoji="0" lang="ru-RU" sz="3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3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Матрос </a:t>
            </a:r>
            <a:r>
              <a:rPr kumimoji="0" lang="ru-RU" sz="33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відчував</a:t>
            </a:r>
            <a:r>
              <a:rPr kumimoji="0" lang="ru-RU" sz="3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300" b="0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гострий</a:t>
            </a:r>
            <a:r>
              <a:rPr kumimoji="0" lang="ru-RU" sz="33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300" b="0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біль</a:t>
            </a:r>
            <a:r>
              <a:rPr kumimoji="0" lang="ru-RU" sz="3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3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Альбатрос </a:t>
            </a:r>
            <a:r>
              <a:rPr kumimoji="0" lang="ru-RU" sz="33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має</a:t>
            </a:r>
            <a:r>
              <a:rPr kumimoji="0" lang="ru-RU" sz="3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3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дуже</a:t>
            </a:r>
            <a:r>
              <a:rPr kumimoji="0" lang="ru-RU" sz="3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300" b="0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гострий</a:t>
            </a:r>
            <a:r>
              <a:rPr kumimoji="0" lang="ru-RU" sz="33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300" b="0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зір</a:t>
            </a:r>
            <a:r>
              <a:rPr kumimoji="0" lang="ru-RU" sz="3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3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 страви на</a:t>
            </a:r>
            <a:r>
              <a:rPr kumimoji="0" lang="ru-RU" sz="33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300" b="0" i="1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кораблі</a:t>
            </a:r>
            <a:r>
              <a:rPr kumimoji="0" lang="ru-RU" sz="33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подали </a:t>
            </a:r>
            <a:r>
              <a:rPr kumimoji="0" lang="ru-RU" sz="33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дуже</a:t>
            </a:r>
            <a:r>
              <a:rPr kumimoji="0" lang="ru-RU" sz="3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300" b="0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гострий</a:t>
            </a:r>
            <a:r>
              <a:rPr kumimoji="0" lang="ru-RU" sz="33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соус</a:t>
            </a:r>
            <a:r>
              <a:rPr kumimoji="0" lang="ru-RU" sz="3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3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Боцман </a:t>
            </a:r>
            <a:r>
              <a:rPr kumimoji="0" lang="ru-RU" sz="33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дуже</a:t>
            </a:r>
            <a:r>
              <a:rPr kumimoji="0" lang="ru-RU" sz="33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300" b="0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гострий</a:t>
            </a:r>
            <a:r>
              <a:rPr kumimoji="0" lang="ru-RU" sz="33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kumimoji="0" lang="ru-RU" sz="3300" b="0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язик</a:t>
            </a:r>
            <a:r>
              <a:rPr kumimoji="0" lang="ru-RU" sz="33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33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00562" y="5715016"/>
            <a:ext cx="43577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дотепний</a:t>
            </a: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lang="ru-RU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язик</a:t>
            </a: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4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3286124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Гострі</a:t>
            </a:r>
            <a:r>
              <a:rPr lang="ru-RU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зуби</a:t>
            </a:r>
            <a:r>
              <a:rPr lang="ru-RU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</a:t>
            </a:r>
            <a:endParaRPr lang="ru-RU" sz="4000" b="1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гострий</a:t>
            </a:r>
            <a:r>
              <a:rPr lang="ru-RU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біль</a:t>
            </a:r>
            <a:r>
              <a:rPr lang="ru-RU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</a:t>
            </a:r>
            <a:endParaRPr lang="ru-RU" sz="4000" b="1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гострий</a:t>
            </a:r>
            <a:r>
              <a:rPr lang="ru-RU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зір</a:t>
            </a:r>
            <a:r>
              <a:rPr lang="ru-RU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</a:t>
            </a:r>
            <a:endParaRPr lang="ru-RU" sz="4000" b="1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гострий</a:t>
            </a:r>
            <a:r>
              <a:rPr lang="ru-RU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соус -  </a:t>
            </a:r>
            <a:endParaRPr lang="ru-RU" sz="4000" b="1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гострий</a:t>
            </a:r>
            <a:r>
              <a:rPr lang="ru-RU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lang="ru-RU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язик</a:t>
            </a:r>
            <a:r>
              <a:rPr lang="ru-RU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</a:t>
            </a:r>
            <a:endParaRPr lang="ru-RU" sz="4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3286124"/>
            <a:ext cx="60917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здатний</a:t>
            </a: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колоти </a:t>
            </a:r>
            <a:r>
              <a:rPr lang="ru-RU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або</a:t>
            </a: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різати</a:t>
            </a: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57620" y="3857628"/>
            <a:ext cx="31646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сильний</a:t>
            </a: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біль</a:t>
            </a: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00430" y="4500570"/>
            <a:ext cx="29177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пильний</a:t>
            </a: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зір</a:t>
            </a: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786182" y="5072074"/>
            <a:ext cx="32099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пекучий</a:t>
            </a: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соус;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571604" y="1142984"/>
            <a:ext cx="114300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286116" y="1643050"/>
            <a:ext cx="135732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000496" y="2143116"/>
            <a:ext cx="142876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429388" y="2643182"/>
            <a:ext cx="150019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571736" y="3143248"/>
            <a:ext cx="142876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fantik47.rusedu.net/gallery/3117/69657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Отже, …</a:t>
            </a:r>
            <a:endParaRPr kumimoji="0" lang="ru-RU" sz="5400" b="1" i="0" u="none" strike="noStrike" kern="120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50825" y="1412875"/>
            <a:ext cx="8713788" cy="5329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Переносне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uk-UA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</a:t>
            </a:r>
            <a:r>
              <a:rPr kumimoji="0" lang="uk-UA" sz="32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слова, як і  мають</a:t>
            </a:r>
            <a:r>
              <a:rPr kumimoji="0" lang="uk-UA" sz="28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значення</a:t>
            </a:r>
            <a:r>
              <a:rPr kumimoji="0" lang="uk-UA" sz="3200" b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                       </a:t>
            </a:r>
            <a:r>
              <a:rPr kumimoji="0" lang="uk-UA" sz="3200" b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uk-UA" sz="3200" b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два  і більше значень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                                                               </a:t>
            </a:r>
            <a:endParaRPr kumimoji="0" lang="uk-UA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Багатозначні 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 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                     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перенесення ознак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слова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                                                     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одного 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предмета на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                                                                 </a:t>
            </a: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інший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                                                           </a:t>
            </a:r>
            <a:endParaRPr kumimoji="0" lang="uk-UA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sp>
        <p:nvSpPr>
          <p:cNvPr id="7" name="Line 9">
            <a:hlinkClick r:id="" action="ppaction://hlinkshowjump?jump=nextslide"/>
          </p:cNvPr>
          <p:cNvSpPr>
            <a:spLocks noChangeShapeType="1"/>
          </p:cNvSpPr>
          <p:nvPr/>
        </p:nvSpPr>
        <p:spPr bwMode="auto">
          <a:xfrm flipV="1">
            <a:off x="3419475" y="2428868"/>
            <a:ext cx="1509715" cy="1863732"/>
          </a:xfrm>
          <a:prstGeom prst="line">
            <a:avLst/>
          </a:prstGeom>
          <a:noFill/>
          <a:ln w="44450">
            <a:solidFill>
              <a:srgbClr val="FF0066"/>
            </a:solidFill>
            <a:round/>
            <a:headEnd/>
            <a:tailEnd type="diamond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16">
            <a:hlinkClick r:id="" action="ppaction://hlinkshowjump?jump=nextslide"/>
          </p:cNvPr>
          <p:cNvSpPr>
            <a:spLocks noChangeShapeType="1"/>
          </p:cNvSpPr>
          <p:nvPr/>
        </p:nvSpPr>
        <p:spPr bwMode="auto">
          <a:xfrm>
            <a:off x="2627313" y="2492375"/>
            <a:ext cx="2444753" cy="1793881"/>
          </a:xfrm>
          <a:prstGeom prst="line">
            <a:avLst/>
          </a:prstGeom>
          <a:noFill/>
          <a:ln w="44450">
            <a:solidFill>
              <a:srgbClr val="FF0066"/>
            </a:solidFill>
            <a:round/>
            <a:headEnd/>
            <a:tailEnd type="diamond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fantik47.rusedu.net/gallery/3117/69657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Знайти</a:t>
            </a:r>
            <a:r>
              <a:rPr kumimoji="0" lang="uk-UA" sz="4400" b="0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44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прикметники</a:t>
            </a:r>
            <a:endParaRPr kumimoji="0" lang="ru-RU" sz="4400" b="1" i="0" u="none" strike="noStrike" kern="1200" cap="none" spc="0" normalizeH="0" baseline="0" noProof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68313" y="162877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  Із слова починається людина, </a:t>
            </a:r>
            <a:endParaRPr kumimoji="0" lang="ru-RU" sz="4400" b="1" i="1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  Із мови починається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  мій рід…</a:t>
            </a:r>
            <a:endParaRPr kumimoji="0" lang="ru-RU" sz="4400" b="1" i="1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  Моя ласкава, мамина, єдина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  щебече соловейком на весь світ.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                                          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Н. Рій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1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pic>
        <p:nvPicPr>
          <p:cNvPr id="7" name="Picture 207" descr="Рисунок1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7875" y="5229225"/>
            <a:ext cx="2016125" cy="1628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609600" y="8564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609600" y="20878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620713" y="178117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1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pic>
        <p:nvPicPr>
          <p:cNvPr id="14" name="Picture 207" descr="Рисунок1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0275" y="5381625"/>
            <a:ext cx="2016125" cy="1628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pedsovet.su/_ld/451/112552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Picture 2" descr="http://fantik47.rusedu.net/gallery/3117/69657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386" name="AutoShape 2" descr="http://pedsovet.su/_ld/354/8817678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2071678"/>
            <a:ext cx="400052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000" b="1" dirty="0" smtClean="0">
                <a:solidFill>
                  <a:srgbClr val="0000FF"/>
                </a:solidFill>
                <a:latin typeface="Georgia" pitchFamily="18" charset="0"/>
              </a:rPr>
              <a:t>Яблуневу,</a:t>
            </a:r>
          </a:p>
          <a:p>
            <a:r>
              <a:rPr lang="uk-UA" sz="3000" b="1" dirty="0" smtClean="0">
                <a:solidFill>
                  <a:srgbClr val="0000FF"/>
                </a:solidFill>
                <a:latin typeface="Georgia" pitchFamily="18" charset="0"/>
              </a:rPr>
              <a:t>весела, </a:t>
            </a:r>
          </a:p>
          <a:p>
            <a:r>
              <a:rPr lang="uk-UA" sz="3000" b="1" dirty="0" smtClean="0">
                <a:solidFill>
                  <a:srgbClr val="0000FF"/>
                </a:solidFill>
                <a:latin typeface="Georgia" pitchFamily="18" charset="0"/>
              </a:rPr>
              <a:t>синього,                  зеленкуватим, </a:t>
            </a:r>
          </a:p>
          <a:p>
            <a:r>
              <a:rPr lang="uk-UA" sz="3000" b="1" dirty="0" smtClean="0">
                <a:solidFill>
                  <a:srgbClr val="0000FF"/>
                </a:solidFill>
                <a:latin typeface="Georgia" pitchFamily="18" charset="0"/>
              </a:rPr>
              <a:t>маленьку,</a:t>
            </a:r>
          </a:p>
          <a:p>
            <a:r>
              <a:rPr lang="uk-UA" sz="3000" b="1" dirty="0" smtClean="0">
                <a:solidFill>
                  <a:srgbClr val="0000FF"/>
                </a:solidFill>
                <a:latin typeface="Georgia" pitchFamily="18" charset="0"/>
              </a:rPr>
              <a:t>білими, </a:t>
            </a:r>
          </a:p>
          <a:p>
            <a:r>
              <a:rPr lang="uk-UA" sz="3000" b="1" dirty="0" smtClean="0">
                <a:solidFill>
                  <a:srgbClr val="0000FF"/>
                </a:solidFill>
                <a:latin typeface="Georgia" pitchFamily="18" charset="0"/>
              </a:rPr>
              <a:t>блискучі.</a:t>
            </a:r>
            <a:endParaRPr lang="ru-RU" sz="3000" b="1" dirty="0" smtClean="0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428604"/>
            <a:ext cx="785817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Перевірка</a:t>
            </a:r>
            <a:r>
              <a:rPr lang="ru-RU" sz="44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 </a:t>
            </a:r>
            <a:r>
              <a:rPr lang="ru-RU" sz="44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домашнього</a:t>
            </a:r>
            <a:r>
              <a:rPr lang="ru-RU" sz="44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 </a:t>
            </a:r>
            <a:r>
              <a:rPr lang="ru-RU" sz="44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Georgia"/>
              </a:rPr>
              <a:t>завдання</a:t>
            </a:r>
            <a:endParaRPr lang="ru-RU" sz="44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fantik47.rusedu.net/gallery/3117/69657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2828916" cy="4525963"/>
          </a:xfrm>
        </p:spPr>
        <p:txBody>
          <a:bodyPr/>
          <a:lstStyle/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Добери синонім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68313" y="1500175"/>
            <a:ext cx="8229600" cy="4654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000" b="1" i="1" dirty="0" smtClean="0">
                <a:solidFill>
                  <a:srgbClr val="0000FF"/>
                </a:solidFill>
                <a:latin typeface="Monotype Corsiva" pitchFamily="66" charset="0"/>
              </a:rPr>
              <a:t>С</a:t>
            </a:r>
            <a:r>
              <a:rPr kumimoji="0" lang="uk-UA" sz="40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міливий</a:t>
            </a:r>
            <a:r>
              <a:rPr kumimoji="0" lang="uk-UA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</a:t>
            </a:r>
            <a:r>
              <a:rPr kumimoji="0" lang="uk-UA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–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4400" b="1" i="1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uk-UA" sz="4000" b="1" i="1" dirty="0" smtClean="0">
                <a:solidFill>
                  <a:srgbClr val="0000FF"/>
                </a:solidFill>
                <a:latin typeface="Monotype Corsiva" pitchFamily="66" charset="0"/>
              </a:rPr>
              <a:t>Сумний – 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1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pic>
        <p:nvPicPr>
          <p:cNvPr id="7" name="Picture 207" descr="Рисунок1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7875" y="5229225"/>
            <a:ext cx="2016125" cy="1628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 flipH="1" flipV="1">
            <a:off x="8358214" y="1785926"/>
            <a:ext cx="314388" cy="92870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571472" y="2071678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620713" y="178117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1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pic>
        <p:nvPicPr>
          <p:cNvPr id="14" name="Picture 207" descr="Рисунок1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0275" y="5381625"/>
            <a:ext cx="2016125" cy="1628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3071802" y="1571612"/>
            <a:ext cx="5786478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ct val="20000"/>
              </a:spcBef>
              <a:defRPr/>
            </a:pPr>
            <a:r>
              <a:rPr lang="uk-UA" sz="4000" b="1" i="1" dirty="0" smtClean="0">
                <a:solidFill>
                  <a:srgbClr val="FF0000"/>
                </a:solidFill>
                <a:latin typeface="Monotype Corsiva" pitchFamily="66" charset="0"/>
              </a:rPr>
              <a:t>відважний, хоробрий, безстрашний, відчайдушний.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571736" y="3000372"/>
            <a:ext cx="6357983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ct val="20000"/>
              </a:spcBef>
              <a:defRPr/>
            </a:pPr>
            <a:r>
              <a:rPr lang="uk-UA" sz="4000" b="1" i="1" dirty="0" smtClean="0">
                <a:solidFill>
                  <a:srgbClr val="FF0000"/>
                </a:solidFill>
                <a:latin typeface="Monotype Corsiva" pitchFamily="66" charset="0"/>
              </a:rPr>
              <a:t>засмучений, невеселий, нерадісний, журний.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fantik47.rusedu.net/gallery/3117/69657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357950" y="4000504"/>
            <a:ext cx="2328850" cy="212565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2297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Виберіть слова з переносним значенням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68313" y="3000372"/>
            <a:ext cx="8229600" cy="31543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Чистий  стіл - чисте сумління.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i="1" dirty="0" smtClean="0">
                <a:solidFill>
                  <a:srgbClr val="0000FF"/>
                </a:solidFill>
                <a:latin typeface="Monotype Corsiva" pitchFamily="66" charset="0"/>
              </a:rPr>
              <a:t>Вовчий хвіст – вовчий апетит.</a:t>
            </a:r>
            <a:endParaRPr kumimoji="0" lang="ru-RU" sz="4400" b="1" i="1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pic>
        <p:nvPicPr>
          <p:cNvPr id="7" name="Picture 207" descr="Рисунок1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7875" y="5229225"/>
            <a:ext cx="2016125" cy="1628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609600" y="8564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642910" y="2143116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620713" y="178117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1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pic>
        <p:nvPicPr>
          <p:cNvPr id="14" name="Picture 207" descr="Рисунок1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0275" y="5381625"/>
            <a:ext cx="2016125" cy="1628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fantik47.rusedu.net/gallery/3117/69657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4" name="Picture 2" descr="https://ds03.infourok.ru/uploads/ex/087d/000119ec-4b0cdfee/hello_html_m6869b2c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3071810"/>
            <a:ext cx="2786050" cy="39814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 rot="254783">
            <a:off x="2124075" y="333375"/>
            <a:ext cx="5472113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1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Домашнє завдання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276600" y="1700213"/>
            <a:ext cx="1485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6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403350" y="3141663"/>
            <a:ext cx="5883294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uk-UA" sz="2800" b="1" dirty="0" smtClean="0">
                <a:solidFill>
                  <a:schemeClr val="tx2"/>
                </a:solidFill>
                <a:latin typeface="Georgia" pitchFamily="18" charset="0"/>
              </a:rPr>
              <a:t>списати текст, вставляючи пропущені прикметники;</a:t>
            </a:r>
          </a:p>
          <a:p>
            <a:endParaRPr lang="uk-UA" sz="2800" b="1" dirty="0">
              <a:solidFill>
                <a:schemeClr val="tx2"/>
              </a:solidFill>
              <a:latin typeface="Georgia" pitchFamily="18" charset="0"/>
            </a:endParaRPr>
          </a:p>
          <a:p>
            <a:pPr>
              <a:buFontTx/>
              <a:buChar char="-"/>
            </a:pPr>
            <a:r>
              <a:rPr lang="ru-RU" sz="2800" b="1" dirty="0" err="1" smtClean="0">
                <a:solidFill>
                  <a:schemeClr val="tx2"/>
                </a:solidFill>
                <a:latin typeface="Georgia" pitchFamily="18" charset="0"/>
              </a:rPr>
              <a:t>підкреслити</a:t>
            </a:r>
            <a:r>
              <a:rPr lang="ru-RU" sz="2800" b="1" dirty="0" smtClean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ru-RU" sz="2800" b="1" dirty="0">
                <a:solidFill>
                  <a:schemeClr val="tx2"/>
                </a:solidFill>
                <a:latin typeface="Georgia" pitchFamily="18" charset="0"/>
              </a:rPr>
              <a:t>в </a:t>
            </a:r>
            <a:r>
              <a:rPr lang="ru-RU" sz="2800" b="1" dirty="0" err="1">
                <a:solidFill>
                  <a:schemeClr val="tx2"/>
                </a:solidFill>
                <a:latin typeface="Georgia" pitchFamily="18" charset="0"/>
              </a:rPr>
              <a:t>тексті</a:t>
            </a:r>
            <a:r>
              <a:rPr lang="ru-RU" sz="2800" b="1" dirty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latin typeface="Georgia" pitchFamily="18" charset="0"/>
              </a:rPr>
              <a:t>однорідні</a:t>
            </a:r>
            <a:r>
              <a:rPr lang="ru-RU" sz="2800" b="1" dirty="0">
                <a:solidFill>
                  <a:schemeClr val="tx2"/>
                </a:solidFill>
                <a:latin typeface="Georgia" pitchFamily="18" charset="0"/>
              </a:rPr>
              <a:t> члени </a:t>
            </a:r>
            <a:r>
              <a:rPr lang="ru-RU" sz="2800" b="1" dirty="0" err="1">
                <a:solidFill>
                  <a:schemeClr val="tx2"/>
                </a:solidFill>
                <a:latin typeface="Georgia" pitchFamily="18" charset="0"/>
              </a:rPr>
              <a:t>речення</a:t>
            </a:r>
            <a:r>
              <a:rPr lang="ru-RU" sz="2800" b="1" dirty="0">
                <a:solidFill>
                  <a:schemeClr val="tx2"/>
                </a:solidFill>
                <a:latin typeface="Georgia" pitchFamily="18" charset="0"/>
              </a:rPr>
              <a:t>.</a:t>
            </a:r>
          </a:p>
          <a:p>
            <a:endParaRPr lang="ru-RU" sz="2800" b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2268538" y="4651375"/>
            <a:ext cx="6343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 sz="2400" b="1" i="1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85852" y="1857363"/>
            <a:ext cx="72152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dirty="0" smtClean="0">
                <a:solidFill>
                  <a:srgbClr val="002060"/>
                </a:solidFill>
                <a:latin typeface="Georgia" pitchFamily="18" charset="0"/>
              </a:rPr>
              <a:t>Вправа </a:t>
            </a:r>
            <a:r>
              <a:rPr lang="uk-UA" sz="5400" b="1" dirty="0" smtClean="0">
                <a:solidFill>
                  <a:srgbClr val="002060"/>
                </a:solidFill>
                <a:latin typeface="Georgia" pitchFamily="18" charset="0"/>
              </a:rPr>
              <a:t>159, с.83</a:t>
            </a:r>
            <a:endParaRPr lang="ru-RU" sz="54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fantik47.rusedu.net/gallery/3117/69657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857620" y="2000240"/>
            <a:ext cx="5143536" cy="41259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Ось і пролунав дзвінок –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Закінчився наш урок.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За роботу по заслузі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Щиро дякую вам, друзі.</a:t>
            </a:r>
            <a:r>
              <a:rPr kumimoji="0" lang="uk-UA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/>
            </a:r>
            <a:br>
              <a:rPr kumimoji="0" lang="uk-UA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</a:br>
            <a:endParaRPr kumimoji="0" lang="ru-RU" sz="2800" b="0" i="1" u="none" strike="noStrike" kern="120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 rot="254354">
            <a:off x="2089150" y="182563"/>
            <a:ext cx="4968875" cy="12001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endParaRPr lang="ru-RU" sz="3600" b="1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1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Georgia"/>
            </a:endParaRPr>
          </a:p>
        </p:txBody>
      </p:sp>
      <p:pic>
        <p:nvPicPr>
          <p:cNvPr id="3078" name="Picture 6" descr="http://file.mobilmusic.ru/e9/9f/af/104135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3050"/>
            <a:ext cx="3911211" cy="5214950"/>
          </a:xfrm>
          <a:prstGeom prst="rect">
            <a:avLst/>
          </a:prstGeom>
          <a:noFill/>
        </p:spPr>
      </p:pic>
      <p:pic>
        <p:nvPicPr>
          <p:cNvPr id="3073" name="Picture 1" descr="C:\Users\админ\Desktop\Рисунок3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43051"/>
            <a:ext cx="3931520" cy="5214950"/>
          </a:xfrm>
          <a:prstGeom prst="rect">
            <a:avLst/>
          </a:prstGeom>
          <a:noFill/>
        </p:spPr>
      </p:pic>
      <p:pic>
        <p:nvPicPr>
          <p:cNvPr id="8" name="Picture 2" descr="C:\Users\админ\Desktop\Рисунок3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1643050"/>
            <a:ext cx="3929059" cy="5214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fantik47.rusedu.net/gallery/3117/69657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/>
          <a:lstStyle/>
          <a:p>
            <a:pPr marL="273050" indent="-6350" algn="ctr">
              <a:buNone/>
            </a:pPr>
            <a:endParaRPr lang="en-US" dirty="0" smtClean="0"/>
          </a:p>
          <a:p>
            <a:pPr marL="273050" indent="-6350" algn="ctr">
              <a:buNone/>
            </a:pPr>
            <a:r>
              <a:rPr lang="uk-UA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Тема уроку.</a:t>
            </a:r>
            <a:endParaRPr lang="en-US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6350" algn="ctr">
              <a:buNone/>
            </a:pPr>
            <a:r>
              <a:rPr lang="uk-UA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Прикметники-синоніми, прикметники-антоніми, прикметники-багатозначні слова. Пряме і переносне значення </a:t>
            </a:r>
            <a:r>
              <a:rPr lang="uk-UA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прикметників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4213" y="549275"/>
            <a:ext cx="7772400" cy="2016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+mj-ea"/>
                <a:cs typeface="+mj-cs"/>
              </a:rPr>
              <a:t/>
            </a:r>
            <a:br>
              <a:rPr kumimoji="0" lang="uk-UA" sz="4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+mj-ea"/>
                <a:cs typeface="+mj-cs"/>
              </a:rPr>
            </a:b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000232" y="2781300"/>
            <a:ext cx="6572296" cy="4076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uk-UA" sz="40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uk-UA" sz="40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            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                 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uk-UA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uk-UA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7" name="WordArt 13"/>
          <p:cNvSpPr>
            <a:spLocks noChangeArrowheads="1" noChangeShapeType="1" noTextEdit="1"/>
          </p:cNvSpPr>
          <p:nvPr/>
        </p:nvSpPr>
        <p:spPr bwMode="auto">
          <a:xfrm rot="320052" flipH="1">
            <a:off x="7237399" y="5423642"/>
            <a:ext cx="117453" cy="7495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9699"/>
              </a:avLst>
            </a:prstTxWarp>
          </a:bodyPr>
          <a:lstStyle/>
          <a:p>
            <a:pPr algn="ctr"/>
            <a:endParaRPr lang="ru-RU" sz="20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04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Georgia"/>
            </a:endParaRPr>
          </a:p>
        </p:txBody>
      </p:sp>
      <p:sp>
        <p:nvSpPr>
          <p:cNvPr id="8" name="WordArt 14"/>
          <p:cNvSpPr>
            <a:spLocks noChangeArrowheads="1" noChangeShapeType="1" noTextEdit="1"/>
          </p:cNvSpPr>
          <p:nvPr/>
        </p:nvSpPr>
        <p:spPr bwMode="auto">
          <a:xfrm>
            <a:off x="2411413" y="-142900"/>
            <a:ext cx="4276725" cy="24654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6600CC"/>
                </a:solidFill>
                <a:round/>
                <a:headEnd/>
                <a:tailEnd/>
              </a:ln>
              <a:solidFill>
                <a:schemeClr val="accent4">
                  <a:lumMod val="75000"/>
                </a:schemeClr>
              </a:solidFill>
              <a:latin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57232"/>
            <a:ext cx="1857356" cy="56040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074" name="Picture 2" descr="C:\Users\админ\Desktop\острів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106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88933" y="1071546"/>
            <a:ext cx="1655067" cy="216713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450331" y="2071678"/>
            <a:ext cx="1862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о. Каліграфічний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4" descr="http://proxy-free-web.net/index.php?q=aHR0cHM6Ly91cGxvYWQud2lraW1lZGlhLm9yZy93aWtpcGVkaWEvdWsvdGh1bWIvMC8wNi8lRDAlQTElRDElODIlRDAlQkUlRDElODAlRDAlQkUlRDAlQkQlRDAlQjhfJUQxJTgxJUQwJUIyJUQxJTk2JUQxJTgyJUQxJTgzLnN2Zy82NDJweC0lRDAlQTElRDElODIlRDAlQkUlRDElODAlRDAlQkUlRDAlQkQlRDAlQjhfJUQxJTgxJUQwJUIyJUQxJTk2JUQxJTgyJUQxJTgzLnN2Zy5wbmc%3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643042" cy="1532995"/>
          </a:xfrm>
          <a:prstGeom prst="rect">
            <a:avLst/>
          </a:prstGeom>
          <a:noFill/>
        </p:spPr>
      </p:pic>
      <p:pic>
        <p:nvPicPr>
          <p:cNvPr id="16" name="Picture 8" descr="http://unconfirmedbreakingnews.com/wp-content/uploads/2014/01/12235414W37O19S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2" y="307181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ttp://fantik47.rusedu.net/gallery/3117/69657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652"/>
            <a:ext cx="9715536" cy="7286652"/>
          </a:xfrm>
          <a:prstGeom prst="rect">
            <a:avLst/>
          </a:prstGeom>
          <a:noFill/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/>
            </a:r>
            <a:br>
              <a:rPr kumimoji="0" lang="uk-UA" sz="4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r>
              <a:rPr kumimoji="0" lang="uk-UA" sz="4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/>
            </a:r>
            <a:br>
              <a:rPr kumimoji="0" lang="uk-UA" sz="4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endParaRPr kumimoji="0" lang="ru-RU" sz="4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57200" y="1928802"/>
            <a:ext cx="8686800" cy="419736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733425" algn="just">
              <a:spcBef>
                <a:spcPct val="20000"/>
              </a:spcBef>
              <a:defRPr/>
            </a:pPr>
            <a:r>
              <a:rPr lang="uk-UA" sz="4400" b="1" dirty="0" smtClean="0">
                <a:solidFill>
                  <a:srgbClr val="FF0066"/>
                </a:solidFill>
                <a:latin typeface="Georgia" pitchFamily="18" charset="0"/>
              </a:rPr>
              <a:t>Зе</a:t>
            </a:r>
            <a:r>
              <a:rPr lang="uk-UA" sz="4400" b="1" dirty="0" smtClean="0">
                <a:latin typeface="Georgia" pitchFamily="18" charset="0"/>
              </a:rPr>
              <a:t>мля,</a:t>
            </a:r>
            <a:r>
              <a:rPr lang="en-US" sz="4400" b="1" dirty="0" smtClean="0">
                <a:latin typeface="Georgia" pitchFamily="18" charset="0"/>
              </a:rPr>
              <a:t> </a:t>
            </a:r>
            <a:r>
              <a:rPr lang="uk-UA" sz="4400" b="1" dirty="0" smtClean="0">
                <a:latin typeface="Georgia" pitchFamily="18" charset="0"/>
              </a:rPr>
              <a:t>ок</a:t>
            </a:r>
            <a:r>
              <a:rPr lang="uk-UA" sz="4400" b="1" dirty="0" smtClean="0">
                <a:solidFill>
                  <a:srgbClr val="FF0066"/>
                </a:solidFill>
                <a:latin typeface="Georgia" pitchFamily="18" charset="0"/>
              </a:rPr>
              <a:t>е</a:t>
            </a:r>
            <a:r>
              <a:rPr lang="uk-UA" sz="4400" b="1" dirty="0" smtClean="0">
                <a:latin typeface="Georgia" pitchFamily="18" charset="0"/>
              </a:rPr>
              <a:t>ан</a:t>
            </a:r>
            <a:r>
              <a:rPr kumimoji="0" lang="uk-UA" sz="44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, </a:t>
            </a:r>
            <a:r>
              <a:rPr lang="uk-UA" sz="4400" b="1" dirty="0" smtClean="0">
                <a:latin typeface="Georgia" pitchFamily="18" charset="0"/>
              </a:rPr>
              <a:t>т</a:t>
            </a:r>
            <a:r>
              <a:rPr lang="uk-UA" sz="4400" b="1" dirty="0" smtClean="0">
                <a:solidFill>
                  <a:srgbClr val="FF0066"/>
                </a:solidFill>
                <a:latin typeface="Georgia" pitchFamily="18" charset="0"/>
              </a:rPr>
              <a:t>и</a:t>
            </a:r>
            <a:r>
              <a:rPr lang="uk-UA" sz="4400" b="1" dirty="0" smtClean="0">
                <a:latin typeface="Georgia" pitchFamily="18" charset="0"/>
              </a:rPr>
              <a:t>хий</a:t>
            </a: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, </a:t>
            </a:r>
            <a:r>
              <a:rPr lang="uk-UA" sz="4400" b="1" dirty="0" smtClean="0">
                <a:latin typeface="Georgia" pitchFamily="18" charset="0"/>
              </a:rPr>
              <a:t>гор</a:t>
            </a:r>
            <a:r>
              <a:rPr lang="uk-UA" sz="4400" b="1" dirty="0" smtClean="0">
                <a:solidFill>
                  <a:srgbClr val="FF0066"/>
                </a:solidFill>
                <a:latin typeface="Georgia" pitchFamily="18" charset="0"/>
              </a:rPr>
              <a:t>и</a:t>
            </a:r>
            <a:r>
              <a:rPr lang="uk-UA" sz="4400" b="1" dirty="0" smtClean="0">
                <a:latin typeface="Georgia" pitchFamily="18" charset="0"/>
              </a:rPr>
              <a:t>зонт,</a:t>
            </a:r>
            <a:r>
              <a:rPr lang="uk-UA" sz="4400" b="1" i="1" dirty="0" smtClean="0"/>
              <a:t> </a:t>
            </a:r>
            <a:r>
              <a:rPr lang="uk-UA" sz="4400" b="1" dirty="0" smtClean="0">
                <a:latin typeface="Georgia" pitchFamily="18" charset="0"/>
              </a:rPr>
              <a:t>с</a:t>
            </a:r>
            <a:r>
              <a:rPr lang="uk-UA" sz="4400" b="1" dirty="0" smtClean="0">
                <a:solidFill>
                  <a:srgbClr val="FF0066"/>
                </a:solidFill>
                <a:latin typeface="Georgia" pitchFamily="18" charset="0"/>
              </a:rPr>
              <a:t>вя</a:t>
            </a:r>
            <a:r>
              <a:rPr lang="uk-UA" sz="4400" b="1" dirty="0" smtClean="0">
                <a:latin typeface="Georgia" pitchFamily="18" charset="0"/>
              </a:rPr>
              <a:t>то, дивує</a:t>
            </a:r>
            <a:r>
              <a:rPr lang="uk-UA" sz="4400" b="1" dirty="0" smtClean="0">
                <a:solidFill>
                  <a:srgbClr val="FF0066"/>
                </a:solidFill>
                <a:latin typeface="Georgia" pitchFamily="18" charset="0"/>
              </a:rPr>
              <a:t>ться</a:t>
            </a:r>
            <a:r>
              <a:rPr lang="uk-UA" sz="4400" b="1" dirty="0" smtClean="0">
                <a:latin typeface="Georgia" pitchFamily="18" charset="0"/>
              </a:rPr>
              <a:t>, в</a:t>
            </a:r>
            <a:r>
              <a:rPr kumimoji="0" lang="uk-UA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е</a:t>
            </a:r>
            <a:r>
              <a:rPr kumimoji="0" lang="uk-UA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селий</a:t>
            </a: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, залиша</a:t>
            </a: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єшся</a:t>
            </a: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.</a:t>
            </a:r>
          </a:p>
          <a:p>
            <a:pPr marL="342900" lvl="0" indent="733425" algn="just">
              <a:spcBef>
                <a:spcPct val="20000"/>
              </a:spcBef>
              <a:defRPr/>
            </a:pPr>
            <a:endParaRPr kumimoji="0" lang="uk-UA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      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WordArt 10"/>
          <p:cNvSpPr>
            <a:spLocks noChangeArrowheads="1" noChangeShapeType="1" noTextEdit="1"/>
          </p:cNvSpPr>
          <p:nvPr/>
        </p:nvSpPr>
        <p:spPr bwMode="auto">
          <a:xfrm rot="363846">
            <a:off x="5771273" y="1833494"/>
            <a:ext cx="913217" cy="23887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endParaRPr lang="ru-RU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498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28794" y="785794"/>
            <a:ext cx="58939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dirty="0" smtClean="0">
                <a:solidFill>
                  <a:srgbClr val="C00000"/>
                </a:solidFill>
              </a:rPr>
              <a:t>Словниковий диктант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57232"/>
            <a:ext cx="1857356" cy="56040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074" name="Picture 2" descr="C:\Users\админ\Desktop\острів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Выгнутая вверх стрелка 8"/>
          <p:cNvSpPr/>
          <p:nvPr/>
        </p:nvSpPr>
        <p:spPr>
          <a:xfrm rot="4055314">
            <a:off x="7224921" y="3143944"/>
            <a:ext cx="2016000" cy="731520"/>
          </a:xfrm>
          <a:prstGeom prst="curvedDownArrow">
            <a:avLst>
              <a:gd name="adj1" fmla="val 16003"/>
              <a:gd name="adj2" fmla="val 50000"/>
              <a:gd name="adj3" fmla="val 25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106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88933" y="1071546"/>
            <a:ext cx="1655067" cy="216713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450331" y="2071678"/>
            <a:ext cx="1862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о. Каліграфічний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4" descr="http://proxy-free-web.net/index.php?q=aHR0cHM6Ly91cGxvYWQud2lraW1lZGlhLm9yZy93aWtpcGVkaWEvdWsvdGh1bWIvMC8wNi8lRDAlQTElRDElODIlRDAlQkUlRDElODAlRDAlQkUlRDAlQkQlRDAlQjhfJUQxJTgxJUQwJUIyJUQxJTk2JUQxJTgyJUQxJTgzLnN2Zy82NDJweC0lRDAlQTElRDElODIlRDAlQkUlRDElODAlRDAlQkUlRDAlQkQlRDAlQjhfJUQxJTgxJUQwJUIyJUQxJTk2JUQxJTgyJUQxJTgzLnN2Zy5wbmc%3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643042" cy="153299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786446" y="5429264"/>
            <a:ext cx="1438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о. Синонімів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143240" y="5572140"/>
            <a:ext cx="1812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317039" y="4000504"/>
            <a:ext cx="184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dirty="0" smtClean="0"/>
          </a:p>
        </p:txBody>
      </p:sp>
      <p:sp>
        <p:nvSpPr>
          <p:cNvPr id="15" name="Прямоугольник 14"/>
          <p:cNvSpPr/>
          <p:nvPr/>
        </p:nvSpPr>
        <p:spPr>
          <a:xfrm>
            <a:off x="3143240" y="1785926"/>
            <a:ext cx="22145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uk-UA" sz="1400" dirty="0" smtClean="0"/>
          </a:p>
        </p:txBody>
      </p:sp>
      <p:pic>
        <p:nvPicPr>
          <p:cNvPr id="16" name="Picture 16" descr="http://slinky.me/uploads/pic/8/tumblr_mxrgvoLx6o1qe1uqko1_128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785794"/>
            <a:ext cx="3608455" cy="3082652"/>
          </a:xfrm>
          <a:prstGeom prst="rect">
            <a:avLst/>
          </a:prstGeom>
          <a:noFill/>
        </p:spPr>
      </p:pic>
      <p:pic>
        <p:nvPicPr>
          <p:cNvPr id="17" name="Picture 8" descr="http://unconfirmedbreakingnews.com/wp-content/uploads/2014/01/12235414W37O19S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43042" y="307181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5 0.11216 C 0.02223 0.12697 0.02362 0.14454 0.02535 0.16096 C 0.02605 0.16836 0.02795 0.18293 0.02795 0.18316 C 0.02761 0.22225 0.02795 0.26156 0.02673 0.30088 C 0.02657 0.30389 0.02448 0.30643 0.02413 0.30944 C 0.02153 0.33302 0.02483 0.35407 0.01146 0.37188 C 0.00972 0.38159 0.00572 0.38945 0.00382 0.3987 C 0.00121 0.41142 -0.00035 0.42461 -0.00243 0.43756 C -0.00435 0.44912 -0.00313 0.46092 -0.01128 0.46785 C -0.02032 0.48381 -0.00938 0.46369 -0.01893 0.48474 C -0.02188 0.49098 -0.02656 0.49491 -0.029 0.50162 C -0.0335 0.51411 -0.02622 0.49884 -0.03282 0.51179 C -0.03542 0.52266 -0.03576 0.52313 -0.04427 0.52683 C -0.05138 0.5333 -0.05695 0.5407 -0.0658 0.54371 C -0.06962 0.54487 -0.07709 0.54718 -0.07709 0.54741 C -0.08004 0.54672 -0.08333 0.54741 -0.08594 0.54556 C -0.09445 0.54001 -0.08386 0.54047 -0.08855 0.54047 " pathEditMode="relative" rAng="0" ptsTypes="ffffffffffffffff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" y="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280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800"/>
          </a:p>
        </p:txBody>
      </p:sp>
      <p:pic>
        <p:nvPicPr>
          <p:cNvPr id="39938" name="Picture 2" descr="http://www.wallcoo.com/cartoon/vector_nature_summer/images/%5Bwallcoo.com%5D_Summer_beach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72" y="0"/>
            <a:ext cx="9191672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269859"/>
            <a:ext cx="9144000" cy="5614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9829" tIns="539580" rIns="539580" bIns="53958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єднайте стрілочками прикметники-синоніми парами.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Безмежне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люта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добре                                      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замурзаний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брудний                                  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безкрає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дрібний                                   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милосердне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</a:t>
            </a:r>
            <a:r>
              <a:rPr lang="uk-UA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сердита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крихітний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714744" y="1571612"/>
            <a:ext cx="2714644" cy="1214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071802" y="2214554"/>
            <a:ext cx="3429024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500430" y="2214554"/>
            <a:ext cx="3000396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500430" y="3500438"/>
            <a:ext cx="285752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3428992" y="1571612"/>
            <a:ext cx="3071834" cy="25003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57232"/>
            <a:ext cx="1857356" cy="56040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074" name="Picture 2" descr="C:\Users\админ\Desktop\острів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Выгнутая вверх стрелка 6"/>
          <p:cNvSpPr/>
          <p:nvPr/>
        </p:nvSpPr>
        <p:spPr>
          <a:xfrm rot="10303736">
            <a:off x="4471256" y="5985277"/>
            <a:ext cx="2016000" cy="731520"/>
          </a:xfrm>
          <a:prstGeom prst="curvedDownArrow">
            <a:avLst>
              <a:gd name="adj1" fmla="val 16003"/>
              <a:gd name="adj2" fmla="val 50000"/>
              <a:gd name="adj3" fmla="val 25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верх стрелка 8"/>
          <p:cNvSpPr/>
          <p:nvPr/>
        </p:nvSpPr>
        <p:spPr>
          <a:xfrm rot="4055314">
            <a:off x="7224921" y="3143944"/>
            <a:ext cx="2016000" cy="731520"/>
          </a:xfrm>
          <a:prstGeom prst="curvedDownArrow">
            <a:avLst>
              <a:gd name="adj1" fmla="val 16003"/>
              <a:gd name="adj2" fmla="val 50000"/>
              <a:gd name="adj3" fmla="val 25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50331" y="2071678"/>
            <a:ext cx="1862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о. Каліграфічний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4" descr="http://proxy-free-web.net/index.php?q=aHR0cHM6Ly91cGxvYWQud2lraW1lZGlhLm9yZy93aWtpcGVkaWEvdWsvdGh1bWIvMC8wNi8lRDAlQTElRDElODIlRDAlQkUlRDElODAlRDAlQkUlRDAlQkQlRDAlQjhfJUQxJTgxJUQwJUIyJUQxJTk2JUQxJTgyJUQxJTgzLnN2Zy82NDJweC0lRDAlQTElRDElODIlRDAlQkUlRDElODAlRDAlQkUlRDAlQkQlRDAlQjhfJUQxJTgxJUQwJUIyJUQxJTk2JUQxJTgyJUQxJTgzLnN2Zy5wbmc%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43042" cy="153299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786446" y="5429264"/>
            <a:ext cx="1438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о. Синонімів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143240" y="5572140"/>
            <a:ext cx="1812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о. Антонімів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17039" y="4000504"/>
            <a:ext cx="184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dirty="0" smtClean="0"/>
          </a:p>
        </p:txBody>
      </p:sp>
      <p:pic>
        <p:nvPicPr>
          <p:cNvPr id="5" name="Рисунок 4" descr="106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0892" y="3857628"/>
            <a:ext cx="1655067" cy="2167132"/>
          </a:xfrm>
          <a:prstGeom prst="rect">
            <a:avLst/>
          </a:prstGeom>
        </p:spPr>
      </p:pic>
      <p:pic>
        <p:nvPicPr>
          <p:cNvPr id="16" name="Picture 8" descr="http://unconfirmedbreakingnews.com/wp-content/uploads/2014/01/12235414W37O19S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2" y="3071810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05556E-6 3.77428E-6 C -0.01007 0.00116 -0.01546 0.00069 -0.02396 0.00347 C -0.02987 0.00532 -0.03577 0.00902 -0.04185 0.01018 C -0.07101 0.01526 -0.10105 0.01503 -0.13039 0.01688 C -0.14931 0.02151 -0.16823 0.02105 -0.18733 0.02197 C -0.2316 0.0266 -0.27587 0.02775 -0.32049 0.02868 C -0.33056 0.03168 -0.34063 0.0377 -0.34931 0.04556 C -0.3533 0.04926 -0.35608 0.0562 -0.36077 0.05735 C -0.37744 0.06105 -0.39462 0.05851 -0.41146 0.0592 C -0.48612 0.05805 -0.5599 0.05735 -0.63421 0.05065 C -0.64376 0.04648 -0.65469 0.04672 -0.66459 0.04556 C -0.66754 0.04371 -0.67101 0.04325 -0.67344 0.04047 C -0.67501 0.03862 -0.67587 0.03585 -0.67726 0.03377 C -0.68178 0.02683 -0.68959 0.02081 -0.69619 0.01873 C -0.70469 0.01295 -0.70452 0.01318 -0.70764 0.00185 C -0.70539 -0.00671 -0.70209 -0.00601 -0.69619 -0.00994 C -0.67935 -0.02105 -0.67344 -0.02174 -0.65313 -0.02174 " pathEditMode="relative" ptsTypes="ffffffffffffffff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wallcoo.com/cartoon/vector_nature_summer/images/%5Bwallcoo.com%5D_Summer_beach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72" y="0"/>
            <a:ext cx="919167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4133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pPr>
              <a:buFontTx/>
              <a:buChar char="-"/>
            </a:pPr>
            <a:endParaRPr lang="uk-UA" b="1" dirty="0" smtClean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Tahoma" pitchFamily="34" charset="0"/>
                <a:ea typeface="+mj-ea"/>
                <a:cs typeface="+mj-cs"/>
              </a:rPr>
              <a:t>Знайти антоніми</a:t>
            </a:r>
            <a:endParaRPr kumimoji="0" lang="ru-RU" sz="4400" b="1" i="1" u="none" strike="noStrike" kern="1200" cap="none" spc="0" normalizeH="0" baseline="0" noProof="0" dirty="0" smtClean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Tahoma" pitchFamily="34" charset="0"/>
              <a:ea typeface="+mj-ea"/>
              <a:cs typeface="+mj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500166" y="1428737"/>
            <a:ext cx="6456384" cy="336868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Струмку говорила ріка: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Ти вузький, а я широка.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Ти мілкий, а я глибока.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 одне забула ріка,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що вона почалась із струмка.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uk-UA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50825" y="5157788"/>
            <a:ext cx="871378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90000"/>
              </a:lnSpc>
              <a:spcBef>
                <a:spcPct val="20000"/>
              </a:spcBef>
            </a:pPr>
            <a:r>
              <a:rPr lang="uk-UA" sz="3200" b="1" i="1" dirty="0">
                <a:solidFill>
                  <a:srgbClr val="0000CC"/>
                </a:solidFill>
                <a:latin typeface="Georgia" pitchFamily="18" charset="0"/>
              </a:rPr>
              <a:t>Вузький – широка, мілкий – глибока</a:t>
            </a:r>
            <a:r>
              <a:rPr lang="uk-UA" sz="3600" b="1" i="1" dirty="0">
                <a:solidFill>
                  <a:srgbClr val="0000FF"/>
                </a:solidFill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</TotalTime>
  <Words>469</Words>
  <Application>Microsoft Office PowerPoint</Application>
  <PresentationFormat>Экран (4:3)</PresentationFormat>
  <Paragraphs>141</Paragraphs>
  <Slides>23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13</cp:revision>
  <dcterms:created xsi:type="dcterms:W3CDTF">2016-12-01T20:01:46Z</dcterms:created>
  <dcterms:modified xsi:type="dcterms:W3CDTF">2017-03-20T19:07:05Z</dcterms:modified>
</cp:coreProperties>
</file>