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4" r:id="rId7"/>
    <p:sldId id="269" r:id="rId8"/>
    <p:sldId id="265" r:id="rId9"/>
    <p:sldId id="266" r:id="rId10"/>
    <p:sldId id="270" r:id="rId11"/>
    <p:sldId id="25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88840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uk-UA" sz="6600" dirty="0" smtClean="0">
                <a:latin typeface="Georgia" pitchFamily="18" charset="0"/>
              </a:rPr>
              <a:t>Поняття про речення</a:t>
            </a:r>
            <a:endParaRPr lang="ru-RU" sz="6600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260648"/>
            <a:ext cx="3777680" cy="554360"/>
          </a:xfrm>
        </p:spPr>
        <p:txBody>
          <a:bodyPr>
            <a:noAutofit/>
          </a:bodyPr>
          <a:lstStyle/>
          <a:p>
            <a:pPr algn="r"/>
            <a:r>
              <a:rPr lang="uk-UA" sz="2000" dirty="0" smtClean="0">
                <a:latin typeface="Georgia" pitchFamily="18" charset="0"/>
              </a:rPr>
              <a:t>Серія  </a:t>
            </a:r>
            <a:r>
              <a:rPr lang="uk-UA" sz="2000" dirty="0" err="1" smtClean="0">
                <a:latin typeface="Georgia" pitchFamily="18" charset="0"/>
              </a:rPr>
              <a:t>“Вчимося</a:t>
            </a:r>
            <a:r>
              <a:rPr lang="uk-UA" sz="2000" dirty="0" smtClean="0">
                <a:latin typeface="Georgia" pitchFamily="18" charset="0"/>
              </a:rPr>
              <a:t> з </a:t>
            </a:r>
            <a:r>
              <a:rPr lang="uk-UA" sz="2000" dirty="0" err="1" smtClean="0">
                <a:latin typeface="Georgia" pitchFamily="18" charset="0"/>
              </a:rPr>
              <a:t>казкою”</a:t>
            </a:r>
            <a:r>
              <a:rPr lang="uk-UA" sz="2000" dirty="0" smtClean="0">
                <a:latin typeface="Georgia" pitchFamily="18" charset="0"/>
              </a:rPr>
              <a:t>.</a:t>
            </a:r>
          </a:p>
          <a:p>
            <a:pPr algn="r"/>
            <a:r>
              <a:rPr lang="uk-UA" sz="2000" dirty="0" smtClean="0">
                <a:latin typeface="Georgia" pitchFamily="18" charset="0"/>
              </a:rPr>
              <a:t>Українська мова. 2 клас</a:t>
            </a:r>
            <a:endParaRPr lang="ru-RU" sz="2000" dirty="0">
              <a:latin typeface="Georgia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75656" y="3933056"/>
            <a:ext cx="6048672" cy="554360"/>
          </a:xfrm>
          <a:prstGeom prst="rect">
            <a:avLst/>
          </a:prstGeom>
        </p:spPr>
        <p:txBody>
          <a:bodyPr vert="horz" anchor="b">
            <a:normAutofit fontScale="85000"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uk-UA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Урок</a:t>
            </a:r>
            <a:r>
              <a:rPr kumimoji="0" lang="uk-UA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75000"/>
                  </a:schemeClr>
                </a:solidFill>
                <a:effectLst/>
                <a:uLnTx/>
                <a:uFillTx/>
                <a:latin typeface="Georgia" pitchFamily="18" charset="0"/>
                <a:ea typeface="+mn-ea"/>
                <a:cs typeface="+mn-cs"/>
              </a:rPr>
              <a:t> за мотивами української народної казки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Georgia" pitchFamily="18" charset="0"/>
              <a:ea typeface="+mn-ea"/>
              <a:cs typeface="+mn-cs"/>
            </a:endParaRPr>
          </a:p>
        </p:txBody>
      </p:sp>
      <p:pic>
        <p:nvPicPr>
          <p:cNvPr id="1026" name="Picture 2" descr="D:\Моя папка\Для роботи\КАРТИНКИ\КАРТИНКИ------РІЗНЕ\0_72835_5ae34aa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7" y="4360834"/>
            <a:ext cx="2987824" cy="2497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Домашнє завдання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С. 130. Скласти і записати два речення з підкресленим словом вправи 2 в різних значеннях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Georgia" pitchFamily="18" charset="0"/>
              </a:rPr>
              <a:t>Підсумок уроку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556792"/>
            <a:ext cx="7740352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dirty="0" err="1" smtClean="0">
                <a:latin typeface="Georgia" pitchFamily="18" charset="0"/>
              </a:rPr>
              <a:t>Якщо</a:t>
            </a:r>
            <a:r>
              <a:rPr lang="ru-RU" sz="4000" dirty="0" smtClean="0">
                <a:latin typeface="Georgia" pitchFamily="18" charset="0"/>
              </a:rPr>
              <a:t> вам </a:t>
            </a:r>
            <a:r>
              <a:rPr lang="ru-RU" sz="4000" dirty="0" err="1" smtClean="0">
                <a:latin typeface="Georgia" pitchFamily="18" charset="0"/>
              </a:rPr>
              <a:t>було</a:t>
            </a:r>
            <a:r>
              <a:rPr lang="ru-RU" sz="4000" dirty="0" smtClean="0">
                <a:latin typeface="Georgia" pitchFamily="18" charset="0"/>
              </a:rPr>
              <a:t> </a:t>
            </a:r>
            <a:r>
              <a:rPr lang="ru-RU" sz="4000" dirty="0" err="1" smtClean="0">
                <a:latin typeface="Georgia" pitchFamily="18" charset="0"/>
              </a:rPr>
              <a:t>цікаво</a:t>
            </a:r>
            <a:endParaRPr lang="ru-RU" sz="4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4000" dirty="0" err="1" smtClean="0">
                <a:latin typeface="Georgia" pitchFamily="18" charset="0"/>
              </a:rPr>
              <a:t>мандрувати</a:t>
            </a:r>
            <a:r>
              <a:rPr lang="ru-RU" sz="4000" dirty="0" smtClean="0">
                <a:latin typeface="Georgia" pitchFamily="18" charset="0"/>
              </a:rPr>
              <a:t>, намалюйте</a:t>
            </a:r>
          </a:p>
          <a:p>
            <a:pPr>
              <a:buNone/>
            </a:pPr>
            <a:r>
              <a:rPr lang="ru-RU" sz="4000" dirty="0" smtClean="0">
                <a:latin typeface="Georgia" pitchFamily="18" charset="0"/>
              </a:rPr>
              <a:t>Колобка, </a:t>
            </a:r>
            <a:r>
              <a:rPr lang="ru-RU" sz="4000" dirty="0" err="1" smtClean="0">
                <a:latin typeface="Georgia" pitchFamily="18" charset="0"/>
              </a:rPr>
              <a:t>який</a:t>
            </a:r>
            <a:r>
              <a:rPr lang="ru-RU" sz="4000" dirty="0" smtClean="0">
                <a:latin typeface="Georgia" pitchFamily="18" charset="0"/>
              </a:rPr>
              <a:t> </a:t>
            </a:r>
            <a:r>
              <a:rPr lang="ru-RU" sz="4000" dirty="0" err="1" smtClean="0">
                <a:latin typeface="Georgia" pitchFamily="18" charset="0"/>
              </a:rPr>
              <a:t>посміхається</a:t>
            </a:r>
            <a:r>
              <a:rPr lang="ru-RU" sz="4000" dirty="0" smtClean="0">
                <a:latin typeface="Georgia" pitchFamily="18" charset="0"/>
              </a:rPr>
              <a:t>.</a:t>
            </a:r>
            <a:r>
              <a:rPr lang="uk-UA" sz="4000" dirty="0" smtClean="0">
                <a:latin typeface="Georgia" pitchFamily="18" charset="0"/>
              </a:rPr>
              <a:t>  </a:t>
            </a:r>
          </a:p>
          <a:p>
            <a:pPr>
              <a:buNone/>
            </a:pPr>
            <a:endParaRPr lang="uk-UA" sz="4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4000" dirty="0" err="1" smtClean="0">
                <a:latin typeface="Georgia" pitchFamily="18" charset="0"/>
              </a:rPr>
              <a:t>Якщо</a:t>
            </a:r>
            <a:r>
              <a:rPr lang="ru-RU" sz="4000" dirty="0" smtClean="0">
                <a:latin typeface="Georgia" pitchFamily="18" charset="0"/>
              </a:rPr>
              <a:t> вам </a:t>
            </a:r>
            <a:r>
              <a:rPr lang="ru-RU" sz="4000" dirty="0" err="1" smtClean="0">
                <a:latin typeface="Georgia" pitchFamily="18" charset="0"/>
              </a:rPr>
              <a:t>було</a:t>
            </a:r>
            <a:r>
              <a:rPr lang="ru-RU" sz="4000" dirty="0" smtClean="0">
                <a:latin typeface="Georgia" pitchFamily="18" charset="0"/>
              </a:rPr>
              <a:t> </a:t>
            </a:r>
            <a:r>
              <a:rPr lang="ru-RU" sz="4000" dirty="0" err="1" smtClean="0">
                <a:latin typeface="Georgia" pitchFamily="18" charset="0"/>
              </a:rPr>
              <a:t>важко</a:t>
            </a:r>
            <a:r>
              <a:rPr lang="ru-RU" sz="4000" dirty="0" smtClean="0">
                <a:latin typeface="Georgia" pitchFamily="18" charset="0"/>
              </a:rPr>
              <a:t>, намалюйте</a:t>
            </a:r>
          </a:p>
          <a:p>
            <a:pPr>
              <a:buNone/>
            </a:pPr>
            <a:r>
              <a:rPr lang="ru-RU" sz="4000" dirty="0" smtClean="0">
                <a:latin typeface="Georgia" pitchFamily="18" charset="0"/>
              </a:rPr>
              <a:t>Колобка, </a:t>
            </a:r>
            <a:r>
              <a:rPr lang="ru-RU" sz="4000" dirty="0" err="1" smtClean="0">
                <a:latin typeface="Georgia" pitchFamily="18" charset="0"/>
              </a:rPr>
              <a:t>який</a:t>
            </a:r>
            <a:r>
              <a:rPr lang="ru-RU" sz="4000" dirty="0" smtClean="0">
                <a:latin typeface="Georgia" pitchFamily="18" charset="0"/>
              </a:rPr>
              <a:t> </a:t>
            </a:r>
            <a:r>
              <a:rPr lang="ru-RU" sz="4000" dirty="0" err="1" smtClean="0">
                <a:latin typeface="Georgia" pitchFamily="18" charset="0"/>
              </a:rPr>
              <a:t>сумує</a:t>
            </a:r>
            <a:r>
              <a:rPr lang="ru-RU" sz="4000" dirty="0" smtClean="0">
                <a:latin typeface="Georg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2" descr="D:\Моя папка\для роботи\КАРТИНКИ\Казки\index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93096"/>
            <a:ext cx="1080120" cy="911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D:\Моя папка\для роботи\КАРТИНКИ\Казки\index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1080120" cy="911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556792"/>
            <a:ext cx="853244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200" dirty="0" smtClean="0">
                <a:latin typeface="Georgia" pitchFamily="18" charset="0"/>
              </a:rPr>
              <a:t>Урок створено за матеріалами підручника: </a:t>
            </a:r>
            <a:r>
              <a:rPr lang="uk-UA" sz="2200" dirty="0" err="1" smtClean="0">
                <a:latin typeface="Georgia" pitchFamily="18" charset="0"/>
              </a:rPr>
              <a:t>Вашуленко</a:t>
            </a:r>
            <a:r>
              <a:rPr lang="uk-UA" sz="2200" dirty="0" smtClean="0">
                <a:latin typeface="Georgia" pitchFamily="18" charset="0"/>
              </a:rPr>
              <a:t> М.С. Українська мова: </a:t>
            </a:r>
            <a:r>
              <a:rPr lang="uk-UA" sz="2200" dirty="0" err="1" smtClean="0">
                <a:latin typeface="Georgia" pitchFamily="18" charset="0"/>
              </a:rPr>
              <a:t>підруч.для</a:t>
            </a:r>
            <a:r>
              <a:rPr lang="uk-UA" sz="2200" dirty="0" smtClean="0">
                <a:latin typeface="Georgia" pitchFamily="18" charset="0"/>
              </a:rPr>
              <a:t> 2 </a:t>
            </a:r>
            <a:r>
              <a:rPr lang="uk-UA" sz="2200" dirty="0" err="1" smtClean="0">
                <a:latin typeface="Georgia" pitchFamily="18" charset="0"/>
              </a:rPr>
              <a:t>кл.загальноосвіт.навч.закл</a:t>
            </a:r>
            <a:r>
              <a:rPr lang="uk-UA" sz="2200" dirty="0" smtClean="0">
                <a:latin typeface="Georgia" pitchFamily="18" charset="0"/>
              </a:rPr>
              <a:t>. з навчанням  українською мовою/ М.С.</a:t>
            </a:r>
            <a:r>
              <a:rPr lang="uk-UA" sz="2200" dirty="0" err="1" smtClean="0">
                <a:latin typeface="Georgia" pitchFamily="18" charset="0"/>
              </a:rPr>
              <a:t>Вашуленко</a:t>
            </a:r>
            <a:r>
              <a:rPr lang="uk-UA" sz="2200" dirty="0" smtClean="0">
                <a:latin typeface="Georgia" pitchFamily="18" charset="0"/>
              </a:rPr>
              <a:t>, С.Г.Дубовик. – К.: Видавничий дім </a:t>
            </a:r>
            <a:r>
              <a:rPr lang="uk-UA" sz="2200" dirty="0" err="1" smtClean="0">
                <a:latin typeface="Georgia" pitchFamily="18" charset="0"/>
              </a:rPr>
              <a:t>“Освіта”</a:t>
            </a:r>
            <a:r>
              <a:rPr lang="uk-UA" sz="2200" dirty="0" smtClean="0">
                <a:latin typeface="Georgia" pitchFamily="18" charset="0"/>
              </a:rPr>
              <a:t>, 2012. – 160с.:іл.</a:t>
            </a:r>
          </a:p>
          <a:p>
            <a:pPr>
              <a:buNone/>
            </a:pPr>
            <a:r>
              <a:rPr lang="uk-UA" sz="2200" dirty="0" smtClean="0">
                <a:latin typeface="Georgia" pitchFamily="18" charset="0"/>
              </a:rPr>
              <a:t>У презентації використано ресурси мережі Інтернет.</a:t>
            </a:r>
            <a:endParaRPr lang="ru-RU" sz="2200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5" name="Picture 2" descr="D:\Моя папка\для роботи\КАРТИНКИ\Казки\index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1080120" cy="911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Georgia" pitchFamily="18" charset="0"/>
              </a:rPr>
              <a:t>Відгадайте, хто я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Я— </a:t>
            </a:r>
            <a:r>
              <a:rPr lang="ru-RU" i="1" dirty="0" err="1" smtClean="0">
                <a:latin typeface="Georgia" pitchFamily="18" charset="0"/>
              </a:rPr>
              <a:t>клубочок</a:t>
            </a:r>
            <a:r>
              <a:rPr lang="ru-RU" i="1" dirty="0" smtClean="0">
                <a:latin typeface="Georgia" pitchFamily="18" charset="0"/>
              </a:rPr>
              <a:t> не </a:t>
            </a:r>
            <a:r>
              <a:rPr lang="ru-RU" i="1" dirty="0" err="1" smtClean="0">
                <a:latin typeface="Georgia" pitchFamily="18" charset="0"/>
              </a:rPr>
              <a:t>простий</a:t>
            </a:r>
            <a:r>
              <a:rPr lang="ru-RU" i="1" dirty="0" smtClean="0">
                <a:latin typeface="Georgia" pitchFamily="18" charset="0"/>
              </a:rPr>
              <a:t>.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Я— </a:t>
            </a:r>
            <a:r>
              <a:rPr lang="ru-RU" i="1" dirty="0" err="1" smtClean="0">
                <a:latin typeface="Georgia" pitchFamily="18" charset="0"/>
              </a:rPr>
              <a:t>клубочок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чарівний</a:t>
            </a:r>
            <a:r>
              <a:rPr lang="ru-RU" i="1" dirty="0" smtClean="0">
                <a:latin typeface="Georgia" pitchFamily="18" charset="0"/>
              </a:rPr>
              <a:t>.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Я </a:t>
            </a:r>
            <a:r>
              <a:rPr lang="ru-RU" i="1" dirty="0" err="1" smtClean="0">
                <a:latin typeface="Georgia" pitchFamily="18" charset="0"/>
              </a:rPr>
              <a:t>тобі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допоможу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І дорогу покажу.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Я </a:t>
            </a:r>
            <a:r>
              <a:rPr lang="ru-RU" i="1" dirty="0" err="1" smtClean="0">
                <a:latin typeface="Georgia" pitchFamily="18" charset="0"/>
              </a:rPr>
              <a:t>від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діда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утік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І </a:t>
            </a:r>
            <a:r>
              <a:rPr lang="ru-RU" i="1" dirty="0" err="1" smtClean="0">
                <a:latin typeface="Georgia" pitchFamily="18" charset="0"/>
              </a:rPr>
              <a:t>від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баби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утік</a:t>
            </a:r>
            <a:r>
              <a:rPr lang="ru-RU" i="1" dirty="0" smtClean="0">
                <a:latin typeface="Georgia" pitchFamily="18" charset="0"/>
              </a:rPr>
              <a:t>.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i="1" dirty="0" err="1" smtClean="0">
                <a:latin typeface="Georgia" pitchFamily="18" charset="0"/>
              </a:rPr>
              <a:t>Ти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тепер</a:t>
            </a:r>
            <a:r>
              <a:rPr lang="ru-RU" i="1" dirty="0" smtClean="0">
                <a:latin typeface="Georgia" pitchFamily="18" charset="0"/>
              </a:rPr>
              <a:t> за мною </a:t>
            </a:r>
            <a:r>
              <a:rPr lang="ru-RU" i="1" dirty="0" err="1" smtClean="0">
                <a:latin typeface="Georgia" pitchFamily="18" charset="0"/>
              </a:rPr>
              <a:t>йди</a:t>
            </a:r>
            <a:endParaRPr lang="ru-RU" dirty="0" smtClean="0">
              <a:latin typeface="Georgia" pitchFamily="18" charset="0"/>
            </a:endParaRP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І </a:t>
            </a:r>
            <a:r>
              <a:rPr lang="ru-RU" i="1" dirty="0" err="1" smtClean="0">
                <a:latin typeface="Georgia" pitchFamily="18" charset="0"/>
              </a:rPr>
              <a:t>знання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собі</a:t>
            </a: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i="1" dirty="0" err="1" smtClean="0">
                <a:latin typeface="Georgia" pitchFamily="18" charset="0"/>
              </a:rPr>
              <a:t>знайди</a:t>
            </a:r>
            <a:r>
              <a:rPr lang="ru-RU" i="1" dirty="0" smtClean="0">
                <a:latin typeface="Georgia" pitchFamily="18" charset="0"/>
              </a:rPr>
              <a:t>. 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026" name="Picture 2" descr="D:\Моя папка\для роботи\КАРТИНКИ\Казки\indexо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348880"/>
            <a:ext cx="3925770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76672"/>
            <a:ext cx="7308304" cy="838200"/>
          </a:xfrm>
        </p:spPr>
        <p:txBody>
          <a:bodyPr/>
          <a:lstStyle/>
          <a:p>
            <a:pPr algn="ctr"/>
            <a:r>
              <a:rPr lang="uk-UA" dirty="0" smtClean="0">
                <a:latin typeface="Georgia" pitchFamily="18" charset="0"/>
              </a:rPr>
              <a:t>Хвилинка каліграфії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686800" cy="38164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 </a:t>
            </a:r>
            <a:r>
              <a:rPr lang="ru-RU" sz="6600" i="1" dirty="0" err="1" smtClean="0">
                <a:latin typeface="Georgia" pitchFamily="18" charset="0"/>
              </a:rPr>
              <a:t>Сс</a:t>
            </a:r>
            <a:r>
              <a:rPr lang="ru-RU" sz="6600" i="1" dirty="0" smtClean="0">
                <a:latin typeface="Georgia" pitchFamily="18" charset="0"/>
              </a:rPr>
              <a:t>  </a:t>
            </a:r>
            <a:r>
              <a:rPr lang="ru-RU" sz="6600" i="1" dirty="0" smtClean="0">
                <a:latin typeface="Georgia" pitchFamily="18" charset="0"/>
              </a:rPr>
              <a:t>с</a:t>
            </a:r>
            <a:r>
              <a:rPr lang="ru-RU" sz="6600" i="1" dirty="0" smtClean="0">
                <a:latin typeface="Georgia" pitchFamily="18" charset="0"/>
              </a:rPr>
              <a:t>о  </a:t>
            </a:r>
            <a:r>
              <a:rPr lang="ru-RU" sz="6600" i="1" dirty="0" smtClean="0">
                <a:latin typeface="Georgia" pitchFamily="18" charset="0"/>
              </a:rPr>
              <a:t>ос  </a:t>
            </a:r>
            <a:r>
              <a:rPr lang="ru-RU" sz="6600" i="1" dirty="0" err="1" smtClean="0">
                <a:latin typeface="Georgia" pitchFamily="18" charset="0"/>
              </a:rPr>
              <a:t>сві</a:t>
            </a:r>
            <a:r>
              <a:rPr lang="ru-RU" sz="6600" i="1" dirty="0" smtClean="0">
                <a:latin typeface="Georgia" pitchFamily="18" charset="0"/>
              </a:rPr>
              <a:t>  </a:t>
            </a:r>
            <a:r>
              <a:rPr lang="ru-RU" sz="6600" i="1" dirty="0" err="1" smtClean="0">
                <a:latin typeface="Georgia" pitchFamily="18" charset="0"/>
              </a:rPr>
              <a:t>схо</a:t>
            </a:r>
            <a:endParaRPr lang="ru-RU" sz="6600" i="1" dirty="0" smtClean="0">
              <a:latin typeface="Georgia" pitchFamily="18" charset="0"/>
            </a:endParaRPr>
          </a:p>
          <a:p>
            <a:pPr>
              <a:buNone/>
            </a:pPr>
            <a:r>
              <a:rPr lang="uk-UA" sz="6600" dirty="0" smtClean="0">
                <a:latin typeface="Georgia" pitchFamily="18" charset="0"/>
              </a:rPr>
              <a:t>Сонце світить, та не</a:t>
            </a:r>
          </a:p>
          <a:p>
            <a:pPr>
              <a:buNone/>
            </a:pPr>
            <a:r>
              <a:rPr lang="uk-UA" sz="6600" dirty="0" smtClean="0">
                <a:latin typeface="Georgia" pitchFamily="18" charset="0"/>
              </a:rPr>
              <a:t>гріє.</a:t>
            </a:r>
            <a:endParaRPr lang="ru-RU" sz="6600" dirty="0" smtClean="0">
              <a:latin typeface="Georgia" pitchFamily="18" charset="0"/>
            </a:endParaRPr>
          </a:p>
          <a:p>
            <a:pPr>
              <a:buNone/>
            </a:pPr>
            <a:endParaRPr lang="ru-RU" sz="6600" dirty="0">
              <a:latin typeface="Georgia" pitchFamily="18" charset="0"/>
            </a:endParaRPr>
          </a:p>
        </p:txBody>
      </p:sp>
      <p:pic>
        <p:nvPicPr>
          <p:cNvPr id="5" name="Рисунок 4" descr="Рисунок3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68352" cy="2899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/>
          <a:lstStyle/>
          <a:p>
            <a:pPr algn="ctr"/>
            <a:r>
              <a:rPr lang="uk-UA" dirty="0" smtClean="0">
                <a:latin typeface="Georgia" pitchFamily="18" charset="0"/>
              </a:rPr>
              <a:t>У лісовій школі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2050" name="Picture 2" descr="D:\Моя папка\для роботи\КАРТИНКИ\Казки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88840"/>
            <a:ext cx="4196068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51520" y="1000109"/>
            <a:ext cx="4536504" cy="584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Вправа</a:t>
            </a:r>
            <a:r>
              <a:rPr kumimoji="0" lang="uk-UA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1</a:t>
            </a: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Прочитайте текст</a:t>
            </a: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Про кого йдеться в тексті?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Чи </a:t>
            </a: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зрозуміли ви, про що говорив Пух</a:t>
            </a: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Як ви гадаєте, чи закінчував свою думку ведмедик?</a:t>
            </a:r>
            <a:endParaRPr lang="uk-UA" sz="3600" dirty="0" smtClean="0"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Georgia" pitchFamily="18" charset="0"/>
              </a:rPr>
              <a:t>Зрозумійте  зайчика 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923928" y="1196752"/>
            <a:ext cx="5220072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6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Прочитайте  групи слів. Порівняйте.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Школярі повісили 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600" i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Школярі повісили на деревах шпаківні.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600" i="1" u="sng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Висновок: речення виражає закінчену думку.</a:t>
            </a:r>
            <a:endParaRPr lang="uk-UA" sz="3600" i="1" u="sng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3600" dirty="0" smtClean="0">
              <a:latin typeface="Georgia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18434" name="Picture 2" descr="D:\Моя папка\для роботи\КАРТИНКИ\kolobok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3383654" cy="42484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Georgia" pitchFamily="18" charset="0"/>
              </a:rPr>
              <a:t>Допоможіть  вовчику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9458" name="Picture 2" descr="D:\Моя папка\для роботи\КАРТИНКИ\kolobok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3384376" cy="43330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51920" y="1214423"/>
            <a:ext cx="496855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Вправа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Georgia" pitchFamily="18" charset="0"/>
                <a:cs typeface="Times New Roman" pitchFamily="18" charset="0"/>
              </a:rPr>
              <a:t>Відгадайте загадку.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Вдень мовчить,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uk-UA" sz="3600" i="1" dirty="0" smtClean="0">
                <a:latin typeface="Georgia" pitchFamily="18" charset="0"/>
                <a:cs typeface="Times New Roman" pitchFamily="18" charset="0"/>
              </a:rPr>
              <a:t>Вночі кричить,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Між дерев </a:t>
            </a:r>
            <a:r>
              <a:rPr kumimoji="0" lang="uk-UA" sz="3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ліає</a:t>
            </a: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uk-UA" sz="3600" i="1" dirty="0" smtClean="0">
                <a:latin typeface="Georgia" pitchFamily="18" charset="0"/>
                <a:cs typeface="Times New Roman" pitchFamily="18" charset="0"/>
              </a:rPr>
              <a:t>Здобич виглядає.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uk-UA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cs typeface="Times New Roman" pitchFamily="18" charset="0"/>
              </a:rPr>
              <a:t>У дуплі живе сама,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uk-UA" sz="3600" i="1" dirty="0" smtClean="0">
                <a:latin typeface="Georgia" pitchFamily="18" charset="0"/>
                <a:cs typeface="Times New Roman" pitchFamily="18" charset="0"/>
              </a:rPr>
              <a:t>А </a:t>
            </a:r>
            <a:r>
              <a:rPr lang="uk-UA" sz="3600" i="1" dirty="0" err="1" smtClean="0">
                <a:latin typeface="Georgia" pitchFamily="18" charset="0"/>
                <a:cs typeface="Times New Roman" pitchFamily="18" charset="0"/>
              </a:rPr>
              <a:t>ім</a:t>
            </a:r>
            <a:r>
              <a:rPr lang="en-US" sz="3600" i="1" dirty="0" smtClean="0">
                <a:latin typeface="Georgia" pitchFamily="18" charset="0"/>
                <a:cs typeface="Times New Roman" pitchFamily="18" charset="0"/>
              </a:rPr>
              <a:t>’</a:t>
            </a:r>
            <a:r>
              <a:rPr lang="uk-UA" sz="3600" i="1" dirty="0" smtClean="0">
                <a:latin typeface="Georgia" pitchFamily="18" charset="0"/>
                <a:cs typeface="Times New Roman" pitchFamily="18" charset="0"/>
              </a:rPr>
              <a:t>я її - … 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uk-UA" sz="3600" i="1" dirty="0" smtClean="0">
                <a:latin typeface="Georgia" pitchFamily="18" charset="0"/>
                <a:cs typeface="Times New Roman" pitchFamily="18" charset="0"/>
              </a:rPr>
              <a:t>( сова)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>
                <a:latin typeface="Georgia" pitchFamily="18" charset="0"/>
              </a:rPr>
              <a:t>хвилинка відпочинку з білочкою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436096" y="1268760"/>
            <a:ext cx="370790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Раз</a:t>
            </a:r>
            <a:r>
              <a:rPr lang="en-US" sz="2400" dirty="0" smtClean="0">
                <a:latin typeface="Georgia" pitchFamily="18" charset="0"/>
              </a:rPr>
              <a:t>, </a:t>
            </a:r>
            <a:r>
              <a:rPr lang="en-US" sz="2400" dirty="0" err="1" smtClean="0">
                <a:latin typeface="Georgia" pitchFamily="18" charset="0"/>
              </a:rPr>
              <a:t>два</a:t>
            </a:r>
            <a:r>
              <a:rPr lang="en-US" sz="2400" dirty="0" smtClean="0">
                <a:latin typeface="Georgia" pitchFamily="18" charset="0"/>
              </a:rPr>
              <a:t>! </a:t>
            </a:r>
            <a:endParaRPr lang="uk-UA" sz="2400" dirty="0" smtClean="0">
              <a:latin typeface="Georgia" pitchFamily="18" charset="0"/>
            </a:endParaRPr>
          </a:p>
          <a:p>
            <a:pPr algn="ctr"/>
            <a:r>
              <a:rPr lang="en-US" sz="2400" dirty="0" err="1" smtClean="0">
                <a:latin typeface="Georgia" pitchFamily="18" charset="0"/>
              </a:rPr>
              <a:t>Пострибали</a:t>
            </a:r>
            <a:r>
              <a:rPr lang="en-US" sz="2400" dirty="0" smtClean="0">
                <a:latin typeface="Georgia" pitchFamily="18" charset="0"/>
              </a:rPr>
              <a:t>!</a:t>
            </a:r>
          </a:p>
          <a:p>
            <a:pPr algn="ctr"/>
            <a:r>
              <a:rPr lang="en-US" sz="2400" dirty="0" err="1" smtClean="0">
                <a:latin typeface="Georgia" pitchFamily="18" charset="0"/>
              </a:rPr>
              <a:t>Три</a:t>
            </a:r>
            <a:r>
              <a:rPr lang="en-US" sz="2400" dirty="0" smtClean="0">
                <a:latin typeface="Georgia" pitchFamily="18" charset="0"/>
              </a:rPr>
              <a:t>, </a:t>
            </a:r>
            <a:r>
              <a:rPr lang="en-US" sz="2400" dirty="0" err="1" smtClean="0">
                <a:latin typeface="Georgia" pitchFamily="18" charset="0"/>
              </a:rPr>
              <a:t>чотири</a:t>
            </a:r>
            <a:r>
              <a:rPr lang="en-US" sz="2400" dirty="0" smtClean="0">
                <a:latin typeface="Georgia" pitchFamily="18" charset="0"/>
              </a:rPr>
              <a:t>!</a:t>
            </a:r>
            <a:endParaRPr lang="uk-UA" sz="2400" dirty="0" smtClean="0">
              <a:latin typeface="Georgia" pitchFamily="18" charset="0"/>
            </a:endParaRPr>
          </a:p>
          <a:p>
            <a:pPr algn="ctr"/>
            <a:r>
              <a:rPr lang="en-US" sz="2400" dirty="0" smtClean="0">
                <a:latin typeface="Georgia" pitchFamily="18" charset="0"/>
              </a:rPr>
              <a:t> </a:t>
            </a:r>
            <a:r>
              <a:rPr lang="uk-UA" sz="2400" dirty="0" smtClean="0">
                <a:latin typeface="Georgia" pitchFamily="18" charset="0"/>
              </a:rPr>
              <a:t>Рівно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стали</a:t>
            </a:r>
            <a:r>
              <a:rPr lang="en-US" sz="2400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en-US" sz="2400" dirty="0" err="1" smtClean="0">
                <a:latin typeface="Georgia" pitchFamily="18" charset="0"/>
              </a:rPr>
              <a:t>Лапки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вліво</a:t>
            </a:r>
            <a:r>
              <a:rPr lang="en-US" sz="2400" dirty="0" smtClean="0">
                <a:latin typeface="Georgia" pitchFamily="18" charset="0"/>
              </a:rPr>
              <a:t>, </a:t>
            </a:r>
            <a:endParaRPr lang="uk-UA" sz="2400" dirty="0" smtClean="0">
              <a:latin typeface="Georgia" pitchFamily="18" charset="0"/>
            </a:endParaRPr>
          </a:p>
          <a:p>
            <a:pPr algn="ctr"/>
            <a:r>
              <a:rPr lang="en-US" sz="2400" dirty="0" err="1" smtClean="0">
                <a:latin typeface="Georgia" pitchFamily="18" charset="0"/>
              </a:rPr>
              <a:t>лапки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вправо</a:t>
            </a:r>
            <a:r>
              <a:rPr lang="en-US" sz="2400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en-US" sz="2400" dirty="0" err="1" smtClean="0">
                <a:latin typeface="Georgia" pitchFamily="18" charset="0"/>
              </a:rPr>
              <a:t>Лапки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вгору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підняли</a:t>
            </a:r>
            <a:r>
              <a:rPr lang="en-US" sz="2400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en-US" sz="2400" dirty="0" err="1" smtClean="0">
                <a:latin typeface="Georgia" pitchFamily="18" charset="0"/>
              </a:rPr>
              <a:t>Всі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тихесенько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присіли</a:t>
            </a:r>
            <a:r>
              <a:rPr lang="en-US" sz="2400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en-US" sz="2400" dirty="0" err="1" smtClean="0">
                <a:latin typeface="Georgia" pitchFamily="18" charset="0"/>
              </a:rPr>
              <a:t>Потім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знову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підвелись</a:t>
            </a:r>
            <a:r>
              <a:rPr lang="en-US" sz="2400" dirty="0" smtClean="0">
                <a:latin typeface="Georgia" pitchFamily="18" charset="0"/>
              </a:rPr>
              <a:t>.</a:t>
            </a:r>
          </a:p>
          <a:p>
            <a:pPr algn="ctr"/>
            <a:r>
              <a:rPr lang="uk-UA" sz="2400" dirty="0" smtClean="0">
                <a:latin typeface="Georgia" pitchFamily="18" charset="0"/>
              </a:rPr>
              <a:t>Покрутились, усміхнулись,</a:t>
            </a:r>
            <a:endParaRPr lang="en-US" sz="2400" dirty="0" smtClean="0">
              <a:latin typeface="Georgia" pitchFamily="18" charset="0"/>
            </a:endParaRPr>
          </a:p>
          <a:p>
            <a:pPr algn="ctr"/>
            <a:r>
              <a:rPr lang="uk-UA" sz="2400" dirty="0" smtClean="0">
                <a:latin typeface="Georgia" pitchFamily="18" charset="0"/>
              </a:rPr>
              <a:t>З</a:t>
            </a:r>
            <a:r>
              <a:rPr lang="en-US" sz="2400" dirty="0" smtClean="0">
                <a:latin typeface="Georgia" pitchFamily="18" charset="0"/>
              </a:rPr>
              <a:t>а </a:t>
            </a:r>
            <a:r>
              <a:rPr lang="en-US" sz="2400" dirty="0" err="1" smtClean="0">
                <a:latin typeface="Georgia" pitchFamily="18" charset="0"/>
              </a:rPr>
              <a:t>науку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знов</a:t>
            </a:r>
            <a:r>
              <a:rPr lang="en-US" sz="2400" dirty="0" smtClean="0">
                <a:latin typeface="Georgia" pitchFamily="18" charset="0"/>
              </a:rPr>
              <a:t> </a:t>
            </a:r>
            <a:r>
              <a:rPr lang="en-US" sz="2400" dirty="0" err="1" smtClean="0">
                <a:latin typeface="Georgia" pitchFamily="18" charset="0"/>
              </a:rPr>
              <a:t>взялись</a:t>
            </a:r>
            <a:r>
              <a:rPr lang="en-US" sz="2400" dirty="0" smtClean="0">
                <a:latin typeface="Georgia" pitchFamily="18" charset="0"/>
              </a:rPr>
              <a:t>.</a:t>
            </a:r>
            <a:endParaRPr lang="en-US" sz="2400" dirty="0">
              <a:latin typeface="Georgia" pitchFamily="18" charset="0"/>
            </a:endParaRPr>
          </a:p>
        </p:txBody>
      </p:sp>
      <p:pic>
        <p:nvPicPr>
          <p:cNvPr id="5" name="Picture 5" descr="188423422_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517578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>
                <a:latin typeface="Georgia" pitchFamily="18" charset="0"/>
              </a:rPr>
              <a:t>Допоможіть ведмедику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51920" y="3484751"/>
            <a:ext cx="52920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0482" name="Picture 2" descr="D:\Моя папка\для роботи\КАРТИНКИ\kolobok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3396098" cy="4320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635896" y="1412776"/>
            <a:ext cx="583264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Складіть</a:t>
            </a: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речення</a:t>
            </a: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із</a:t>
            </a: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розсипаних</a:t>
            </a: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слів</a:t>
            </a:r>
            <a:r>
              <a:rPr kumimoji="0" lang="ru-RU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36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ліс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зима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прийшла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одягли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шубки</a:t>
            </a:r>
            <a:endParaRPr lang="ru-RU" sz="4000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Дерева </a:t>
            </a:r>
            <a:r>
              <a:rPr kumimoji="0" lang="uk-UA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білі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у Птахи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краї</a:t>
            </a:r>
            <a:endParaRPr lang="ru-RU" sz="4000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uk-UA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відлетіли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теплі</a:t>
            </a:r>
            <a:r>
              <a:rPr kumimoji="0" lang="ru-RU" sz="4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2928934"/>
            <a:ext cx="5436096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uk-UA" sz="40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ліс весна  </a:t>
            </a:r>
            <a:r>
              <a:rPr lang="uk-UA" sz="40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У прийшла</a:t>
            </a:r>
            <a:r>
              <a:rPr lang="ru-RU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3573016"/>
            <a:ext cx="5436096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uk-UA" sz="40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одягли </a:t>
            </a:r>
            <a:r>
              <a:rPr lang="uk-UA" sz="40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сукні Дерева зелені</a:t>
            </a:r>
            <a:r>
              <a:rPr lang="uk-UA" sz="40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07904" y="4869160"/>
            <a:ext cx="5436096" cy="132343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uk-UA" sz="40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спів </a:t>
            </a:r>
            <a:r>
              <a:rPr lang="uk-UA" sz="4000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Скрізь пташок чути 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3000" dirty="0" smtClean="0">
                <a:latin typeface="Georgia" pitchFamily="18" charset="0"/>
              </a:rPr>
              <a:t>навчіть лисичку складати речення</a:t>
            </a:r>
            <a:endParaRPr lang="ru-RU" sz="3000" dirty="0">
              <a:latin typeface="Georgia" pitchFamily="18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51920" y="3484751"/>
            <a:ext cx="52920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3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635896" y="3474879"/>
            <a:ext cx="58326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3554" name="Picture 2" descr="D:\Моя папка\для роботи\КАРТИНКИ\kolobok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3443482" cy="42836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707904" y="1219106"/>
            <a:ext cx="543609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Вправа 2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Котиться Колобок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лісом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назустріч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йому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Лисичка.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Та </a:t>
            </a:r>
            <a:r>
              <a:rPr lang="ru-RU" sz="2800" i="1" dirty="0" err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й</a:t>
            </a:r>
            <a:r>
              <a:rPr lang="ru-RU" sz="2800" i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каже</a:t>
            </a:r>
            <a:r>
              <a:rPr lang="ru-RU" sz="2800" i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Якщо</a:t>
            </a:r>
            <a:r>
              <a:rPr kumimoji="0" lang="uk-UA" sz="28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твої школярі такі розумні, то нехай і моє завдання спробують виконати.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288</TotalTime>
  <Words>390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Поняття про речення</vt:lpstr>
      <vt:lpstr>Відгадайте, хто я</vt:lpstr>
      <vt:lpstr>Хвилинка каліграфії</vt:lpstr>
      <vt:lpstr>У лісовій школі</vt:lpstr>
      <vt:lpstr>Зрозумійте  зайчика </vt:lpstr>
      <vt:lpstr>Допоможіть  вовчику</vt:lpstr>
      <vt:lpstr>хвилинка відпочинку з білочкою</vt:lpstr>
      <vt:lpstr>Допоможіть ведмедику</vt:lpstr>
      <vt:lpstr>навчіть лисичку складати речення</vt:lpstr>
      <vt:lpstr>Домашнє завдання</vt:lpstr>
      <vt:lpstr>Підсумок уроку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Поняття про речення</dc:title>
  <dc:creator>Irina</dc:creator>
  <cp:lastModifiedBy>Windows User</cp:lastModifiedBy>
  <cp:revision>17</cp:revision>
  <dcterms:created xsi:type="dcterms:W3CDTF">2013-12-11T17:34:21Z</dcterms:created>
  <dcterms:modified xsi:type="dcterms:W3CDTF">2017-03-13T19:15:06Z</dcterms:modified>
</cp:coreProperties>
</file>