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7"/>
  </p:notesMasterIdLst>
  <p:sldIdLst>
    <p:sldId id="299" r:id="rId2"/>
    <p:sldId id="258" r:id="rId3"/>
    <p:sldId id="257" r:id="rId4"/>
    <p:sldId id="259" r:id="rId5"/>
    <p:sldId id="260" r:id="rId6"/>
    <p:sldId id="262" r:id="rId7"/>
    <p:sldId id="261" r:id="rId8"/>
    <p:sldId id="284" r:id="rId9"/>
    <p:sldId id="264" r:id="rId10"/>
    <p:sldId id="265" r:id="rId11"/>
    <p:sldId id="268" r:id="rId12"/>
    <p:sldId id="270" r:id="rId13"/>
    <p:sldId id="269" r:id="rId14"/>
    <p:sldId id="285" r:id="rId15"/>
    <p:sldId id="272" r:id="rId16"/>
    <p:sldId id="286" r:id="rId17"/>
    <p:sldId id="287" r:id="rId18"/>
    <p:sldId id="276" r:id="rId19"/>
    <p:sldId id="293" r:id="rId20"/>
    <p:sldId id="271" r:id="rId21"/>
    <p:sldId id="266" r:id="rId22"/>
    <p:sldId id="298" r:id="rId23"/>
    <p:sldId id="279" r:id="rId24"/>
    <p:sldId id="283" r:id="rId25"/>
    <p:sldId id="288" r:id="rId26"/>
    <p:sldId id="273" r:id="rId27"/>
    <p:sldId id="280" r:id="rId28"/>
    <p:sldId id="289" r:id="rId29"/>
    <p:sldId id="282" r:id="rId30"/>
    <p:sldId id="278" r:id="rId31"/>
    <p:sldId id="290" r:id="rId32"/>
    <p:sldId id="291" r:id="rId33"/>
    <p:sldId id="275" r:id="rId34"/>
    <p:sldId id="292" r:id="rId35"/>
    <p:sldId id="294" r:id="rId3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8" autoAdjust="0"/>
    <p:restoredTop sz="94624" autoAdjust="0"/>
  </p:normalViewPr>
  <p:slideViewPr>
    <p:cSldViewPr>
      <p:cViewPr>
        <p:scale>
          <a:sx n="50" d="100"/>
          <a:sy n="50" d="100"/>
        </p:scale>
        <p:origin x="-2208" y="-14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32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CB44A-B450-43E3-BE2F-15B60DECCAFE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378F3-CAA5-4C53-A700-FFB9018F9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hyperlink" Target="https://uk.wikipedia.org/wiki/%D0%9A%D0%BE%D1%81%D1%82%D0%B5%D0%BB_%D1%81%D0%B2%D1%8F%D1%82%D0%BE%D0%B3%D0%BE_%D0%99%D0%BE%D1%81%D0%B8%D0%BF%D0%B0_(%D0%94%D0%BD%D1%96%D0%BF%D1%80%D0%BE)" TargetMode="Externa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k.wikipedia.org/wiki/1794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5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vseoboi.com.ua/uploads/posts/2009-12/1260898402_cj8cpjojgqti2j5gm66v2qdqagafzwp1_6.jpg"/>
          <p:cNvPicPr>
            <a:picLocks noChangeAspect="1" noChangeArrowheads="1"/>
          </p:cNvPicPr>
          <p:nvPr/>
        </p:nvPicPr>
        <p:blipFill>
          <a:blip r:embed="rId2" cstate="print"/>
          <a:srcRect t="5205" b="3354"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4704" y="0"/>
            <a:ext cx="5040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Комунальний заклад освіти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«Навчально-виховний комплекс № 72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«школа І-ІІІ ступенів – дошкільний начальний заклад (дитячий садок)»»</a:t>
            </a:r>
            <a:endParaRPr lang="ru-RU" sz="800" b="1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Дніпровської міської ради</a:t>
            </a:r>
            <a:endParaRPr lang="uk-UA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&amp;Kcy;&amp;acy;&amp;rcy;&amp;tcy;&amp;icy;&amp;ncy;&amp;kcy;&amp;icy; &amp;pcy;&amp;ocy; &amp;zcy;&amp;acy;&amp;pcy;&amp;rcy;&amp;ocy;&amp;scy;&amp;ucy; &amp;pcy;&amp;rcy;&amp;iecy;&amp;zcy;&amp;iecy;&amp;ncy;&amp;tcy;&amp;acy;&amp;tscy;&amp;iukcy;&amp;yacy; &amp;mcy;&amp;ocy;&amp;jukcy; &amp;mcy;&amp;iukcy;&amp;scy;&amp;t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1331640"/>
            <a:ext cx="5229200" cy="392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20688" y="2555776"/>
            <a:ext cx="583264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20689" y="2699792"/>
            <a:ext cx="5832648" cy="67768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АЛФАВІТ МОГО МІСТА</a:t>
            </a:r>
            <a:endParaRPr lang="ru-RU" sz="5400" b="1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61048" y="1547664"/>
            <a:ext cx="2736304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</a:t>
            </a:r>
            <a:endParaRPr lang="ru-RU" sz="5400" b="1" dirty="0">
              <a:ln w="1905"/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" name="Picture 12" descr="&amp;Kcy;&amp;acy;&amp;rcy;&amp;tcy;&amp;icy;&amp;ncy;&amp;kcy;&amp;icy; &amp;pcy;&amp;ocy; &amp;zcy;&amp;acy;&amp;pcy;&amp;rcy;&amp;ocy;&amp;scy;&amp;ucy; &amp;mcy;&amp;iukcy;&amp;scy;&amp;tcy;&amp;ocy; &amp;dcy;&amp;ncy;&amp;iukcy;&amp;pcy;&amp;rcy;&amp;ocy;&amp;pcy;&amp;iecy;&amp;tcy;&amp;rcy;&amp;ocy;&amp;vcy;&amp;scy;&amp;softcy;&amp;k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368" y="3347864"/>
            <a:ext cx="5688632" cy="426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772816" y="7112675"/>
            <a:ext cx="43651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        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м. Дніпро </a:t>
            </a:r>
          </a:p>
          <a:p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     2016-2017 </a:t>
            </a:r>
            <a:r>
              <a:rPr lang="uk-UA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н.р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endParaRPr lang="uk-UA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beesona.ru/upload/126/a02dfd14ce94080250926bbc26d25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26112"/>
            <a:ext cx="6858000" cy="3417888"/>
          </a:xfrm>
          <a:prstGeom prst="rect">
            <a:avLst/>
          </a:prstGeom>
          <a:noFill/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307776"/>
            <a:ext cx="4320480" cy="520142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Розкинулося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наше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місто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мальовничих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берегах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 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ріка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дала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життя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своє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ім’я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Пролився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дощ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радужне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намисто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Барвисто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спалахнуло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над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 І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жвавий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промінь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купала над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містом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Окреслив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чуйним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золотим пером.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 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Проллється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дощ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упаде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завіса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 І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знов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постануть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прозорим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склом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 Три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пагорби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підіймають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місто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 Над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невмирущим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красенем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Дніпром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1" name="Picture 3" descr="http://minusa.org.ua/uploads/posts/2012-02/1330276913_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104" y="0"/>
            <a:ext cx="2492896" cy="298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4" name="Picture 4" descr="http://gorod.dp.ua/photo/usergorod/2011/02/05/60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2793">
            <a:off x="3532429" y="4668317"/>
            <a:ext cx="3158338" cy="1946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912">
            <a:off x="4273399" y="3212960"/>
            <a:ext cx="2420790" cy="1869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606" name="Picture 6" descr="http://gorod.dp.ua/photo/usergorod/2013/09/14/833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7581">
            <a:off x="605896" y="5354430"/>
            <a:ext cx="2978521" cy="2288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 descr="http://web-master.dp.ua/images/dnepropetrovsk/867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4829">
            <a:off x="604608" y="4486882"/>
            <a:ext cx="3284984" cy="2194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656" name="Picture 8" descr="http://gorod.dp.ua/photo/foto_day/06/12/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8008">
            <a:off x="3652645" y="4251760"/>
            <a:ext cx="3024336" cy="2269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8" name="Picture 10" descr="http://ixbt.photo/photo/279788/32889x84OKiEqMQ/778832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82056"/>
            <a:ext cx="6858000" cy="2561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://ridne.ucoz.ua/soft/6/alfavit.jpg"/>
          <p:cNvPicPr/>
          <p:nvPr/>
        </p:nvPicPr>
        <p:blipFill>
          <a:blip r:embed="rId5" cstate="print"/>
          <a:srcRect l="84714" r="-43" b="82153"/>
          <a:stretch>
            <a:fillRect/>
          </a:stretch>
        </p:blipFill>
        <p:spPr bwMode="auto">
          <a:xfrm rot="166344">
            <a:off x="5509951" y="458275"/>
            <a:ext cx="1126044" cy="161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844824" y="153888"/>
            <a:ext cx="3528392" cy="3785652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Европейська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Європейський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бульвар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пішохідна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зона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розташована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між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площею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Героїв Майдану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вулицею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Глінки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Оновлена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​​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сучасним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декоративним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освітленням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тротуарним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покриттям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місцями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озеленення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2005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Дня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ridne.ucoz.ua/soft/6/alfavit.jpg"/>
          <p:cNvPicPr/>
          <p:nvPr/>
        </p:nvPicPr>
        <p:blipFill>
          <a:blip r:embed="rId5" cstate="print"/>
          <a:srcRect l="71377" r="14634" b="83251"/>
          <a:stretch>
            <a:fillRect/>
          </a:stretch>
        </p:blipFill>
        <p:spPr bwMode="auto">
          <a:xfrm>
            <a:off x="269045" y="506781"/>
            <a:ext cx="1274684" cy="1641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t="15934" r="79211" b="68956"/>
          <a:stretch>
            <a:fillRect/>
          </a:stretch>
        </p:blipFill>
        <p:spPr bwMode="auto">
          <a:xfrm>
            <a:off x="0" y="0"/>
            <a:ext cx="21602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AutoShape 2" descr="https://upload.wikimedia.org/wikipedia/commons/2/2e/Merefo-Hersonsky_bridge_Dnipropetrovsk_from_GOROD.DP.U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8" name="Picture 4" descr="&amp;Vcy;&amp;icy;&amp;zcy;&amp;ncy;&amp;acy;&amp;chcy;&amp;ncy;&amp;iukcy; &amp;mcy;&amp;iukcy;&amp;scy;&amp;tscy;&amp;yacy; &amp;Dcy;&amp;ncy;&amp;iukcy;&amp;pcy;&amp;rcy;&amp;ocy;&amp;pcy;&amp;iecy;&amp;tcy;&amp;rcy;&amp;ocy;&amp;vcy;&amp;scy;&amp;softcy;&amp;kcy;&amp;acy;: &amp;mcy;&amp;iukcy;&amp;scy;&amp;tcy;&amp;ocy; &amp;mcy;&amp;ocy;&amp;scy;&amp;tcy;&amp;iukcy;&amp;vcy; &amp;tcy;&amp;acy; &amp;fcy;&amp;ocy;&amp;ncy;&amp;tcy;&amp;acy;&amp;ncy;&amp;iuk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96615">
            <a:off x="3028495" y="6191737"/>
            <a:ext cx="3672408" cy="24482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30" name="AutoShape 6" descr="https://upload.wikimedia.org/wikipedia/commons/5/5d/Central_bridge_Dnipropetrovsk_from_GOROD.DP.U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2" name="Picture 8" descr="http://andcvet.narod.ru/EkaterSlav/01/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3635896"/>
            <a:ext cx="515719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4" name="Picture 10" descr="http://minfin.com.ua/files/image/1267109400_most-centralnii-dnepropetrovs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93572">
            <a:off x="248647" y="6247154"/>
            <a:ext cx="3384376" cy="25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276872" y="0"/>
            <a:ext cx="4581128" cy="369331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Катеринославі через Дніпро був так званий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“живий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міст ” з дерев’яних, вільно скріплених між собою колод. Під вагою возів і карет він прогинався у воду, а коли екіпажі проїжджали, знову ставав на своє місце. На зиму міст розбирали до наступної весни. За будівництво мосту з залізницею виступив Олександр Миколайович Поль – найбагатший поміщик губернії. Він пожертвував частину грошей на будівництво мосту. Міст було побудовано усього лише за три роки. Відкриття мосту відбулося 18 травня 1884 року.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s.056.ua/s/14/section/newsInText/upload/images/news/intext/572/837561626a/5a6cfdcfbafad47143e31b809fd92f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888" y="0"/>
            <a:ext cx="4437112" cy="296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6" name="AutoShape 4" descr="&amp;Kcy;&amp;acy;&amp;rcy;&amp;tcy;&amp;icy;&amp;ncy;&amp;kcy;&amp;icy; &amp;pcy;&amp;ocy; &amp;zcy;&amp;acy;&amp;pcy;&amp;rcy;&amp;ocy;&amp;scy;&amp;ucy; &amp;dcy;&amp;icy;&amp;tcy;&amp;yacy;&amp;chcy;&amp;acy; &amp;zcy;&amp;acy;&amp;lcy;&amp;iukcy;&amp;zcy;&amp;ncy;&amp;icy;&amp;tscy;&amp;yacy; &amp;dcy;&amp;ncy;&amp;iukcy;&amp;pcy;&amp;rcy;&amp;ocy;&amp;pcy;&amp;iecy;&amp;tcy;&amp;rcy;&amp;ocy;&amp;vcy;&amp;scy;&amp;softcy;&amp;kcy;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678" name="AutoShape 6" descr="&amp;Kcy;&amp;acy;&amp;rcy;&amp;tcy;&amp;icy;&amp;ncy;&amp;kcy;&amp;icy; &amp;pcy;&amp;ocy; &amp;zcy;&amp;acy;&amp;pcy;&amp;rcy;&amp;ocy;&amp;scy;&amp;ucy; &amp;dcy;&amp;icy;&amp;tcy;&amp;yacy;&amp;chcy;&amp;acy; &amp;zcy;&amp;acy;&amp;lcy;&amp;iukcy;&amp;zcy;&amp;ncy;&amp;icy;&amp;tscy;&amp;yacy; &amp;dcy;&amp;ncy;&amp;iukcy;&amp;pcy;&amp;rcy;&amp;ocy;&amp;pcy;&amp;iecy;&amp;tcy;&amp;rcy;&amp;ocy;&amp;vcy;&amp;scy;&amp;softcy;&amp;kcy;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80" name="Picture 8" descr="&amp;Kcy;&amp;acy;&amp;rcy;&amp;tcy;&amp;icy;&amp;ncy;&amp;kcy;&amp;icy; &amp;pcy;&amp;ocy; &amp;zcy;&amp;acy;&amp;pcy;&amp;rcy;&amp;ocy;&amp;scy;&amp;ucy; &amp;dcy;&amp;icy;&amp;tcy;&amp;yacy;&amp;chcy;&amp;acy; &amp;zcy;&amp;acy;&amp;lcy;&amp;iukcy;&amp;zcy;&amp;ncy;&amp;icy;&amp;tscy;&amp;yacy; &amp;dcy;&amp;ncy;&amp;iukcy;&amp;pcy;&amp;rcy;&amp;ocy;&amp;pcy;&amp;iecy;&amp;tcy;&amp;rcy;&amp;ocy;&amp;vcy;&amp;scy;&amp;softcy;&amp;k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0192"/>
            <a:ext cx="6858000" cy="284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2" name="Picture 10" descr="&amp;Kcy;&amp;acy;&amp;rcy;&amp;tcy;&amp;icy;&amp;ncy;&amp;kcy;&amp;icy; &amp;pcy;&amp;ocy; &amp;zcy;&amp;acy;&amp;pcy;&amp;rcy;&amp;ocy;&amp;scy;&amp;ucy; &amp;dcy;&amp;icy;&amp;tcy;&amp;yacy;&amp;chcy;&amp;acy; &amp;zcy;&amp;acy;&amp;lcy;&amp;iukcy;&amp;zcy;&amp;ncy;&amp;icy;&amp;tscy;&amp;yacy; &amp;dcy;&amp;ncy;&amp;iukcy;&amp;pcy;&amp;rcy;&amp;ocy;&amp;pcy;&amp;iecy;&amp;tcy;&amp;rcy;&amp;ocy;&amp;vcy;&amp;scy;&amp;softcy;&amp;k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936" y="2915816"/>
            <a:ext cx="357149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ridne.ucoz.ua/soft/6/alfavit.jpg"/>
          <p:cNvPicPr/>
          <p:nvPr/>
        </p:nvPicPr>
        <p:blipFill>
          <a:blip r:embed="rId5" cstate="print"/>
          <a:srcRect l="20714" t="15385" r="67511" b="68561"/>
          <a:stretch>
            <a:fillRect/>
          </a:stretch>
        </p:blipFill>
        <p:spPr bwMode="auto">
          <a:xfrm>
            <a:off x="332656" y="323528"/>
            <a:ext cx="1809750" cy="1895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2431792"/>
            <a:ext cx="2708920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Дніпровська</a:t>
            </a:r>
            <a:r>
              <a:rPr kumimoji="0" lang="uk-UA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дитяча залізниця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дитяча вузькоколійна залізниця у місті Дніпро</a:t>
            </a:r>
            <a:r>
              <a:rPr kumimoji="0" lang="uk-UA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парку 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Лазаря Глоби</a:t>
            </a:r>
            <a:r>
              <a:rPr lang="uk-UA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навкруги ставу. Протяжність залізниці</a:t>
            </a:r>
            <a:r>
              <a:rPr kumimoji="0" lang="ru-RU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2 км. Дніпровська</a:t>
            </a:r>
            <a:r>
              <a:rPr kumimoji="0" lang="uk-UA" b="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дитяча залізниця є першою дитячою залізницею в Україні, другою в СРСР і у світі.</a:t>
            </a:r>
            <a:endParaRPr kumimoji="0" lang="uk-UA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C:\Users\User\Pictures\іверський храм дніпропетровськ  6 тыс изображений найдено в Яндекс.Картинках_files\i_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6804248"/>
            <a:ext cx="2733675" cy="2047875"/>
          </a:xfrm>
          <a:prstGeom prst="rect">
            <a:avLst/>
          </a:prstGeom>
          <a:noFill/>
        </p:spPr>
      </p:pic>
      <p:pic>
        <p:nvPicPr>
          <p:cNvPr id="25604" name="Picture 4" descr="http://palomnik.zp.ua/wp-content/uploads/2016/03/100596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856" y="6732240"/>
            <a:ext cx="3115343" cy="2102248"/>
          </a:xfrm>
          <a:prstGeom prst="rect">
            <a:avLst/>
          </a:prstGeom>
          <a:noFill/>
        </p:spPr>
      </p:pic>
      <p:pic>
        <p:nvPicPr>
          <p:cNvPr id="28674" name="Picture 2" descr="6-___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6712" y="2627784"/>
            <a:ext cx="3960440" cy="25442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 descr="http://ridne.ucoz.ua/soft/6/alfavit.jpg"/>
          <p:cNvPicPr/>
          <p:nvPr/>
        </p:nvPicPr>
        <p:blipFill>
          <a:blip r:embed="rId5" cstate="print"/>
          <a:srcRect l="31919" t="15110" r="55026" b="68857"/>
          <a:stretch>
            <a:fillRect/>
          </a:stretch>
        </p:blipFill>
        <p:spPr bwMode="auto">
          <a:xfrm>
            <a:off x="5229200" y="251520"/>
            <a:ext cx="1360228" cy="146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http://ridne.ucoz.ua/soft/6/alfavit.jpg"/>
          <p:cNvPicPr/>
          <p:nvPr/>
        </p:nvPicPr>
        <p:blipFill>
          <a:blip r:embed="rId5" cstate="print"/>
          <a:srcRect l="44749" t="15110" r="48896" b="68457"/>
          <a:stretch>
            <a:fillRect/>
          </a:stretch>
        </p:blipFill>
        <p:spPr bwMode="auto">
          <a:xfrm>
            <a:off x="5373216" y="1907704"/>
            <a:ext cx="1111481" cy="1562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http://ridne.ucoz.ua/soft/6/alfavit.jpg"/>
          <p:cNvPicPr/>
          <p:nvPr/>
        </p:nvPicPr>
        <p:blipFill>
          <a:blip r:embed="rId5" cstate="print"/>
          <a:srcRect l="50058" t="15110" r="41540" b="68457"/>
          <a:stretch>
            <a:fillRect/>
          </a:stretch>
        </p:blipFill>
        <p:spPr bwMode="auto">
          <a:xfrm>
            <a:off x="5589240" y="3707904"/>
            <a:ext cx="762346" cy="146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ridne.ucoz.ua/soft/6/alfavit.jpg"/>
          <p:cNvPicPr/>
          <p:nvPr/>
        </p:nvPicPr>
        <p:blipFill>
          <a:blip r:embed="rId5" cstate="print"/>
          <a:srcRect l="57066" t="15110" r="28416" b="68457"/>
          <a:stretch>
            <a:fillRect/>
          </a:stretch>
        </p:blipFill>
        <p:spPr bwMode="auto">
          <a:xfrm>
            <a:off x="5229200" y="5292080"/>
            <a:ext cx="1410740" cy="206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60648" y="251521"/>
            <a:ext cx="4536504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Найвища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фігура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Іоана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Хрестителя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Дніпрі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унікальний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храм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храм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Іоанна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Предтечі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розташований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Набережній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другим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православ’ї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першим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прикладом церкви, купол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вінчає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скульптура.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Ця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статуя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найвищою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урахуванням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п’єдесталу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сягає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7,5 м.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країні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тут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повний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набір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дзвонів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комп’ютерним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управлінням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грають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мелодії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молитов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0648" y="4860032"/>
            <a:ext cx="4869160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Храму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ікони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Іверської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Богородиці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виповнилося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десять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років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чутки про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унікальність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поширилися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всьому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Мармурові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колони, золоте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оздоблення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неймовірний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іконостас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все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вражає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коли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заходиш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храму.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Незвичайним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вважають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через десять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унікальних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безцінних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святинь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написані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афонськими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майстрами-іконописцями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подаровані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громаді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єдиний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храм, названий на честь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прародительки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діви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ім'я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афонського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скиту.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to.ua/uploads/photos/448/448198_2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90" b="16949"/>
          <a:stretch/>
        </p:blipFill>
        <p:spPr bwMode="auto">
          <a:xfrm>
            <a:off x="3645024" y="6516131"/>
            <a:ext cx="2996952" cy="2627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ridne.ucoz.ua/soft/6/alfavit.jpg"/>
          <p:cNvPicPr/>
          <p:nvPr/>
        </p:nvPicPr>
        <p:blipFill>
          <a:blip r:embed="rId3" cstate="print"/>
          <a:srcRect l="70821" t="15934" r="15602" b="68132"/>
          <a:stretch>
            <a:fillRect/>
          </a:stretch>
        </p:blipFill>
        <p:spPr bwMode="auto">
          <a:xfrm>
            <a:off x="5013176" y="323528"/>
            <a:ext cx="1556558" cy="224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780928" y="4139952"/>
            <a:ext cx="4077072" cy="22467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Кодак – твердиня на Дніпрі.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Фортеця у селі Старі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Кодаки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що в Дніпропетровському районі, заснована за розпорядженням польського уряду у 1635 році. Перший замок споруджувався за проектом французького інженера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Боплана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У 1652-1709 роках фортеця була центром Козацької паланки Війська Запорозького. До наших днів збереглися два бастіони і частина валів, а також колишній замковий цвинтар.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6588224"/>
            <a:ext cx="3933056" cy="16004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Космічні орбіти земного заводу.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Південний машинобудівний завод можна назвати чудом нашого краю. Тут почали виробляти ракети. А пізніше космічні носії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“Космос”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“Інтеркосмос”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“Циклон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2”. Вони вивели на орбіту півтори тисячі космічних апаратів.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http://svitppt.com.ua/images/10/9092/960/img40.jpg"/>
          <p:cNvPicPr>
            <a:picLocks noChangeAspect="1" noChangeArrowheads="1"/>
          </p:cNvPicPr>
          <p:nvPr/>
        </p:nvPicPr>
        <p:blipFill>
          <a:blip r:embed="rId4" cstate="print"/>
          <a:srcRect t="22050" b="24401"/>
          <a:stretch>
            <a:fillRect/>
          </a:stretch>
        </p:blipFill>
        <p:spPr bwMode="auto">
          <a:xfrm>
            <a:off x="2204864" y="899593"/>
            <a:ext cx="2708920" cy="1944216"/>
          </a:xfrm>
          <a:prstGeom prst="rect">
            <a:avLst/>
          </a:prstGeom>
          <a:noFill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0"/>
            <a:ext cx="479715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Кургани. Степові піраміди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Найстарішим єгипетським пірамідам близько п’яти тисяч років. І більшості нашим степовим курганам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чотири-пять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тисяч, отже вони ровесники.</a:t>
            </a: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7" name="Picture 9" descr="http://www.hromada.hu/2011/nom_111/foto/pektoraly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1043608"/>
            <a:ext cx="1871192" cy="17869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72816" y="2411760"/>
            <a:ext cx="3429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 smtClean="0"/>
              <a:t>Найвідомішою</a:t>
            </a:r>
            <a:r>
              <a:rPr lang="ru-RU" dirty="0" smtClean="0"/>
              <a:t> </a:t>
            </a:r>
            <a:r>
              <a:rPr lang="ru-RU" dirty="0" err="1" smtClean="0"/>
              <a:t>знахідкою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скіфських</a:t>
            </a:r>
            <a:r>
              <a:rPr lang="ru-RU" dirty="0" smtClean="0"/>
              <a:t> </a:t>
            </a:r>
            <a:r>
              <a:rPr lang="ru-RU" dirty="0" err="1" smtClean="0"/>
              <a:t>курганів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знахідка</a:t>
            </a:r>
            <a:r>
              <a:rPr lang="ru-RU" dirty="0" smtClean="0"/>
              <a:t> </a:t>
            </a:r>
            <a:r>
              <a:rPr lang="ru-RU" dirty="0" err="1" smtClean="0"/>
              <a:t>скіфської</a:t>
            </a:r>
            <a:r>
              <a:rPr lang="ru-RU" dirty="0" smtClean="0"/>
              <a:t> </a:t>
            </a:r>
            <a:r>
              <a:rPr lang="ru-RU" dirty="0" err="1" smtClean="0"/>
              <a:t>пекторалі</a:t>
            </a:r>
            <a:r>
              <a:rPr lang="ru-RU" dirty="0" smtClean="0"/>
              <a:t> вагою 1150 </a:t>
            </a:r>
            <a:r>
              <a:rPr lang="ru-RU" dirty="0" err="1" smtClean="0"/>
              <a:t>грам</a:t>
            </a:r>
            <a:r>
              <a:rPr lang="ru-RU" dirty="0" smtClean="0"/>
              <a:t> та 2300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давності</a:t>
            </a:r>
            <a:r>
              <a:rPr lang="ru-RU" dirty="0" smtClean="0"/>
              <a:t>.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знайдено</a:t>
            </a:r>
            <a:r>
              <a:rPr lang="ru-RU" dirty="0" smtClean="0"/>
              <a:t> в 1971 </a:t>
            </a:r>
            <a:r>
              <a:rPr lang="ru-RU" dirty="0" err="1" smtClean="0"/>
              <a:t>році</a:t>
            </a:r>
            <a:r>
              <a:rPr lang="ru-RU" dirty="0" smtClean="0"/>
              <a:t> в </a:t>
            </a:r>
            <a:r>
              <a:rPr lang="ru-RU" dirty="0" err="1" smtClean="0"/>
              <a:t>Товстій</a:t>
            </a:r>
            <a:r>
              <a:rPr lang="ru-RU" dirty="0" smtClean="0"/>
              <a:t> </a:t>
            </a:r>
            <a:r>
              <a:rPr lang="ru-RU" dirty="0" err="1" smtClean="0"/>
              <a:t>Могилі</a:t>
            </a:r>
            <a:endParaRPr lang="ru-RU" dirty="0"/>
          </a:p>
        </p:txBody>
      </p:sp>
      <p:pic>
        <p:nvPicPr>
          <p:cNvPr id="27659" name="Picture 11" descr="http://cs6.pikabu.ru/images/big_size_comm/2014-08_5/140890599741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56" y="4211960"/>
            <a:ext cx="2492896" cy="2343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idne.ucoz.ua/soft/6/alfavit.jpg"/>
          <p:cNvPicPr/>
          <p:nvPr/>
        </p:nvPicPr>
        <p:blipFill>
          <a:blip r:embed="rId2" cstate="print"/>
          <a:srcRect l="83234" t="15934" b="68132"/>
          <a:stretch>
            <a:fillRect/>
          </a:stretch>
        </p:blipFill>
        <p:spPr bwMode="auto">
          <a:xfrm>
            <a:off x="476672" y="395536"/>
            <a:ext cx="1976004" cy="204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artkovka.at.ua/_ph/34/458169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976" y="1115616"/>
            <a:ext cx="3346603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580" name="Picture 4" descr="http://artkovka.at.ua/_ph/34/799547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851920"/>
            <a:ext cx="2924944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582" name="Picture 6" descr="http://gorod.dp.ua/pic/placeimages/12/13204/2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53275"/>
            <a:ext cx="6858000" cy="199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2555776"/>
            <a:ext cx="3068960" cy="424731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ЛАВКА СІМЕЙНА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2011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набережній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з`явилася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50-метрова лавка, яка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названа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сімейної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». Нова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незвичайна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визначна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пам`ятка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стала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популярним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місцем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відпочинку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Лавка прикрашена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художнім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куванням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Кілька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інсталяцій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зображують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життєвий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шлях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сім`ї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момент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зустрічі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закоханих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рішення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бути разом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idne.ucoz.ua/soft/6/alfavit.jpg"/>
          <p:cNvPicPr/>
          <p:nvPr/>
        </p:nvPicPr>
        <p:blipFill>
          <a:blip r:embed="rId2" cstate="print"/>
          <a:srcRect t="31058" r="84554" b="54392"/>
          <a:stretch>
            <a:fillRect/>
          </a:stretch>
        </p:blipFill>
        <p:spPr bwMode="auto">
          <a:xfrm>
            <a:off x="404664" y="539552"/>
            <a:ext cx="1423555" cy="207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://www.cheap-trip.eu/wp-content/uploads/2015/02/Dnipropetrovk_met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28" y="5796136"/>
            <a:ext cx="4608512" cy="30738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6" name="Picture 4" descr="http://www.segodnya.ua/img/article/1977/0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952" y="3851920"/>
            <a:ext cx="3609975" cy="2381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6" descr="http://dp.sytes.net/photos/dnepr-new/album/slides/newdnepr%20%2865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0648" y="3563888"/>
            <a:ext cx="3861048" cy="2567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276872" y="446055"/>
            <a:ext cx="3240360" cy="3139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МЕТРОПОЛІТЕН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вський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метрополітен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нараховує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станцій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розташованих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одній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лінії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Довжина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її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скаладає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7,8 км, час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поїздки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кінця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кінець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14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хвилин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Інтервал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руху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7-17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хвилин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етрополітен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Дніпрі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невизнаним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найкоротшим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метрополітеном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світі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enora.kharkov.org/dnipr/dnep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32240"/>
            <a:ext cx="6858000" cy="2411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ridne.ucoz.ua/soft/6/alfavit.jpg"/>
          <p:cNvPicPr/>
          <p:nvPr/>
        </p:nvPicPr>
        <p:blipFill>
          <a:blip r:embed="rId3" cstate="print"/>
          <a:srcRect l="14720" t="30359" r="71924" b="54392"/>
          <a:stretch>
            <a:fillRect/>
          </a:stretch>
        </p:blipFill>
        <p:spPr bwMode="auto">
          <a:xfrm>
            <a:off x="0" y="323528"/>
            <a:ext cx="1721157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://oteli.net.ua/images/hotels/1135/foto_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3848"/>
            <a:ext cx="3686944" cy="2751382"/>
          </a:xfrm>
          <a:prstGeom prst="rect">
            <a:avLst/>
          </a:prstGeom>
          <a:noFill/>
        </p:spPr>
      </p:pic>
      <p:pic>
        <p:nvPicPr>
          <p:cNvPr id="15364" name="Picture 4" descr="http://dniprohotels.in.ua/UserFiles/Image/Ukraine-Dnipropetrovsk/dnepropetrovsk-qu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5632" y="2411760"/>
            <a:ext cx="3312368" cy="2252411"/>
          </a:xfrm>
          <a:prstGeom prst="rect">
            <a:avLst/>
          </a:prstGeom>
          <a:noFill/>
        </p:spPr>
      </p:pic>
      <p:pic>
        <p:nvPicPr>
          <p:cNvPr id="15366" name="Picture 6" descr="http://img.happy-giraffe.ru/v2/thumbs/e26e4ffdce15f4bc6711c767ffa68dac/b5/e7/c023fe64d20496c0ac87738764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5024" y="4644008"/>
            <a:ext cx="3212976" cy="2141984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889448" y="251520"/>
            <a:ext cx="4968552" cy="23083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НАБЕРЕЖНА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Головне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визначне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―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набережна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довжиною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23 км.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центральній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популярні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 фонтан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Лебідь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б'є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прямо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річки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висоту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50 м), фонтан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Кульбаба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улюблене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збору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ролерів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скейтерів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екстремалів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піраміда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скляною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кулею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mcy;&amp;ocy;&amp;ncy;&amp;acy;&amp;scy;&amp;tcy;&amp;icy;&amp;rcy;&amp;scy;&amp;softcy;&amp;kcy;&amp;icy;&amp;jcy; &amp;ocy;&amp;scy;&amp;tcy;&amp;rcy;&amp;iuk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5072" y="1907704"/>
            <a:ext cx="3542928" cy="2356048"/>
          </a:xfrm>
          <a:prstGeom prst="rect">
            <a:avLst/>
          </a:prstGeom>
          <a:noFill/>
        </p:spPr>
      </p:pic>
      <p:pic>
        <p:nvPicPr>
          <p:cNvPr id="2" name="Рисунок 1" descr="http://ridne.ucoz.ua/soft/6/alfavit.jpg"/>
          <p:cNvPicPr/>
          <p:nvPr/>
        </p:nvPicPr>
        <p:blipFill>
          <a:blip r:embed="rId3" cstate="print"/>
          <a:srcRect l="27145" t="30825" r="59186" b="54392"/>
          <a:stretch>
            <a:fillRect/>
          </a:stretch>
        </p:blipFill>
        <p:spPr bwMode="auto">
          <a:xfrm>
            <a:off x="5596890" y="251520"/>
            <a:ext cx="1261110" cy="211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http://dp.restgeo.com/ContentImage/i3956f7295/monastyrskiy-ostrov-monastyrskiy-ostrov-dnepropetrovsk-ukraina.jpg"/>
          <p:cNvPicPr>
            <a:picLocks noChangeAspect="1" noChangeArrowheads="1"/>
          </p:cNvPicPr>
          <p:nvPr/>
        </p:nvPicPr>
        <p:blipFill>
          <a:blip r:embed="rId4" cstate="print"/>
          <a:srcRect b="12848"/>
          <a:stretch>
            <a:fillRect/>
          </a:stretch>
        </p:blipFill>
        <p:spPr bwMode="auto">
          <a:xfrm>
            <a:off x="0" y="1835696"/>
            <a:ext cx="3456384" cy="2247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6" name="Picture 8" descr="&amp;Kcy;&amp;acy;&amp;rcy;&amp;tcy;&amp;icy;&amp;ncy;&amp;kcy;&amp;icy; &amp;pcy;&amp;ocy; &amp;zcy;&amp;acy;&amp;pcy;&amp;rcy;&amp;ocy;&amp;scy;&amp;ucy; &amp;ocy;&amp;zcy;&amp;iecy;&amp;rcy;&amp;kcy;&amp;acy; &amp;dcy;&amp;ncy;&amp;iecy;&amp;pcy;&amp;r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734174"/>
            <a:ext cx="6858000" cy="2409826"/>
          </a:xfrm>
          <a:prstGeom prst="rect">
            <a:avLst/>
          </a:prstGeom>
          <a:noFill/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5373216" cy="1815882"/>
          </a:xfrm>
          <a:prstGeom prst="rect">
            <a:avLst/>
          </a:prstGeom>
          <a:ln>
            <a:solidFill>
              <a:srgbClr val="0070C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ОСТРІВ МОНАСТИРСЬКИЙ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визначне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―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Монастирський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острів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Такою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назвою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зобов'язаний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візантійському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монастирю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нібито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існував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тут у IX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столітті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Зараз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паркова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зона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зоопарком,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атракціонами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відмінним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міським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пляжем.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острові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розташований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православний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храм Святого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Миколая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4139952"/>
            <a:ext cx="6525344" cy="16004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Озерка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найбільший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заснований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столітті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озера. У 1885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Озерній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площі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м`ясних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крамниць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появою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почалася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одного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найбільших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ринків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легендарній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Озерці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придбати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абсолютно все.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4" name="Picture 6" descr="&amp;Kcy;&amp;acy;&amp;rcy;&amp;tcy;&amp;icy;&amp;ncy;&amp;kcy;&amp;icy; &amp;pcy;&amp;ocy; &amp;zcy;&amp;acy;&amp;pcy;&amp;rcy;&amp;ocy;&amp;scy;&amp;ucy; &amp;ocy;&amp;zcy;&amp;iecy;&amp;rcy;&amp;kcy;&amp;acy; &amp;dcy;&amp;ncy;&amp;iecy;&amp;pcy;&amp;rcy;"/>
          <p:cNvPicPr>
            <a:picLocks noChangeAspect="1" noChangeArrowheads="1"/>
          </p:cNvPicPr>
          <p:nvPr/>
        </p:nvPicPr>
        <p:blipFill>
          <a:blip r:embed="rId6" cstate="print"/>
          <a:srcRect l="22443" t="7098" b="18367"/>
          <a:stretch>
            <a:fillRect/>
          </a:stretch>
        </p:blipFill>
        <p:spPr bwMode="auto">
          <a:xfrm>
            <a:off x="2204864" y="5076056"/>
            <a:ext cx="465313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942" y="375137"/>
            <a:ext cx="6315386" cy="8729784"/>
          </a:xfrm>
        </p:spPr>
        <p:txBody>
          <a:bodyPr>
            <a:normAutofit/>
          </a:bodyPr>
          <a:lstStyle/>
          <a:p>
            <a:r>
              <a:rPr lang="uk-UA" sz="1600" dirty="0" smtClean="0">
                <a:latin typeface="Monotype Corsiva" pitchFamily="66" charset="0"/>
              </a:rPr>
              <a:t>Дніпропетровськ – ти серце України,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Твій ритм усіх пробуджує від сну,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У дні святкові, та в буденні днини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Ти сяєш так, немов зустрів весну.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Буваєш різним в кожну пору року,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Зимою сивим, наче мудрий дід,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А влітку ти - зелене, ясне око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Дитини, що народжена на світ.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А наш Дніпро - то кров твоїх артерій,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Широкий степ в долоні місто взяв,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Дніпропетровськ – вогні твоїх містерій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Хвилюють серце сотнею </a:t>
            </a:r>
            <a:r>
              <a:rPr lang="uk-UA" sz="1600" dirty="0" err="1" smtClean="0">
                <a:latin typeface="Monotype Corsiva" pitchFamily="66" charset="0"/>
              </a:rPr>
              <a:t>уяв</a:t>
            </a:r>
            <a:r>
              <a:rPr lang="uk-UA" sz="1600" dirty="0" smtClean="0">
                <a:latin typeface="Monotype Corsiva" pitchFamily="66" charset="0"/>
              </a:rPr>
              <a:t>.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Вночі на небо зоряне ти схожий,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А вдень – веселка з кольорів та фарб,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Охороняє місто сам дух Божий,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Воно – коштовний та безцінний скарб.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Завжди до тебе вчасно повертаюсь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Із мандрів, із країн чужих та міст,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Чим ближче я до тебе наближаюсь,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Тим твій видніший велетенський зріст.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Ти - батько і творець моєї долі,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І хай багато міст є взагалі,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Лише тобі освідчуюсь в любові,</a:t>
            </a:r>
            <a:br>
              <a:rPr lang="uk-UA" sz="1600" dirty="0" smtClean="0">
                <a:latin typeface="Monotype Corsiva" pitchFamily="66" charset="0"/>
              </a:rPr>
            </a:br>
            <a:r>
              <a:rPr lang="uk-UA" sz="1600" dirty="0" smtClean="0">
                <a:latin typeface="Monotype Corsiva" pitchFamily="66" charset="0"/>
              </a:rPr>
              <a:t>Вклоняюсь у подяці до землі.</a:t>
            </a:r>
          </a:p>
          <a:p>
            <a:endParaRPr lang="uk-UA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098" name="Picture 2" descr="http://bestmaps.ru/files/content_images/201219101118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86"/>
          <a:stretch/>
        </p:blipFill>
        <p:spPr bwMode="auto">
          <a:xfrm flipH="1">
            <a:off x="3717032" y="3419872"/>
            <a:ext cx="2808312" cy="2449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nepropetrovsk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683568"/>
            <a:ext cx="300668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 descr="2806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0768" y="6372200"/>
            <a:ext cx="367240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64028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nomerlux.at.ua/Dostopri-ti/babi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6012160"/>
            <a:ext cx="4941168" cy="2880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s://autotravel.ru/phalbum/90193/1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03" r="17833"/>
          <a:stretch/>
        </p:blipFill>
        <p:spPr bwMode="auto">
          <a:xfrm>
            <a:off x="0" y="2411760"/>
            <a:ext cx="1907786" cy="5184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ridne.ucoz.ua/soft/6/alfavit.jpg"/>
          <p:cNvPicPr/>
          <p:nvPr/>
        </p:nvPicPr>
        <p:blipFill>
          <a:blip r:embed="rId4" cstate="print"/>
          <a:srcRect l="40274" t="30825" r="46772" b="54392"/>
          <a:stretch>
            <a:fillRect/>
          </a:stretch>
        </p:blipFill>
        <p:spPr bwMode="auto">
          <a:xfrm>
            <a:off x="332656" y="0"/>
            <a:ext cx="1177983" cy="211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060848" y="-15645"/>
            <a:ext cx="4797152" cy="62478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ПОЛОВЕЦЬКІ БАБИ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наших степах жило багато різних народів. Придніпровські степи стали постійною домівкою для половців. Половці були язичниками і продовжували надсилати кургани та встановлювати на них кам’яних баб. А називаємо ми ці статуї бабами зовсім не тому, що вони зображують старих жінок. У половців існувало слово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“бал-бал”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що означає –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“камінь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написом”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слов’яни перетворили його на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простіше“ба-ба”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Кам'яними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бабами»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називають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колекцію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одних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прадавніх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кам'яних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статуй,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зібрану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u="sng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Дніпровським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історичним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музеєм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статуй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80,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цифра на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сьогодні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перевершує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кількість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експонатів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інших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колекцій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території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Статуї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вражають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своєю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чисельністю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культурною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хронологічною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різноманітністю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Скіфські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статуї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невелику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стильову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різноманітність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незважаючи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яку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статуї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об'єднує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одне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вони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зображують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воїна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мечем,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кинджалом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луком. 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Половецькі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статуї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датуються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XII - XIII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століттями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зображують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чоловіків-воїнів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суворим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виразом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обличчя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жінок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обличчі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застигло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вираження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упокорювання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боязкості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той же час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величі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AutoShape 4" descr="&amp;Kcy;&amp;acy;&amp;rcy;&amp;tcy;&amp;icy;&amp;ncy;&amp;kcy;&amp;icy; &amp;pcy;&amp;ocy; &amp;zcy;&amp;acy;&amp;pcy;&amp;rcy;&amp;ocy;&amp;scy;&amp;ucy; &amp;bcy;&amp;ucy;&amp;kcy;&amp;vcy;&amp;acy; &amp;zcy;"/>
          <p:cNvSpPr>
            <a:spLocks noChangeAspect="1" noChangeArrowheads="1"/>
          </p:cNvSpPr>
          <p:nvPr/>
        </p:nvSpPr>
        <p:spPr bwMode="auto">
          <a:xfrm>
            <a:off x="155575" y="-2224088"/>
            <a:ext cx="3281363" cy="4648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http://ridne.ucoz.ua/soft/6/alfavit.jpg"/>
          <p:cNvPicPr/>
          <p:nvPr/>
        </p:nvPicPr>
        <p:blipFill>
          <a:blip r:embed="rId2" cstate="print"/>
          <a:srcRect l="40274" t="30825" r="46772" b="54392"/>
          <a:stretch>
            <a:fillRect/>
          </a:stretch>
        </p:blipFill>
        <p:spPr bwMode="auto">
          <a:xfrm>
            <a:off x="5680017" y="0"/>
            <a:ext cx="1177983" cy="211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AutoShape 2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057400"/>
            <a:ext cx="5715000" cy="428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SpPr>
            <a:spLocks noChangeAspect="1" noChangeArrowheads="1"/>
          </p:cNvSpPr>
          <p:nvPr/>
        </p:nvSpPr>
        <p:spPr bwMode="auto">
          <a:xfrm>
            <a:off x="155575" y="-1508125"/>
            <a:ext cx="4781550" cy="3143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6" name="AutoShape 6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SpPr>
            <a:spLocks noChangeAspect="1" noChangeArrowheads="1"/>
          </p:cNvSpPr>
          <p:nvPr/>
        </p:nvSpPr>
        <p:spPr bwMode="auto">
          <a:xfrm>
            <a:off x="155575" y="-1508125"/>
            <a:ext cx="4781550" cy="3143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SpPr>
            <a:spLocks noChangeAspect="1" noChangeArrowheads="1"/>
          </p:cNvSpPr>
          <p:nvPr/>
        </p:nvSpPr>
        <p:spPr bwMode="auto">
          <a:xfrm>
            <a:off x="155575" y="-2484438"/>
            <a:ext cx="6162675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90" name="AutoShape 10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SpPr>
            <a:spLocks noChangeAspect="1" noChangeArrowheads="1"/>
          </p:cNvSpPr>
          <p:nvPr/>
        </p:nvSpPr>
        <p:spPr bwMode="auto">
          <a:xfrm>
            <a:off x="155575" y="-2484438"/>
            <a:ext cx="6162675" cy="5181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2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 t="8497" r="3808" b="23066"/>
          <a:stretch>
            <a:fillRect/>
          </a:stretch>
        </p:blipFill>
        <p:spPr bwMode="auto">
          <a:xfrm>
            <a:off x="476672" y="395536"/>
            <a:ext cx="4725144" cy="1475656"/>
          </a:xfrm>
          <a:prstGeom prst="rect">
            <a:avLst/>
          </a:prstGeom>
          <a:noFill/>
        </p:spPr>
      </p:pic>
      <p:sp>
        <p:nvSpPr>
          <p:cNvPr id="20494" name="AutoShape 14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SpPr>
            <a:spLocks noChangeAspect="1" noChangeArrowheads="1"/>
          </p:cNvSpPr>
          <p:nvPr/>
        </p:nvSpPr>
        <p:spPr bwMode="auto">
          <a:xfrm>
            <a:off x="155575" y="-2255838"/>
            <a:ext cx="7315200" cy="470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6" name="Picture 16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9160" y="4067944"/>
            <a:ext cx="1988840" cy="2751229"/>
          </a:xfrm>
          <a:prstGeom prst="rect">
            <a:avLst/>
          </a:prstGeom>
          <a:noFill/>
        </p:spPr>
      </p:pic>
      <p:pic>
        <p:nvPicPr>
          <p:cNvPr id="20498" name="Picture 18" descr="&amp;Kcy;&amp;acy;&amp;rcy;&amp;tcy;&amp;icy;&amp;ncy;&amp;kcy;&amp;icy; &amp;pcy;&amp;ocy; &amp;zcy;&amp;acy;&amp;pcy;&amp;rcy;&amp;ocy;&amp;scy;&amp;ucy; &amp;pcy;&amp;iecy;&amp;tcy;&amp;rcy;&amp;icy;&amp;kcy;&amp;iukcy;&amp;vcy;&amp;kcy;&amp;acy; &amp;dcy;&amp;ncy;&amp;iecy;&amp;pcy;&amp;r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97556">
            <a:off x="55371" y="7052784"/>
            <a:ext cx="3588852" cy="1987327"/>
          </a:xfrm>
          <a:prstGeom prst="rect">
            <a:avLst/>
          </a:prstGeom>
          <a:noFill/>
        </p:spPr>
      </p:pic>
      <p:pic>
        <p:nvPicPr>
          <p:cNvPr id="20500" name="Picture 20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2726" y="6732240"/>
            <a:ext cx="3675273" cy="2411760"/>
          </a:xfrm>
          <a:prstGeom prst="rect">
            <a:avLst/>
          </a:prstGeom>
          <a:noFill/>
        </p:spPr>
      </p:pic>
      <p:pic>
        <p:nvPicPr>
          <p:cNvPr id="20502" name="Picture 22" descr="http://3ls06316wwmdwvjxfxsnveiyeofw3ahy.cdn-freehost.com.ua/images/stories/petrikovka/IMG_276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39952"/>
            <a:ext cx="2831727" cy="2736304"/>
          </a:xfrm>
          <a:prstGeom prst="rect">
            <a:avLst/>
          </a:prstGeom>
          <a:noFill/>
        </p:spPr>
      </p:pic>
      <p:pic>
        <p:nvPicPr>
          <p:cNvPr id="20504" name="Picture 24" descr="http://made-in-ukraine.info/wp-content/uploads/2012/08/petrykivska-malyovk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2936" y="4067944"/>
            <a:ext cx="1975375" cy="2769915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195736"/>
            <a:ext cx="685800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Петрикі́вський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ро́зпис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або «</a:t>
            </a:r>
            <a:r>
              <a:rPr kumimoji="0" lang="uk-UA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петрикі́вка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українське декоративно-орнаментальне народне малярство, яке сформувалося на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Дніпровщині</a:t>
            </a:r>
            <a:r>
              <a:rPr lang="uk-UA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селищі Петриківка, звідки й походить назва цього виду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мистецтва.Петриківський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розпис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— не лише народне мистецтво, що зберігає традиції оздоблення українського житла, але й сучасний живопис, який розвивається та набуває нових рис</a:t>
            </a:r>
            <a:r>
              <a:rPr kumimoji="0" lang="uk-UA" sz="1400" b="0" i="0" u="none" strike="noStrike" cap="none" normalizeH="0" baseline="3000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грудня 2013</a:t>
            </a:r>
            <a:r>
              <a:rPr lang="uk-UA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року петриківський розпис було включено до Репрезентативного списку нематеріальної культурної спадщини людства ЮНЕСКО.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Тетяна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Пата</a:t>
            </a:r>
            <a:r>
              <a:rPr lang="uk-UA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навчала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петриківському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розпису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ціле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покоління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майстрів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згодом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сформували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сучасне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мистецтво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3703" y="2771800"/>
            <a:ext cx="2664297" cy="89882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1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Ретро-автомобілі</a:t>
            </a:r>
            <a:r>
              <a:rPr lang="ru-RU" dirty="0" smtClean="0"/>
              <a:t> </a:t>
            </a:r>
            <a:r>
              <a:rPr lang="ru-RU" dirty="0"/>
              <a:t> </a:t>
            </a:r>
          </a:p>
        </p:txBody>
      </p:sp>
      <p:pic>
        <p:nvPicPr>
          <p:cNvPr id="34820" name="Picture 4" descr="https://h-a.d-cd.net/4a0271cs-9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083"/>
          <a:stretch/>
        </p:blipFill>
        <p:spPr bwMode="auto">
          <a:xfrm>
            <a:off x="332656" y="5796136"/>
            <a:ext cx="2933111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ridne.ucoz.ua/soft/6/alfavit.jpg"/>
          <p:cNvPicPr/>
          <p:nvPr/>
        </p:nvPicPr>
        <p:blipFill>
          <a:blip r:embed="rId3" cstate="print"/>
          <a:srcRect l="52384" t="31174" r="35497" b="54392"/>
          <a:stretch>
            <a:fillRect/>
          </a:stretch>
        </p:blipFill>
        <p:spPr bwMode="auto">
          <a:xfrm>
            <a:off x="4887711" y="0"/>
            <a:ext cx="1970289" cy="272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429000" y="6004679"/>
            <a:ext cx="3429000" cy="313932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Абсолютно </a:t>
            </a:r>
            <a:r>
              <a:rPr lang="ru-RU" dirty="0" err="1" smtClean="0"/>
              <a:t>новий</a:t>
            </a:r>
            <a:r>
              <a:rPr lang="ru-RU" dirty="0" smtClean="0"/>
              <a:t>, </a:t>
            </a:r>
            <a:r>
              <a:rPr lang="ru-RU" dirty="0" err="1" smtClean="0"/>
              <a:t>концептуальний</a:t>
            </a:r>
            <a:r>
              <a:rPr lang="ru-RU" dirty="0" smtClean="0"/>
              <a:t> музей </a:t>
            </a:r>
            <a:r>
              <a:rPr lang="ru-RU" dirty="0" err="1" smtClean="0"/>
              <a:t>ретро-автомобілів</a:t>
            </a:r>
            <a:r>
              <a:rPr lang="ru-RU" dirty="0" smtClean="0"/>
              <a:t> «</a:t>
            </a:r>
            <a:r>
              <a:rPr lang="ru-RU" dirty="0" err="1" smtClean="0"/>
              <a:t>Машини</a:t>
            </a:r>
            <a:r>
              <a:rPr lang="ru-RU" dirty="0" smtClean="0"/>
              <a:t> часу» </a:t>
            </a:r>
            <a:r>
              <a:rPr lang="ru-RU" dirty="0" err="1" smtClean="0"/>
              <a:t>радує</a:t>
            </a:r>
            <a:r>
              <a:rPr lang="ru-RU" dirty="0" smtClean="0"/>
              <a:t> </a:t>
            </a:r>
            <a:r>
              <a:rPr lang="ru-RU" dirty="0" err="1" smtClean="0"/>
              <a:t>туристів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просто </a:t>
            </a:r>
            <a:r>
              <a:rPr lang="ru-RU" dirty="0" err="1" smtClean="0"/>
              <a:t>любителів</a:t>
            </a:r>
            <a:r>
              <a:rPr lang="ru-RU" dirty="0" smtClean="0"/>
              <a:t> </a:t>
            </a:r>
            <a:r>
              <a:rPr lang="ru-RU" dirty="0" err="1" smtClean="0"/>
              <a:t>оригінального</a:t>
            </a:r>
            <a:r>
              <a:rPr lang="ru-RU" dirty="0" smtClean="0"/>
              <a:t> </a:t>
            </a:r>
            <a:r>
              <a:rPr lang="ru-RU" dirty="0" err="1" smtClean="0"/>
              <a:t>проведення</a:t>
            </a:r>
            <a:r>
              <a:rPr lang="ru-RU" dirty="0" smtClean="0"/>
              <a:t> часу. На </a:t>
            </a:r>
            <a:r>
              <a:rPr lang="ru-RU" dirty="0" err="1" smtClean="0"/>
              <a:t>сьогоднішній</a:t>
            </a:r>
            <a:r>
              <a:rPr lang="ru-RU" dirty="0" smtClean="0"/>
              <a:t> день музей </a:t>
            </a:r>
            <a:r>
              <a:rPr lang="ru-RU" dirty="0" err="1" smtClean="0"/>
              <a:t>зібрав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30 </a:t>
            </a:r>
            <a:r>
              <a:rPr lang="ru-RU" dirty="0" err="1" smtClean="0"/>
              <a:t>екземплярів</a:t>
            </a:r>
            <a:r>
              <a:rPr lang="ru-RU" dirty="0" smtClean="0"/>
              <a:t> </a:t>
            </a:r>
            <a:r>
              <a:rPr lang="ru-RU" dirty="0" err="1" smtClean="0"/>
              <a:t>старовинних</a:t>
            </a:r>
            <a:r>
              <a:rPr lang="ru-RU" dirty="0" smtClean="0"/>
              <a:t> моделей машин.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4818" name="Picture 2" descr="https://g-a.d-cd.net/6d0691cs-9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3707904"/>
            <a:ext cx="2996952" cy="23681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30233"/>
            <a:ext cx="4869160" cy="163121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Костел святого Йосипа (Дніпро)"/>
              </a:rPr>
              <a:t>Римо-католицький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Костел святого Йосипа (Дніпро)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Костел святого Йосипа (Дніпро)"/>
              </a:rPr>
              <a:t>костьол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Костел святого Йосипа (Дніпро)"/>
              </a:rPr>
              <a:t> святого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5" tooltip="Костел святого Йосипа (Дніпро)"/>
              </a:rPr>
              <a:t>Йосипа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Храм святого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Йосипа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— сакральна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споруда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вибудована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1877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http://www.credo-ua.org/wp-content/uploads/2009/06/kostel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835696"/>
            <a:ext cx="3645024" cy="3600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591643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6" y="2483768"/>
            <a:ext cx="2564904" cy="4104456"/>
          </a:xfrm>
          <a:prstGeom prst="rect">
            <a:avLst/>
          </a:prstGeom>
        </p:spPr>
      </p:pic>
      <p:pic>
        <p:nvPicPr>
          <p:cNvPr id="2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097" y="6588224"/>
            <a:ext cx="2564904" cy="2555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92688" cy="3153916"/>
          </a:xfrm>
          <a:prstGeom prst="rect">
            <a:avLst/>
          </a:prstGeom>
        </p:spPr>
      </p:pic>
      <p:pic>
        <p:nvPicPr>
          <p:cNvPr id="7" name="Рисунок 6" descr="http://ridne.ucoz.ua/soft/6/alfavit.jpg"/>
          <p:cNvPicPr/>
          <p:nvPr/>
        </p:nvPicPr>
        <p:blipFill>
          <a:blip r:embed="rId5" cstate="print"/>
          <a:srcRect l="64023" t="31407" r="23923" b="54392"/>
          <a:stretch>
            <a:fillRect/>
          </a:stretch>
        </p:blipFill>
        <p:spPr bwMode="auto">
          <a:xfrm>
            <a:off x="5157192" y="0"/>
            <a:ext cx="1700809" cy="241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3124285"/>
            <a:ext cx="4149080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СПАСО-ПРЕОБРАЖЕНСЬКИЙ СОБОР 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Спасо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Преображенського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собору,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побудованого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1835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починався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нинішній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закладці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брав участь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імператор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Священної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Римської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імперії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Йосип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II,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більше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задумами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Катерини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собор повинен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перевищувати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розмірами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Собор Святого Петра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Римі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!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зроблений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фундамент,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через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війну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Туреччиною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будівництво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припинилося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поновилося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1830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Проект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переглянутий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храм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вийшов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значно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менше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задуманого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спочатку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idne.ucoz.ua/soft/6/alfavit.jpg"/>
          <p:cNvPicPr/>
          <p:nvPr/>
        </p:nvPicPr>
        <p:blipFill>
          <a:blip r:embed="rId2" cstate="print"/>
          <a:srcRect l="75357" t="31174" r="12769" b="54392"/>
          <a:stretch>
            <a:fillRect/>
          </a:stretch>
        </p:blipFill>
        <p:spPr bwMode="auto">
          <a:xfrm>
            <a:off x="5373217" y="0"/>
            <a:ext cx="1484784" cy="26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&amp;Kcy;&amp;acy;&amp;rcy;&amp;tcy;&amp;icy;&amp;ncy;&amp;kcy;&amp;icy; &amp;pcy;&amp;ocy; &amp;zcy;&amp;acy;&amp;pcy;&amp;rcy;&amp;ocy;&amp;scy;&amp;ucy; &amp;tcy;&amp;iecy;&amp;acy;&amp;tcy;&amp;rcy; &amp;ocy;&amp;pcy;&amp;iecy;&amp;rcy;&amp;icy; &amp;tcy;&amp;acy; &amp;bcy;&amp;acy;&amp;lcy;&amp;iecy;&amp;tcy;&amp;ucy; &amp;dcy;&amp;ncy;&amp;iukcy;&amp;pcy;&amp;r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6782" y="5724128"/>
            <a:ext cx="3681218" cy="3024336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23111"/>
            <a:ext cx="5229200" cy="35394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ТРОЇЦЬКИЙ СОБОР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Свято-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Троїцький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побудований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кінці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XIX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століття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церкви, яка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знаходилася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моменту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заснування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Катеринослава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 1934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собор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закрили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віддали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склад. Але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листопаді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1941 року,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німецької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окупації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богослужіння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відновлено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абсолютно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виправдовує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фашистів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бомбардувань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загинуло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жителі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поховані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храму.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звільнення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радянськими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військами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богослужіння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припинилися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З тих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храм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закривався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в 1950 -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пройшов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повноцінну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реставрацію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&amp;Kcy;&amp;acy;&amp;rcy;&amp;tcy;&amp;icy;&amp;ncy;&amp;kcy;&amp;icy; &amp;pcy;&amp;ocy; &amp;zcy;&amp;acy;&amp;pcy;&amp;rcy;&amp;ocy;&amp;scy;&amp;ucy; &amp;tcy;&amp;rcy;&amp;ocy;&amp;yicy;&amp;tscy;&amp;softcy;&amp;kcy;&amp;icy;&amp;jcy; &amp;scy;&amp;ocy;&amp;bcy;&amp;ocy;&amp;rcy; &amp;dcy;&amp;ncy;&amp;iukcy;&amp;pcy;&amp;r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3849"/>
            <a:ext cx="6858000" cy="2376264"/>
          </a:xfrm>
          <a:prstGeom prst="rect">
            <a:avLst/>
          </a:prstGeom>
          <a:noFill/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5635347"/>
            <a:ext cx="3140968" cy="350865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 ОПЕРИ ТА БАЛЕТУ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Будівля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академічного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театру опери та балету,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побудоване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1974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за стилем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випадає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загального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тону проспекту.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сам театр - один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найвідоміших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сильною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трупою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обширним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репертуаром.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оперних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балетних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вистав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тут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періодично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даються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концерти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класичної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b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l="86332" t="30825" r="-5" b="54392"/>
          <a:stretch>
            <a:fillRect/>
          </a:stretch>
        </p:blipFill>
        <p:spPr bwMode="auto">
          <a:xfrm>
            <a:off x="0" y="0"/>
            <a:ext cx="1988840" cy="331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AutoShape 2" descr="&amp;Kcy;&amp;acy;&amp;rcy;&amp;tcy;&amp;icy;&amp;ncy;&amp;kcy;&amp;icy; &amp;pcy;&amp;ocy; &amp;zcy;&amp;acy;&amp;pcy;&amp;rcy;&amp;ocy;&amp;scy;&amp;ucy; &amp;bcy;&amp;acy;&amp;lcy;&amp;iecy;&amp;tcy; &amp;kcy;&amp;rcy;&amp;icy;&amp;scy;&amp;tcy;&amp;acy;&amp;lcy;&amp;lcy; &amp;dcy;&amp;ncy;&amp;iukcy;&amp;pcy;&amp;rcy;&amp;ocy;"/>
          <p:cNvSpPr>
            <a:spLocks noChangeAspect="1" noChangeArrowheads="1"/>
          </p:cNvSpPr>
          <p:nvPr/>
        </p:nvSpPr>
        <p:spPr bwMode="auto">
          <a:xfrm>
            <a:off x="155575" y="-2065338"/>
            <a:ext cx="5753100" cy="431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pp.vk.me/c625626/v625626148/36a4f/IVDo7luGpJ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203848"/>
            <a:ext cx="6858000" cy="5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1988840" y="123110"/>
            <a:ext cx="4869160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УКРАЇНА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Прибутковий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будинок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купця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Володимира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Хреннікова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побудований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1914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одному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будівлі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революції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розташовувався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 "Палас", 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інша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частина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будинку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здавалася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оренду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квартири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офіси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революції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тут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розмістився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художній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музей, а театр "Палас " став театром юного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глядача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німецької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окупації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ТЮГ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перетворили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офіцерське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казино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при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відступі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німці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підпалили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будівлю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відновлено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тільки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1950 -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роки. Зараз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будинку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Хреннікова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розташований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гранд -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готель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"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".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ridne.ucoz.ua/soft/6/alfavit.jpg"/>
          <p:cNvPicPr/>
          <p:nvPr/>
        </p:nvPicPr>
        <p:blipFill>
          <a:blip r:embed="rId2" cstate="print"/>
          <a:srcRect t="43956" r="84196" b="37088"/>
          <a:stretch>
            <a:fillRect/>
          </a:stretch>
        </p:blipFill>
        <p:spPr bwMode="auto">
          <a:xfrm>
            <a:off x="260648" y="323528"/>
            <a:ext cx="2009255" cy="252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AutoShape 4" descr="&amp;Kcy;&amp;acy;&amp;rcy;&amp;tcy;&amp;icy;&amp;ncy;&amp;kcy;&amp;icy; &amp;pcy;&amp;ocy; &amp;zcy;&amp;acy;&amp;pcy;&amp;rcy;&amp;ocy;&amp;scy;&amp;ucy; &amp;bcy;&amp;acy;&amp;lcy;&amp;iecy;&amp;tcy; &amp;kcy;&amp;rcy;&amp;icy;&amp;scy;&amp;tcy;&amp;acy;&amp;lcy;&amp;lcy; &amp;dcy;&amp;ncy;&amp;iukcy;&amp;pcy;&amp;rcy;&amp;ocy;"/>
          <p:cNvSpPr>
            <a:spLocks noChangeAspect="1" noChangeArrowheads="1"/>
          </p:cNvSpPr>
          <p:nvPr/>
        </p:nvSpPr>
        <p:spPr bwMode="auto">
          <a:xfrm>
            <a:off x="155575" y="-2065338"/>
            <a:ext cx="5753100" cy="431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2" name="Picture 6" descr="&amp;Kcy;&amp;acy;&amp;rcy;&amp;tcy;&amp;icy;&amp;ncy;&amp;kcy;&amp;icy; &amp;pcy;&amp;ocy; &amp;zcy;&amp;acy;&amp;pcy;&amp;rcy;&amp;ocy;&amp;scy;&amp;ucy; &amp;bcy;&amp;acy;&amp;lcy;&amp;iecy;&amp;tcy; &amp;kcy;&amp;rcy;&amp;icy;&amp;scy;&amp;tcy;&amp;acy;&amp;lcy;&amp;lcy; &amp;dcy;&amp;ncy;&amp;iukcy;&amp;pcy;&amp;r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11960"/>
            <a:ext cx="6858000" cy="4932040"/>
          </a:xfrm>
          <a:prstGeom prst="rect">
            <a:avLst/>
          </a:prstGeom>
          <a:noFill/>
        </p:spPr>
      </p:pic>
      <p:sp>
        <p:nvSpPr>
          <p:cNvPr id="19464" name="AutoShape 8" descr="&amp;Kcy;&amp;acy;&amp;rcy;&amp;tcy;&amp;icy;&amp;ncy;&amp;kcy;&amp;icy; &amp;pcy;&amp;ocy; &amp;zcy;&amp;acy;&amp;pcy;&amp;rcy;&amp;ocy;&amp;scy;&amp;ucy; &amp;bcy;&amp;acy;&amp;lcy;&amp;iecy;&amp;tcy; &amp;kcy;&amp;rcy;&amp;icy;&amp;scy;&amp;tcy;&amp;acy;&amp;lcy;&amp;lcy; &amp;dcy;&amp;ncy;&amp;iukcy;&amp;pcy;&amp;rcy;&amp;ocy;"/>
          <p:cNvSpPr>
            <a:spLocks noChangeAspect="1" noChangeArrowheads="1"/>
          </p:cNvSpPr>
          <p:nvPr/>
        </p:nvSpPr>
        <p:spPr bwMode="auto">
          <a:xfrm>
            <a:off x="155575" y="-2065338"/>
            <a:ext cx="5753100" cy="43148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420888" y="0"/>
            <a:ext cx="4077072" cy="3970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ФУТБОЛ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завжди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спортивним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Маленькі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мешканці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задоволенням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відвідують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дитячо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юнацькі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спортивні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заклади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де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роблять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перші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кроки у великий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спорт.Спортивно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видовищний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центр « Метеор» оснащений на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рівні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світових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стандартів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його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базі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функціонує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єдиний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Україні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дитячий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льодовий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театр – балет «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Кристал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». Особливою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гордістю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вців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футбольна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команда  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», яка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успішно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виступає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вищій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лізі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України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http://www.regionews.ua/sites/default/files/styles/openmaterial_635xauto/public/201311061_0_6.jpg?itok=FHL8Are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824"/>
            <a:ext cx="2480135" cy="27662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840"/>
            <a:ext cx="4653136" cy="2016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144" y="2627784"/>
            <a:ext cx="2132856" cy="2438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472" y="5004048"/>
            <a:ext cx="4752528" cy="28083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  <a:prstDash val="solid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33" r="17733"/>
          <a:stretch>
            <a:fillRect/>
          </a:stretch>
        </p:blipFill>
        <p:spPr>
          <a:xfrm>
            <a:off x="0" y="5580112"/>
            <a:ext cx="3933056" cy="3131840"/>
          </a:xfrm>
          <a:prstGeom prst="rect">
            <a:avLst/>
          </a:prstGeom>
        </p:spPr>
      </p:pic>
      <p:pic>
        <p:nvPicPr>
          <p:cNvPr id="8" name="Рисунок 7" descr="http://ridne.ucoz.ua/soft/6/alfavit.jpg"/>
          <p:cNvPicPr/>
          <p:nvPr/>
        </p:nvPicPr>
        <p:blipFill>
          <a:blip r:embed="rId6" cstate="print"/>
          <a:srcRect t="43956" r="84196" b="37088"/>
          <a:stretch>
            <a:fillRect/>
          </a:stretch>
        </p:blipFill>
        <p:spPr bwMode="auto">
          <a:xfrm>
            <a:off x="4848745" y="0"/>
            <a:ext cx="2009255" cy="252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0" y="0"/>
            <a:ext cx="4725144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ФОНТАНИ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Особливу чарівність місту надає величезна кількість мостів і різноманіття фонтанів.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«Муза» 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найперший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фонтан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споруджений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1974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вського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академічного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театру опери та балету . У 2003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фонтан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реконструйований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Сьогодні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дивлячись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велику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кількість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фонтанів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«Муза» як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раніше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залишається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одним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найкрасивіших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Фонтан «Лебідь» (б'є прямо з річки на висоту до 50 м), фонтан «Кульбаба» (улюблене місце збору ролерів,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скейтерів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інших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екстремалів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7334250"/>
            <a:ext cx="2857500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l="15600" t="43956" r="71072" b="38237"/>
          <a:stretch>
            <a:fillRect/>
          </a:stretch>
        </p:blipFill>
        <p:spPr bwMode="auto">
          <a:xfrm>
            <a:off x="4725144" y="0"/>
            <a:ext cx="2132856" cy="34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616"/>
            <a:ext cx="4653136" cy="2664295"/>
          </a:xfrm>
          <a:prstGeom prst="rect">
            <a:avLst/>
          </a:prstGeom>
        </p:spPr>
      </p:pic>
      <p:pic>
        <p:nvPicPr>
          <p:cNvPr id="5122" name="Picture 2" descr="&amp;Kcy;&amp;acy;&amp;rcy;&amp;tcy;&amp;icy;&amp;ncy;&amp;kcy;&amp;icy; &amp;pcy;&amp;ocy; &amp;zcy;&amp;acy;&amp;pcy;&amp;rcy;&amp;ocy;&amp;scy;&amp;ucy; &amp;khcy;&amp;lcy;&amp;iukcy;&amp;bcy;&amp;ncy;&amp;icy;&amp;jcy; &amp;kcy;&amp;rcy;&amp;acy;&amp;jcy; &amp;dcy;&amp;ncy;&amp;iukcy;&amp;pcy;&amp;rcy;&amp;ocy;&amp;pcy;&amp;iecy;&amp;tcy;&amp;rcy;&amp;ocy;&amp;vcy;&amp;shchcy;&amp;i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35896"/>
            <a:ext cx="4320480" cy="2009182"/>
          </a:xfrm>
          <a:prstGeom prst="rect">
            <a:avLst/>
          </a:prstGeom>
          <a:noFill/>
        </p:spPr>
      </p:pic>
      <p:pic>
        <p:nvPicPr>
          <p:cNvPr id="5124" name="Picture 4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2976" y="3563888"/>
            <a:ext cx="3645024" cy="2249724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052736" y="0"/>
            <a:ext cx="350100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08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Що Дніпро є для мене?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50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То рідна батьківська земля.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50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Пахучі трави, гай зелений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50838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І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хліба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стиглого поля.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20688" y="5724128"/>
            <a:ext cx="4581128" cy="10772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ХЛІБ, ХЛІБЗАВОД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Найдавніша будівля Дніпра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будівля суконної фабрики у кінці проспекту у районі Фабрика.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6" tooltip="1794"/>
              </a:rPr>
              <a:t>1794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рік. Зараз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Хлібозавод 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dpchas.com.ua/sites/default/files/u54/21_1.jpg"/>
          <p:cNvPicPr/>
          <p:nvPr/>
        </p:nvPicPr>
        <p:blipFill>
          <a:blip r:embed="rId7" cstate="print"/>
          <a:srcRect b="12953"/>
          <a:stretch>
            <a:fillRect/>
          </a:stretch>
        </p:blipFill>
        <p:spPr bwMode="auto">
          <a:xfrm>
            <a:off x="0" y="6876256"/>
            <a:ext cx="6858000" cy="226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148064"/>
            <a:ext cx="6858000" cy="3995936"/>
          </a:xfrm>
          <a:prstGeom prst="rect">
            <a:avLst/>
          </a:prstGeom>
        </p:spPr>
      </p:pic>
      <p:pic>
        <p:nvPicPr>
          <p:cNvPr id="4" name="Рисунок 3" descr="http://ridne.ucoz.ua/soft/6/alfavit.jpg"/>
          <p:cNvPicPr/>
          <p:nvPr/>
        </p:nvPicPr>
        <p:blipFill>
          <a:blip r:embed="rId3" cstate="print"/>
          <a:srcRect l="27277" t="43956" r="56899" b="37088"/>
          <a:stretch>
            <a:fillRect/>
          </a:stretch>
        </p:blipFill>
        <p:spPr bwMode="auto">
          <a:xfrm>
            <a:off x="4797152" y="827584"/>
            <a:ext cx="180932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0"/>
            <a:ext cx="4581128" cy="5052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ЦИРК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Дніпровський цирк має давню і цікаву історію, він заснований в кінці ХІХ ст. в м Катеринославі (нині Дніпро), і називався тоді Катеринославським цирком.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 1980 - цирк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перемістився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Набережну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центр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міста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унікальну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будівлю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аналога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якого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немає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всьому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побудовану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 проектом П.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Нірінберга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арені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цирку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виступали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видатні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діячі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циркового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мистецтва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М. Румянцев, Н.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Капітанове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Ю.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Куклачов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І.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Кіо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Ю.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Нікулін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Запашний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В. Шевченко, Л. Шевченко,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представники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династії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Дурових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Ярових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Корнілових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Шемшур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Ельворті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Довейко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 1932 року цирк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очолював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Ф. Яшин,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сьогодні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ним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керує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Шабатько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В. І.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Дніпровському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цирку все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зроблено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для того,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щоб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глядачі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змогли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насолодитися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шоу в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повному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обсязі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previews.123rf.com/images/ekaterinabaikal/ekaterinabaikal1411/ekaterinabaikal141100242/33683791-Collection-of-houses-vintage-on-white-background-circle-with-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gradFill>
            <a:gsLst>
              <a:gs pos="0">
                <a:srgbClr val="FFFF00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0"/>
          </a:gradFill>
        </p:spPr>
      </p:pic>
      <p:sp>
        <p:nvSpPr>
          <p:cNvPr id="3" name="TextBox 2"/>
          <p:cNvSpPr txBox="1"/>
          <p:nvPr/>
        </p:nvSpPr>
        <p:spPr>
          <a:xfrm>
            <a:off x="1772816" y="1619672"/>
            <a:ext cx="3456384" cy="4890552"/>
          </a:xfrm>
          <a:prstGeom prst="ellipse">
            <a:avLst/>
          </a:prstGeom>
          <a:ln>
            <a:solidFill>
              <a:srgbClr val="FFFF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Місто</a:t>
            </a:r>
          </a:p>
          <a:p>
            <a:pPr algn="ctr"/>
            <a:r>
              <a:rPr lang="uk-UA" sz="4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      Дніпрі     від </a:t>
            </a:r>
          </a:p>
          <a:p>
            <a:pPr algn="ctr"/>
            <a:r>
              <a:rPr lang="uk-UA" sz="44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до Я</a:t>
            </a:r>
            <a:endParaRPr lang="ru-RU" sz="4400" dirty="0">
              <a:ln w="18415" cmpd="sng">
                <a:solidFill>
                  <a:srgbClr val="FF0000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24">
            <a:off x="195794" y="6557771"/>
            <a:ext cx="3323461" cy="2273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8" y="6228184"/>
            <a:ext cx="3888432" cy="2543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http://ridne.ucoz.ua/soft/6/alfavit.jpg"/>
          <p:cNvPicPr/>
          <p:nvPr/>
        </p:nvPicPr>
        <p:blipFill>
          <a:blip r:embed="rId4" cstate="print"/>
          <a:srcRect l="42626" t="43956" r="43710" b="37088"/>
          <a:stretch>
            <a:fillRect/>
          </a:stretch>
        </p:blipFill>
        <p:spPr bwMode="auto">
          <a:xfrm>
            <a:off x="5157192" y="0"/>
            <a:ext cx="1700809" cy="21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32656" y="0"/>
            <a:ext cx="4437112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kumimoji="0" lang="uk-UA" sz="1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Чавун</a:t>
            </a: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і сталь – то сплав труда і мислі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Мистецтва план від щедрої руки.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Ти міць і слава нашої держави,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Бо тут живуть завзяті козаки. </a:t>
            </a:r>
            <a:endParaRPr kumimoji="0" lang="uk-UA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187624"/>
            <a:ext cx="5157192" cy="50783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 smtClean="0"/>
              <a:t>Дніпро</a:t>
            </a:r>
            <a:r>
              <a:rPr lang="uk-UA" b="1" dirty="0" err="1" smtClean="0"/>
              <a:t>вський</a:t>
            </a:r>
            <a:r>
              <a:rPr lang="uk-UA" b="1" dirty="0" smtClean="0"/>
              <a:t> </a:t>
            </a:r>
            <a:r>
              <a:rPr lang="ru-RU" b="1" dirty="0" err="1" smtClean="0"/>
              <a:t>металургійний</a:t>
            </a:r>
            <a:r>
              <a:rPr lang="ru-RU" b="1" dirty="0" smtClean="0"/>
              <a:t> завод</a:t>
            </a:r>
            <a:r>
              <a:rPr lang="ru-RU" dirty="0" smtClean="0"/>
              <a:t> — </a:t>
            </a:r>
            <a:r>
              <a:rPr lang="ru-RU" dirty="0" err="1" smtClean="0"/>
              <a:t>найстаріше</a:t>
            </a:r>
            <a:r>
              <a:rPr lang="ru-RU" dirty="0" smtClean="0"/>
              <a:t> </a:t>
            </a:r>
            <a:r>
              <a:rPr lang="ru-RU" dirty="0" err="1" smtClean="0"/>
              <a:t>металургійне</a:t>
            </a:r>
            <a:r>
              <a:rPr lang="ru-RU" dirty="0" smtClean="0"/>
              <a:t> </a:t>
            </a:r>
            <a:r>
              <a:rPr lang="ru-RU" dirty="0" err="1" smtClean="0"/>
              <a:t>підприємство</a:t>
            </a:r>
            <a:r>
              <a:rPr lang="ru-RU" dirty="0" smtClean="0"/>
              <a:t> </a:t>
            </a:r>
            <a:r>
              <a:rPr lang="ru-RU" dirty="0" err="1" smtClean="0"/>
              <a:t>міста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. </a:t>
            </a:r>
            <a:r>
              <a:rPr lang="ru-RU" dirty="0" err="1" smtClean="0"/>
              <a:t>Розташоване</a:t>
            </a:r>
            <a:r>
              <a:rPr lang="ru-RU" dirty="0" smtClean="0"/>
              <a:t> у </a:t>
            </a:r>
            <a:r>
              <a:rPr lang="ru-RU" dirty="0" err="1" smtClean="0"/>
              <a:t>Новокодацькому</a:t>
            </a:r>
            <a:r>
              <a:rPr lang="ru-RU" dirty="0" smtClean="0"/>
              <a:t> </a:t>
            </a:r>
            <a:r>
              <a:rPr lang="ru-RU" dirty="0" err="1" smtClean="0"/>
              <a:t>районі</a:t>
            </a:r>
            <a:r>
              <a:rPr lang="ru-RU" dirty="0" smtClean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. </a:t>
            </a:r>
            <a:r>
              <a:rPr lang="ru-RU" dirty="0" err="1" smtClean="0"/>
              <a:t>Засновано</a:t>
            </a:r>
            <a:r>
              <a:rPr lang="ru-RU" dirty="0" smtClean="0"/>
              <a:t> в 1885 </a:t>
            </a:r>
            <a:r>
              <a:rPr lang="ru-RU" dirty="0" err="1" smtClean="0"/>
              <a:t>році.До</a:t>
            </a:r>
            <a:r>
              <a:rPr lang="ru-RU" dirty="0" smtClean="0"/>
              <a:t> 1917 року завод </a:t>
            </a:r>
            <a:r>
              <a:rPr lang="ru-RU" dirty="0" err="1" smtClean="0"/>
              <a:t>називався</a:t>
            </a:r>
            <a:r>
              <a:rPr lang="ru-RU" dirty="0" smtClean="0"/>
              <a:t> </a:t>
            </a:r>
            <a:r>
              <a:rPr lang="ru-RU" dirty="0" err="1" smtClean="0"/>
              <a:t>Олександрівським</a:t>
            </a:r>
            <a:r>
              <a:rPr lang="ru-RU" dirty="0" smtClean="0"/>
              <a:t> </a:t>
            </a:r>
            <a:r>
              <a:rPr lang="ru-RU" dirty="0" err="1" smtClean="0"/>
              <a:t>Південноросійським</a:t>
            </a:r>
            <a:r>
              <a:rPr lang="ru-RU" dirty="0" smtClean="0"/>
              <a:t> </a:t>
            </a:r>
            <a:r>
              <a:rPr lang="ru-RU" dirty="0" err="1" smtClean="0"/>
              <a:t>залізоробним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залізопрокатним</a:t>
            </a:r>
            <a:r>
              <a:rPr lang="ru-RU" dirty="0" smtClean="0"/>
              <a:t> заводом </a:t>
            </a:r>
            <a:r>
              <a:rPr lang="ru-RU" dirty="0" err="1" smtClean="0"/>
              <a:t>Брянського</a:t>
            </a:r>
            <a:r>
              <a:rPr lang="ru-RU" dirty="0" smtClean="0"/>
              <a:t> </a:t>
            </a:r>
            <a:r>
              <a:rPr lang="ru-RU" dirty="0" err="1" smtClean="0"/>
              <a:t>акціонерного</a:t>
            </a:r>
            <a:r>
              <a:rPr lang="ru-RU" dirty="0" smtClean="0"/>
              <a:t> </a:t>
            </a:r>
            <a:r>
              <a:rPr lang="ru-RU" dirty="0" err="1" smtClean="0"/>
              <a:t>товариства</a:t>
            </a:r>
            <a:r>
              <a:rPr lang="ru-RU" dirty="0" smtClean="0"/>
              <a:t>. Заводу </a:t>
            </a:r>
            <a:r>
              <a:rPr lang="ru-RU" dirty="0" err="1" smtClean="0"/>
              <a:t>було</a:t>
            </a:r>
            <a:r>
              <a:rPr lang="ru-RU" dirty="0" smtClean="0"/>
              <a:t> дано </a:t>
            </a:r>
            <a:r>
              <a:rPr lang="ru-RU" dirty="0" err="1" smtClean="0"/>
              <a:t>ім'я</a:t>
            </a:r>
            <a:r>
              <a:rPr lang="ru-RU" dirty="0" smtClean="0"/>
              <a:t> </a:t>
            </a:r>
            <a:r>
              <a:rPr lang="ru-RU" dirty="0" err="1" smtClean="0"/>
              <a:t>імператора</a:t>
            </a:r>
            <a:r>
              <a:rPr lang="ru-RU" dirty="0" smtClean="0"/>
              <a:t> </a:t>
            </a:r>
            <a:r>
              <a:rPr lang="ru-RU" dirty="0" err="1" smtClean="0"/>
              <a:t>Олександра</a:t>
            </a:r>
            <a:r>
              <a:rPr lang="ru-RU" dirty="0" smtClean="0"/>
              <a:t> ІІІ. </a:t>
            </a:r>
            <a:r>
              <a:rPr lang="ru-RU" dirty="0" err="1" smtClean="0"/>
              <a:t>Згодом</a:t>
            </a:r>
            <a:r>
              <a:rPr lang="ru-RU" dirty="0" smtClean="0"/>
              <a:t> завод </a:t>
            </a:r>
            <a:r>
              <a:rPr lang="ru-RU" dirty="0" err="1" smtClean="0"/>
              <a:t>був</a:t>
            </a:r>
            <a:r>
              <a:rPr lang="ru-RU" dirty="0" smtClean="0"/>
              <a:t> </a:t>
            </a:r>
            <a:r>
              <a:rPr lang="ru-RU" dirty="0" err="1" smtClean="0"/>
              <a:t>відомий</a:t>
            </a:r>
            <a:r>
              <a:rPr lang="ru-RU" dirty="0" smtClean="0"/>
              <a:t> як </a:t>
            </a:r>
            <a:r>
              <a:rPr lang="ru-RU" b="1" dirty="0" err="1" smtClean="0"/>
              <a:t>Брянський</a:t>
            </a:r>
            <a:r>
              <a:rPr lang="ru-RU" b="1" dirty="0" smtClean="0"/>
              <a:t> завод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просто </a:t>
            </a:r>
            <a:r>
              <a:rPr lang="ru-RU" b="1" dirty="0" err="1" smtClean="0"/>
              <a:t>Брянка</a:t>
            </a:r>
            <a:r>
              <a:rPr lang="ru-RU" dirty="0" err="1" smtClean="0"/>
              <a:t>.У</a:t>
            </a:r>
            <a:r>
              <a:rPr lang="ru-RU" dirty="0" smtClean="0"/>
              <a:t> 1922 </a:t>
            </a:r>
            <a:r>
              <a:rPr lang="ru-RU" dirty="0" err="1" smtClean="0"/>
              <a:t>більшовики</a:t>
            </a:r>
            <a:r>
              <a:rPr lang="ru-RU" dirty="0" smtClean="0"/>
              <a:t> </a:t>
            </a:r>
            <a:r>
              <a:rPr lang="ru-RU" dirty="0" err="1" smtClean="0"/>
              <a:t>присвоїли</a:t>
            </a:r>
            <a:r>
              <a:rPr lang="ru-RU" dirty="0" smtClean="0"/>
              <a:t> заводу </a:t>
            </a:r>
            <a:r>
              <a:rPr lang="ru-RU" dirty="0" err="1" smtClean="0"/>
              <a:t>ім'я</a:t>
            </a:r>
            <a:r>
              <a:rPr lang="ru-RU" dirty="0" smtClean="0"/>
              <a:t> </a:t>
            </a:r>
            <a:r>
              <a:rPr lang="ru-RU" dirty="0" err="1" smtClean="0"/>
              <a:t>свого</a:t>
            </a:r>
            <a:r>
              <a:rPr lang="ru-RU" dirty="0" smtClean="0"/>
              <a:t> </a:t>
            </a:r>
            <a:r>
              <a:rPr lang="ru-RU" dirty="0" err="1" smtClean="0"/>
              <a:t>діяча</a:t>
            </a:r>
            <a:r>
              <a:rPr lang="ru-RU" dirty="0" smtClean="0"/>
              <a:t> Г. І. Петровського.1995 року </a:t>
            </a:r>
            <a:r>
              <a:rPr lang="ru-RU" dirty="0" err="1" smtClean="0"/>
              <a:t>підприємство</a:t>
            </a:r>
            <a:r>
              <a:rPr lang="ru-RU" dirty="0" smtClean="0"/>
              <a:t> стало </a:t>
            </a:r>
            <a:r>
              <a:rPr lang="ru-RU" dirty="0" err="1" smtClean="0"/>
              <a:t>відкритим</a:t>
            </a:r>
            <a:r>
              <a:rPr lang="ru-RU" dirty="0" smtClean="0"/>
              <a:t> </a:t>
            </a:r>
            <a:r>
              <a:rPr lang="ru-RU" dirty="0" err="1" smtClean="0"/>
              <a:t>акціонерним</a:t>
            </a:r>
            <a:r>
              <a:rPr lang="ru-RU" dirty="0" smtClean="0"/>
              <a:t> </a:t>
            </a:r>
            <a:r>
              <a:rPr lang="ru-RU" dirty="0" err="1" smtClean="0"/>
              <a:t>товариством</a:t>
            </a:r>
            <a:r>
              <a:rPr lang="ru-RU" dirty="0" smtClean="0"/>
              <a:t>. </a:t>
            </a:r>
            <a:r>
              <a:rPr lang="ru-RU" dirty="0" err="1" smtClean="0"/>
              <a:t>Власником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 </a:t>
            </a:r>
            <a:r>
              <a:rPr lang="ru-RU" dirty="0" err="1" smtClean="0"/>
              <a:t>група</a:t>
            </a:r>
            <a:r>
              <a:rPr lang="ru-RU" dirty="0" smtClean="0"/>
              <a:t> «</a:t>
            </a:r>
            <a:r>
              <a:rPr lang="ru-RU" dirty="0" err="1" smtClean="0"/>
              <a:t>Приват</a:t>
            </a:r>
            <a:r>
              <a:rPr lang="ru-RU" dirty="0" smtClean="0"/>
              <a:t>». 14 </a:t>
            </a:r>
            <a:r>
              <a:rPr lang="ru-RU" dirty="0" err="1" smtClean="0"/>
              <a:t>квітня</a:t>
            </a:r>
            <a:r>
              <a:rPr lang="ru-RU" dirty="0" smtClean="0"/>
              <a:t> 2008 року </a:t>
            </a:r>
            <a:r>
              <a:rPr lang="ru-RU" dirty="0" err="1" smtClean="0"/>
              <a:t>власником</a:t>
            </a:r>
            <a:r>
              <a:rPr lang="ru-RU" dirty="0" smtClean="0"/>
              <a:t> </a:t>
            </a:r>
            <a:r>
              <a:rPr lang="ru-RU" dirty="0" err="1" smtClean="0"/>
              <a:t>підприємства</a:t>
            </a:r>
            <a:r>
              <a:rPr lang="ru-RU" dirty="0" smtClean="0"/>
              <a:t> стала </a:t>
            </a:r>
            <a:r>
              <a:rPr lang="ru-RU" dirty="0" err="1" smtClean="0"/>
              <a:t>група</a:t>
            </a:r>
            <a:r>
              <a:rPr lang="ru-RU" dirty="0" smtClean="0"/>
              <a:t> «</a:t>
            </a:r>
            <a:r>
              <a:rPr lang="ru-RU" dirty="0" err="1" smtClean="0"/>
              <a:t>Євраз</a:t>
            </a:r>
            <a:r>
              <a:rPr lang="ru-RU" dirty="0" smtClean="0"/>
              <a:t>»</a:t>
            </a:r>
            <a:r>
              <a:rPr lang="uk-UA" baseline="30000" dirty="0" smtClean="0"/>
              <a:t>.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Металургійний</a:t>
            </a:r>
            <a:r>
              <a:rPr lang="ru-RU" dirty="0" smtClean="0"/>
              <a:t> завод </a:t>
            </a:r>
            <a:r>
              <a:rPr lang="ru-RU" dirty="0" err="1" smtClean="0"/>
              <a:t>виробляє</a:t>
            </a:r>
            <a:r>
              <a:rPr lang="ru-RU" dirty="0" smtClean="0"/>
              <a:t> </a:t>
            </a:r>
            <a:r>
              <a:rPr lang="ru-RU" dirty="0" err="1" smtClean="0"/>
              <a:t>товарний</a:t>
            </a:r>
            <a:r>
              <a:rPr lang="ru-RU" dirty="0" smtClean="0"/>
              <a:t> </a:t>
            </a:r>
            <a:r>
              <a:rPr lang="ru-RU" dirty="0" err="1" smtClean="0"/>
              <a:t>чавун</a:t>
            </a:r>
            <a:r>
              <a:rPr lang="ru-RU" dirty="0" smtClean="0"/>
              <a:t>, </a:t>
            </a:r>
            <a:r>
              <a:rPr lang="ru-RU" dirty="0" err="1" smtClean="0"/>
              <a:t>товарну</a:t>
            </a:r>
            <a:r>
              <a:rPr lang="ru-RU" dirty="0" smtClean="0"/>
              <a:t> заготовку, </a:t>
            </a:r>
            <a:r>
              <a:rPr lang="ru-RU" dirty="0" err="1" smtClean="0"/>
              <a:t>швелер</a:t>
            </a:r>
            <a:r>
              <a:rPr lang="ru-RU" dirty="0" smtClean="0"/>
              <a:t>, </a:t>
            </a:r>
            <a:r>
              <a:rPr lang="ru-RU" dirty="0" err="1" smtClean="0"/>
              <a:t>кутник</a:t>
            </a:r>
            <a:r>
              <a:rPr lang="ru-RU" dirty="0" smtClean="0"/>
              <a:t>, рейки </a:t>
            </a:r>
            <a:r>
              <a:rPr lang="ru-RU" dirty="0" err="1" smtClean="0"/>
              <a:t>кранів</a:t>
            </a:r>
            <a:r>
              <a:rPr lang="ru-RU" dirty="0" smtClean="0"/>
              <a:t>, </a:t>
            </a:r>
            <a:r>
              <a:rPr lang="ru-RU" dirty="0" err="1" smtClean="0"/>
              <a:t>автоосі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автоободи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l="54897" t="46239" r="22015" b="39380"/>
          <a:stretch>
            <a:fillRect/>
          </a:stretch>
        </p:blipFill>
        <p:spPr bwMode="auto">
          <a:xfrm>
            <a:off x="4049688" y="251520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mcy;&amp;ocy;&amp;ncy;&amp;acy;&amp;scy;&amp;tcy;&amp;icy;&amp;rcy;&amp;scy;&amp;softcy;&amp;kcy;&amp;icy;&amp;jcy; &amp;ocy;&amp;scy;&amp;tcy;&amp;rcy;&amp;iukcy;&amp;v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5064" y="2411760"/>
            <a:ext cx="2577058" cy="3230230"/>
          </a:xfrm>
          <a:prstGeom prst="rect">
            <a:avLst/>
          </a:prstGeom>
          <a:noFill/>
        </p:spPr>
      </p:pic>
      <p:sp>
        <p:nvSpPr>
          <p:cNvPr id="4102" name="AutoShape 6" descr="https://pp.vk.me/c625626/v625626148/36a3a/pLXltJJvxe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260648" y="128410"/>
            <a:ext cx="3672408" cy="40663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431664" tIns="45720" rIns="215832" bIns="3237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ШЕВЧЕНКО ТАРАС  ГРИГОРОВИЧ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Тарасу Шевченко,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на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Монастирському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 праву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вважається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існуючих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Всього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нараховується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близько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шестиста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пямятників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видатному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Кобзарю.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Шевченко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Римі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Америці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Канаді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навіть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 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острові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Мальта.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Дніпровський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пам’ятник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претендувати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 рекордсмена книги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Рекордів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Гінеса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32656" y="4283968"/>
            <a:ext cx="3672408" cy="230832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81050" algn="l"/>
              </a:tabLst>
            </a:pP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академічний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український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музично-драматичний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Т.Г.Шевченка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засновано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1918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році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Києві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 перший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професійний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отримав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статус державного,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згідно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законом уряду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Української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держави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23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серпня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1918 року,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назву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Державний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драматичний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театр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4944" y="6228184"/>
            <a:ext cx="3933056" cy="274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l="76592" t="43956" r="-278" b="37088"/>
          <a:stretch>
            <a:fillRect/>
          </a:stretch>
        </p:blipFill>
        <p:spPr bwMode="auto">
          <a:xfrm>
            <a:off x="5229200" y="467544"/>
            <a:ext cx="1410739" cy="114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AutoShape 2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"/>
          <p:cNvSpPr>
            <a:spLocks noChangeAspect="1" noChangeArrowheads="1"/>
          </p:cNvSpPr>
          <p:nvPr/>
        </p:nvSpPr>
        <p:spPr bwMode="auto">
          <a:xfrm>
            <a:off x="155575" y="-2041525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"/>
          <p:cNvSpPr>
            <a:spLocks noChangeAspect="1" noChangeArrowheads="1"/>
          </p:cNvSpPr>
          <p:nvPr/>
        </p:nvSpPr>
        <p:spPr bwMode="auto">
          <a:xfrm>
            <a:off x="155575" y="-2041525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8" name="AutoShape 6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"/>
          <p:cNvSpPr>
            <a:spLocks noChangeAspect="1" noChangeArrowheads="1"/>
          </p:cNvSpPr>
          <p:nvPr/>
        </p:nvSpPr>
        <p:spPr bwMode="auto">
          <a:xfrm>
            <a:off x="155575" y="-2041525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0" name="AutoShape 8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 &amp;scy;&amp;kcy;&amp;ucy;&amp;lcy;&amp;softcy;&amp;p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041525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2" name="AutoShape 10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 &amp;scy;&amp;kcy;&amp;ucy;&amp;lcy;&amp;softcy;&amp;pcy;&amp;tcy;&amp;ucy;&amp;rcy;&amp;acy;"/>
          <p:cNvSpPr>
            <a:spLocks noChangeAspect="1" noChangeArrowheads="1"/>
          </p:cNvSpPr>
          <p:nvPr/>
        </p:nvSpPr>
        <p:spPr bwMode="auto">
          <a:xfrm>
            <a:off x="155575" y="-2041525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4" name="Picture 1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796136"/>
            <a:ext cx="3714750" cy="3096344"/>
          </a:xfrm>
          <a:prstGeom prst="rect">
            <a:avLst/>
          </a:prstGeom>
          <a:noFill/>
        </p:spPr>
      </p:pic>
      <p:pic>
        <p:nvPicPr>
          <p:cNvPr id="3086" name="Picture 14" descr="&amp;Kcy;&amp;acy;&amp;rcy;&amp;tcy;&amp;icy;&amp;ncy;&amp;kcy;&amp;icy; &amp;pcy;&amp;ocy; &amp;zcy;&amp;acy;&amp;pcy;&amp;rcy;&amp;ocy;&amp;scy;&amp;ucy; &amp;ucy;&amp;kcy;&amp;rcy;&amp;acy;&amp;yicy;&amp;ncy;&amp;acy; &amp;mcy;&amp;ocy;&amp;yacy; &amp;bcy;&amp;acy;&amp;tcy;&amp;softcy;&amp;kcy;&amp;iukcy;&amp;vcy;&amp;shchcy;&amp;i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064" y="1691680"/>
            <a:ext cx="2852936" cy="4464496"/>
          </a:xfrm>
          <a:prstGeom prst="rect">
            <a:avLst/>
          </a:prstGeom>
          <a:noFill/>
        </p:spPr>
      </p:pic>
      <p:pic>
        <p:nvPicPr>
          <p:cNvPr id="3088" name="Picture 16" descr="&amp;Kcy;&amp;acy;&amp;rcy;&amp;tcy;&amp;icy;&amp;ncy;&amp;kcy;&amp;icy; &amp;pcy;&amp;ocy; &amp;zcy;&amp;acy;&amp;pcy;&amp;rcy;&amp;ocy;&amp;scy;&amp;ucy; &amp;dcy;&amp;ncy;&amp;iukcy;&amp;pcy;&amp;rcy;&amp;ocy; &amp;mcy;&amp;ocy;&amp;yacy; &amp;bcy;&amp;acy;&amp;tcy;&amp;softcy;&amp;kcy;&amp;iukcy;&amp;vcy;&amp;shchcy;&amp;icy;&amp;ncy;&amp;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3584" y="6012160"/>
            <a:ext cx="3744416" cy="2805734"/>
          </a:xfrm>
          <a:prstGeom prst="rect">
            <a:avLst/>
          </a:prstGeom>
          <a:noFill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60648" y="1763688"/>
            <a:ext cx="3672408" cy="378565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Ми любимо Дніпро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Квітучий рідний край,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Козацьку Батьківщину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Калиновий розмай…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…Нам хороше тут жити,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Навчатись і рости.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Ми будемо любити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ЇЇ і береги…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Рости і квітни,</a:t>
            </a: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промислове диво,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Всеукраїнська житнице на                </a:t>
            </a: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берегах Дніпра!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656" y="467545"/>
            <a:ext cx="3384376" cy="110799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  </a:t>
            </a:r>
            <a:r>
              <a:rPr lang="uk-UA" sz="3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БАТЬКІВ</a:t>
            </a:r>
            <a:r>
              <a:rPr lang="uk-UA" sz="48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Щ</a:t>
            </a:r>
            <a:r>
              <a:rPr lang="uk-UA" sz="3200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ИНА</a:t>
            </a:r>
          </a:p>
          <a:p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.panoramio.com/photos/large/802360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4" t="3988" r="134" b="19762"/>
          <a:stretch/>
        </p:blipFill>
        <p:spPr bwMode="auto">
          <a:xfrm>
            <a:off x="0" y="5222081"/>
            <a:ext cx="6858000" cy="39219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ridne.ucoz.ua/soft/6/alfavit.jpg"/>
          <p:cNvPicPr/>
          <p:nvPr/>
        </p:nvPicPr>
        <p:blipFill>
          <a:blip r:embed="rId3" cstate="print"/>
          <a:srcRect l="15307" t="60165" r="62476" b="22802"/>
          <a:stretch>
            <a:fillRect/>
          </a:stretch>
        </p:blipFill>
        <p:spPr bwMode="auto">
          <a:xfrm>
            <a:off x="260648" y="1979712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&amp;Kcy;&amp;acy;&amp;rcy;&amp;tcy;&amp;icy;&amp;ncy;&amp;kcy;&amp;icy; &amp;pcy;&amp;ocy; &amp;zcy;&amp;acy;&amp;pcy;&amp;rcy;&amp;ocy;&amp;scy;&amp;ucy; &amp;bcy;&amp;ucy;&amp;kcy;&amp;vcy;&amp;acy; &amp;softcy;"/>
          <p:cNvPicPr/>
          <p:nvPr/>
        </p:nvPicPr>
        <p:blipFill>
          <a:blip r:embed="rId4" cstate="print"/>
          <a:srcRect l="6500" t="12376" r="56250" b="12871"/>
          <a:stretch>
            <a:fillRect/>
          </a:stretch>
        </p:blipFill>
        <p:spPr bwMode="auto">
          <a:xfrm>
            <a:off x="5157192" y="467544"/>
            <a:ext cx="170080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348880" y="827584"/>
            <a:ext cx="2736304" cy="42780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Юність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Дніпра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створена в 1982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Головною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ідеєю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автора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скульптурної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композиції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- Петра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Євлампійовича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Куценко,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було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зобразити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фігури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благородних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українських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дівчат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Натхненням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став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українське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народне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свято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Івана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Купала, коли за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традицією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дівчата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пускають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на воду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вінки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ridne.ucoz.ua/soft/6/alfavit.jpg"/>
          <p:cNvPicPr/>
          <p:nvPr/>
        </p:nvPicPr>
        <p:blipFill>
          <a:blip r:embed="rId2" cstate="print"/>
          <a:srcRect l="35618" t="62580" r="45256" b="22802"/>
          <a:stretch>
            <a:fillRect/>
          </a:stretch>
        </p:blipFill>
        <p:spPr bwMode="auto">
          <a:xfrm>
            <a:off x="4633783" y="0"/>
            <a:ext cx="222421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AutoShape 2" descr="&amp;Kcy;&amp;acy;&amp;rcy;&amp;tcy;&amp;icy;&amp;ncy;&amp;kcy;&amp;icy; &amp;pcy;&amp;ocy; &amp;zcy;&amp;acy;&amp;pcy;&amp;rcy;&amp;ocy;&amp;scy;&amp;ucy; &amp;dcy;&amp;ncy;&amp;iukcy;&amp;pcy;&amp;rcy;&amp;ocy;&amp;pcy;&amp;iecy;&amp;tcy;&amp;rcy;&amp;ocy;&amp;vcy;&amp;scy;&amp;softcy;&amp;kcy; &amp;bcy;&amp;acy;&amp;tcy;&amp;softcy;&amp;kcy;&amp;iukcy;&amp;vcy;&amp;shchcy;&amp;icy;&amp;ncy;&amp;acy; &amp;scy;&amp;kcy;&amp;ucy;&amp;lcy;&amp;softcy;&amp;pcy;&amp;tcy;&amp;ucy;&amp;rcy;&amp;acy;"/>
          <p:cNvSpPr>
            <a:spLocks noChangeAspect="1" noChangeArrowheads="1"/>
          </p:cNvSpPr>
          <p:nvPr/>
        </p:nvSpPr>
        <p:spPr bwMode="auto">
          <a:xfrm>
            <a:off x="620688" y="0"/>
            <a:ext cx="5715000" cy="4267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&amp;Kcy;&amp;acy;&amp;rcy;&amp;tcy;&amp;icy;&amp;ncy;&amp;kcy;&amp;icy; &amp;pcy;&amp;ocy; &amp;zcy;&amp;acy;&amp;pcy;&amp;rcy;&amp;ocy;&amp;scy;&amp;ucy; &amp;yacy;&amp;vcy;&amp;ocy;&amp;rcy;&amp;ncy;&amp;icy;&amp;tscy;&amp;softcy;&amp;kcy;&amp;icy;&amp;jcy; &amp;dcy;&amp;ncy;&amp;iukcy;&amp;pcy;&amp;rcy;&amp;ocy;&amp;pcy;&amp;iecy;&amp;tcy;&amp;rcy;&amp;ocy;&amp;vcy;&amp;scy;&amp;softcy;&amp;k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0659"/>
            <a:ext cx="6858000" cy="3433341"/>
          </a:xfrm>
          <a:prstGeom prst="rect">
            <a:avLst/>
          </a:prstGeom>
          <a:noFill/>
        </p:spPr>
      </p:pic>
      <p:pic>
        <p:nvPicPr>
          <p:cNvPr id="2054" name="Picture 6" descr="&amp;Kcy;&amp;acy;&amp;rcy;&amp;tcy;&amp;icy;&amp;ncy;&amp;kcy;&amp;icy; &amp;pcy;&amp;ocy; &amp;zcy;&amp;acy;&amp;pcy;&amp;rcy;&amp;ocy;&amp;scy;&amp;ucy; &amp;yacy;&amp;vcy;&amp;ocy;&amp;rcy;&amp;ncy;&amp;icy;&amp;tscy;&amp;softcy;&amp;kcy;&amp;icy;&amp;jcy; &amp;dcy;&amp;ncy;&amp;iukcy;&amp;pcy;&amp;rcy;&amp;ocy;&amp;pcy;&amp;iecy;&amp;tcy;&amp;rcy;&amp;ocy;&amp;vcy;&amp;scy;&amp;softcy;&amp;k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085" y="2699792"/>
            <a:ext cx="2277915" cy="2971669"/>
          </a:xfrm>
          <a:prstGeom prst="rect">
            <a:avLst/>
          </a:prstGeom>
          <a:noFill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4365104" cy="56323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Яворницьк</a:t>
            </a:r>
            <a:r>
              <a:rPr kumimoji="0" lang="uk-UA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Дмитр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Іванович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вчен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письменник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українознав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ець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ий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історик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запорізького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козацтва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Його іменем названо головний проспект міста.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Дмитро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Іванович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здійснив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шевченкову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мрію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оселитися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власному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будинку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коло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щоб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було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чути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пороги.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Останні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35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складного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насиченого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подіями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вчений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віддав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Дніпропетровському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краю. Створив один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музеїв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унікальними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реліквіями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стояв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витоків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Катеринославського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університету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керував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губернськими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архівами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брав участь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майже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усіх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великих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культурних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акціях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Катеринослава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 А головне – наново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відкрив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жителів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міста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унікальне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явище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козацької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землі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Дніпрові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пороги.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&amp;Kcy;&amp;acy;&amp;rcy;&amp;tcy;&amp;icy;&amp;ncy;&amp;kcy;&amp;icy; &amp;pcy;&amp;ocy; &amp;zcy;&amp;acy;&amp;pcy;&amp;rcy;&amp;ocy;&amp;scy;&amp;ucy; &amp;dcy;&amp;ncy;&amp;iukcy;&amp;pcy;&amp;rcy;&amp;ocy; &amp;mcy;&amp;ocy;&amp;yacy; &amp;bcy;&amp;acy;&amp;tcy;&amp;softcy;&amp;kcy;&amp;iukcy;&amp;vcy;&amp;shchcy;&amp;i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Picture 2" descr="&amp;Kcy;&amp;acy;&amp;rcy;&amp;tcy;&amp;icy;&amp;ncy;&amp;kcy;&amp;icy; &amp;pcy;&amp;ocy; &amp;zcy;&amp;acy;&amp;pcy;&amp;rcy;&amp;ocy;&amp;scy;&amp;ucy; &amp;yacy; &amp;lcy;&amp;yucy;&amp;bcy;&amp;lcy;&amp;yucy; &amp;dcy;&amp;ncy;&amp;iukcy;&amp;pcy;&amp;r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59224"/>
            <a:ext cx="6858000" cy="698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836712" y="2555776"/>
            <a:ext cx="5157192" cy="864096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І ЦЬОМУ МІСТУ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36912" y="1979712"/>
            <a:ext cx="3960440" cy="648072"/>
          </a:xfrm>
          <a:prstGeom prst="rect">
            <a:avLst/>
          </a:prstGeom>
        </p:spPr>
        <p:txBody>
          <a:bodyPr wrap="square">
            <a:prstTxWarp prst="textCurveDown">
              <a:avLst/>
            </a:prstTxWarp>
            <a:sp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AND THIS CITY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!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656" y="251520"/>
            <a:ext cx="6264696" cy="5509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Дніпропетровська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/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Дніпра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пов’язана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історією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краю, яка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сягає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далеку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давнину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тис. до н.е.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дніпровських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землях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існувала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скіфська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держава.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І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тис. уже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Монастирський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острів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завертали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княжі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дружини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відпочинку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Та ось у 1660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запорізьких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архівах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з’являються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свідчать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біля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сучасного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Дніпропетровська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існує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селище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Кодак, яке у 1750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називається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Але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офіційна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історія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розпочалась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1776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російська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імператриця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Катерина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вирішила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збудувати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південну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столицю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Російської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імперії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проектували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видатні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архітектори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Клод Геруа,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І.Старов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Будинки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зводили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 проектами В.Гесте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М.Козакова.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Наприкінці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стрімким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смерті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імператриці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Катерини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імператор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зробив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усе,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зазнало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забуття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навіть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назва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змінилась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Новоросійськ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 у 1802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імператриці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Олександр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повертає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але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на жаль, не статус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південної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столиці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І все ж у  1862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Катеринославі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вже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налічується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50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промислових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більш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22 тис.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жителів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Знаменним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став 1870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коли 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ініціативою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О.Поля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сході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заході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розпочались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залізної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руди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вугілля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 descr="http://katerinoslav.dp.ua/img/pics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128"/>
            <a:ext cx="3867785" cy="2210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nomera.dp.ua/stati/s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400" y="6156176"/>
            <a:ext cx="3308600" cy="2051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shukach.com/sites/default/files/imagecache/node-gallery-display/post_images/351/s8002273f-98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2936" y="3131840"/>
            <a:ext cx="3627784" cy="215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6" name="AutoShape 8" descr="https://www.avtoad.com.ua/wp-content/uploads/2016/08/Agroso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8" name="AutoShape 10" descr="https://www.avtoad.com.ua/wp-content/uploads/2016/08/Agroso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www.avtoad.com.ua/wp-content/uploads/2016/08/Agroso.pn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4" name="AutoShape 16" descr="&amp;Kcy;&amp;acy;&amp;rcy;&amp;tcy;&amp;icy;&amp;ncy;&amp;kcy;&amp;icy; &amp;pcy;&amp;ocy; &amp;zcy;&amp;acy;&amp;pcy;&amp;rcy;&amp;ocy;&amp;scy;&amp;ucy; &amp;acy;&amp;gcy;&amp;rcy;&amp;ocy; &amp;scy;&amp;ocy;&amp;yucy;&amp;zcy; &amp;dcy;&amp;ncy;&amp;iukcy;&amp;pcy;&amp;rcy;&amp;ocy;"/>
          <p:cNvSpPr>
            <a:spLocks noChangeAspect="1" noChangeArrowheads="1"/>
          </p:cNvSpPr>
          <p:nvPr/>
        </p:nvSpPr>
        <p:spPr bwMode="auto">
          <a:xfrm>
            <a:off x="155575" y="-1181100"/>
            <a:ext cx="5981700" cy="246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6" name="AutoShape 18" descr="&amp;Kcy;&amp;acy;&amp;rcy;&amp;tcy;&amp;icy;&amp;ncy;&amp;kcy;&amp;icy; &amp;pcy;&amp;ocy; &amp;zcy;&amp;acy;&amp;pcy;&amp;rcy;&amp;ocy;&amp;scy;&amp;ucy; &amp;acy;&amp;gcy;&amp;rcy;&amp;ocy; &amp;scy;&amp;ocy;&amp;yucy;&amp;zcy; &amp;dcy;&amp;ncy;&amp;iukcy;&amp;pcy;&amp;rcy;&amp;ocy;"/>
          <p:cNvSpPr>
            <a:spLocks noChangeAspect="1" noChangeArrowheads="1"/>
          </p:cNvSpPr>
          <p:nvPr/>
        </p:nvSpPr>
        <p:spPr bwMode="auto">
          <a:xfrm>
            <a:off x="155575" y="-1181100"/>
            <a:ext cx="5981700" cy="246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8" name="AutoShape 20" descr="https://hh.ua/employer-tab-picture-resized/100431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80312"/>
            <a:ext cx="4822676" cy="176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2" name="Picture 14" descr="http://all-ukraine.com.ua/cache/ctrauc.maickoe-2.a299e2b00a11f1e200942a77f5411d5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7032" y="5292080"/>
            <a:ext cx="29523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://image.tsn.ua/media/images2/585xX/Feb2012/383564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832"/>
            <a:ext cx="2703968" cy="17841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yanevesta.com/i/images/_dnepr-0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76" y="4427984"/>
            <a:ext cx="1682903" cy="1262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ridne.ucoz.ua/soft/6/alfavit.jpg"/>
          <p:cNvPicPr/>
          <p:nvPr/>
        </p:nvPicPr>
        <p:blipFill>
          <a:blip r:embed="rId7" cstate="print"/>
          <a:srcRect r="86459" b="83486"/>
          <a:stretch>
            <a:fillRect/>
          </a:stretch>
        </p:blipFill>
        <p:spPr bwMode="auto">
          <a:xfrm>
            <a:off x="0" y="0"/>
            <a:ext cx="2996952" cy="29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2924944" y="0"/>
            <a:ext cx="3933056" cy="31700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          Алея </a:t>
            </a:r>
            <a:r>
              <a:rPr lang="ru-RU" sz="2000" b="1" i="1" dirty="0" err="1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закоханих</a:t>
            </a:r>
            <a:endParaRPr lang="ru-RU" sz="2000" b="1" i="1" dirty="0" smtClean="0"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вулиці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Столярова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</a:t>
            </a:r>
            <a:r>
              <a:rPr lang="uk-UA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романтичне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місце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uk-UA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Алея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відкрита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честь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святкування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227-го дня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народження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міста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алеї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споруджена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лава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довгого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очікування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фонтан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романтичних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побачень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«Амур», алея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Приємних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зустрічей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також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мідний</a:t>
            </a:r>
            <a:r>
              <a:rPr lang="ru-RU" sz="20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«Рушник»</a:t>
            </a:r>
            <a:endParaRPr kumimoji="0" lang="ru-RU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0648" y="5796136"/>
            <a:ext cx="3429000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Страусина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ферма </a:t>
            </a:r>
            <a:r>
              <a:rPr lang="ru-RU" u="sng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Агро-Союз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Майське</a:t>
            </a:r>
            <a:r>
              <a:rPr lang="uk-UA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сьогоднішній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день вона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є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найбільших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ферм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подібного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роду в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всій</a:t>
            </a:r>
            <a:r>
              <a:rPr lang="ru-RU" dirty="0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n w="10541" cmpd="sng">
                  <a:solidFill>
                    <a:schemeClr val="tx1"/>
                  </a:solidFill>
                  <a:prstDash val="solid"/>
                </a:ln>
                <a:noFill/>
                <a:latin typeface="Times New Roman" pitchFamily="18" charset="0"/>
                <a:cs typeface="Times New Roman" pitchFamily="18" charset="0"/>
              </a:rPr>
              <a:t>Європі</a:t>
            </a:r>
            <a:endParaRPr lang="ru-RU" dirty="0">
              <a:ln w="10541" cmpd="sng">
                <a:solidFill>
                  <a:schemeClr val="tx1"/>
                </a:solidFill>
                <a:prstDash val="solid"/>
              </a:ln>
              <a:noFill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dnepropetrov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6952" y="6228184"/>
            <a:ext cx="3596110" cy="2619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2" descr="http://vi.ill.in.ua/m/950x0/605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3756">
            <a:off x="2545340" y="1892100"/>
            <a:ext cx="3915839" cy="266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ridne.ucoz.ua/soft/6/alfavit.jpg"/>
          <p:cNvPicPr/>
          <p:nvPr/>
        </p:nvPicPr>
        <p:blipFill>
          <a:blip r:embed="rId4" cstate="print"/>
          <a:srcRect l="12781" r="73649" b="84586"/>
          <a:stretch>
            <a:fillRect/>
          </a:stretch>
        </p:blipFill>
        <p:spPr bwMode="auto">
          <a:xfrm>
            <a:off x="0" y="0"/>
            <a:ext cx="2486948" cy="284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2843808"/>
            <a:ext cx="42210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високі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будівлі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Дніпрі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звання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носять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житловий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комплекс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Башти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побудували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 2003, а другу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башту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у 2005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Висота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будівель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рівня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кінчика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покрівлі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становить 106 м. На момент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будівництва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комплексу,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найвищою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будівлею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У 2006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комплекс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премію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спілки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архітекторів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ще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30-поверхові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башти-близнюки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отримали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держпремію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галузі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архітектури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Зараз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своєрідний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символ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Дніпра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присутній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фотографіях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символіках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міста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636912" y="121984"/>
            <a:ext cx="4221088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000" b="1" i="1" u="sng" dirty="0" err="1" smtClean="0">
                <a:solidFill>
                  <a:srgbClr val="FFC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</a:t>
            </a:r>
            <a:r>
              <a:rPr kumimoji="0" lang="ru-RU" sz="2000" b="1" i="1" u="sng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ашти-близнюки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Завдяки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їм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прозвали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народі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українським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Нью-Йорком».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http://perego-shop.ru/gallery/images/1174042_voina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  <p:pic>
        <p:nvPicPr>
          <p:cNvPr id="5" name="Picture 4" descr="http://bigfoto.in.ua/wp-content/uploads/2015/02/1015.jpg"/>
          <p:cNvPicPr>
            <a:picLocks noChangeAspect="1" noChangeArrowheads="1"/>
          </p:cNvPicPr>
          <p:nvPr/>
        </p:nvPicPr>
        <p:blipFill>
          <a:blip r:embed="rId3" cstate="print"/>
          <a:srcRect l="50672"/>
          <a:stretch>
            <a:fillRect/>
          </a:stretch>
        </p:blipFill>
        <p:spPr bwMode="auto">
          <a:xfrm>
            <a:off x="3432002" y="2699792"/>
            <a:ext cx="3425998" cy="2891355"/>
          </a:xfrm>
          <a:prstGeom prst="rect">
            <a:avLst/>
          </a:prstGeom>
          <a:noFill/>
        </p:spPr>
      </p:pic>
      <p:pic>
        <p:nvPicPr>
          <p:cNvPr id="20484" name="Picture 4" descr="http://bigfoto.in.ua/wp-content/uploads/2015/02/1015.jpg"/>
          <p:cNvPicPr>
            <a:picLocks noChangeAspect="1" noChangeArrowheads="1"/>
          </p:cNvPicPr>
          <p:nvPr/>
        </p:nvPicPr>
        <p:blipFill>
          <a:blip r:embed="rId4" cstate="print"/>
          <a:srcRect r="48188"/>
          <a:stretch>
            <a:fillRect/>
          </a:stretch>
        </p:blipFill>
        <p:spPr bwMode="auto">
          <a:xfrm>
            <a:off x="548680" y="4067944"/>
            <a:ext cx="3096344" cy="2445267"/>
          </a:xfrm>
          <a:prstGeom prst="rect">
            <a:avLst/>
          </a:prstGeom>
          <a:noFill/>
        </p:spPr>
      </p:pic>
      <p:pic>
        <p:nvPicPr>
          <p:cNvPr id="6" name="Рисунок 5" descr="http://ridne.ucoz.ua/soft/6/alfavit.jpg"/>
          <p:cNvPicPr/>
          <p:nvPr/>
        </p:nvPicPr>
        <p:blipFill>
          <a:blip r:embed="rId5" cstate="print"/>
          <a:srcRect l="25876" r="60880" b="82967"/>
          <a:stretch>
            <a:fillRect/>
          </a:stretch>
        </p:blipFill>
        <p:spPr bwMode="auto">
          <a:xfrm>
            <a:off x="4725144" y="0"/>
            <a:ext cx="2132856" cy="25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052736" y="457672"/>
            <a:ext cx="3528392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Війна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страшне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слово.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Війна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…Як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багато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говорить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слово.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Війна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страждання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матер</a:t>
            </a:r>
            <a:r>
              <a:rPr kumimoji="0" lang="uk-UA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ів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сотні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загиблих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солдатів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сотні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сиріт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родин без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батьків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моторошні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спогади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людей. </a:t>
            </a:r>
            <a:endParaRPr kumimoji="0" lang="uk-UA" sz="20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нашому місті знаходиться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діорама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"Битва за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Дніпро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".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найбільша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діорама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Україні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;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відрізняє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якісна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проробка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деталей,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глядачів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ефекту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присутності</a:t>
            </a:r>
            <a:r>
              <a:rPr kumimoji="0" lang="ru-RU" sz="20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AutoShape 3" descr="https://storage1a.censor.net.ua/images/d/4/a/0/d4a01e7ed10ba2384a81dbc97645678a/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717032" y="5580112"/>
            <a:ext cx="289756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Дніпрі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з'явився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перший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музей АТО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просто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неба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, де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відтворили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донецький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аеропорт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розбиті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Піски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подвиг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бійців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волонтерів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та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польових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медиків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&amp;mcy;&amp;ucy;&amp;zcy;&amp;iecy;&amp;jcy; &amp;Acy;&amp;Tcy;&amp;Ocy; &amp;Dcy;&amp;ncy;&amp;iukcy;&amp;pcy;&amp;rcy;&amp;ocy;&amp;pcy;&amp;iecy;&amp;tcy;&amp;rcy;&amp;ocy;&amp;vcy;&amp;scy;&amp;softcy;&amp;kcy; 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516216"/>
            <a:ext cx="3595806" cy="2388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idne.ucoz.ua/soft/6/alfavit.jpg"/>
          <p:cNvPicPr/>
          <p:nvPr/>
        </p:nvPicPr>
        <p:blipFill>
          <a:blip r:embed="rId2" cstate="print"/>
          <a:srcRect l="38941" r="49399" b="83242"/>
          <a:stretch>
            <a:fillRect/>
          </a:stretch>
        </p:blipFill>
        <p:spPr bwMode="auto">
          <a:xfrm>
            <a:off x="0" y="0"/>
            <a:ext cx="1700808" cy="19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nipropetrovska_ger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5064" y="4499992"/>
            <a:ext cx="258741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4127242"/>
            <a:ext cx="4077072" cy="50167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 блакитному полі щита розташовані символи, які поєднують героїчне минуле та сучасне значення Дніпропетровська як центра ракетно-космічної індустрії та металургії.  Три семиперові зірки, як данина традиції, перейшли з гербу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Кодацької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паланки та гербу міста Катеринослава. Вони уособлюють поняття: вічності, поєднання минулого, сьогодення і майбутнього.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Зірки розташовані у вигляді латинської “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”, що означає “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Victoria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” – перемога.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У центрі герба перехрещені срібні шабля та стріла. Стріла – символ ракетобудівної галузі. Вона також символізує рух, прагнення до нових висот. Шабля – старовинний символ захисту, сили, могутності великого міста, яке завжди стоїть за державу, за Україну. Герб міста Дніпра був затверджений 6 вересня 2001 року.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844824" y="0"/>
            <a:ext cx="4392488" cy="28352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square" lIns="431664" tIns="45720" rIns="215832" bIns="32374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Дніпропетровськ! Дніпро!</a:t>
            </a: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гербі твоєму поєднались міцно</a:t>
            </a: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Козацька шабля й жита колосок.</a:t>
            </a: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Ти – місто, де судилось народитись – </a:t>
            </a:r>
            <a:endParaRPr kumimoji="0" lang="ru-RU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Мій </a:t>
            </a:r>
            <a:r>
              <a:rPr kumimoji="0" lang="uk-UA" sz="2000" i="0" u="none" strike="noStrike" normalizeH="0" baseline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Січеславе</a:t>
            </a: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мій Дніпропетровськ, Дніпро!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20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endParaRPr kumimoji="0" lang="uk-UA" sz="20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3" name="Picture 2" descr="http://dnepropetrovsk.nakarte.com.ua/index_files/flagu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0" y="1907704"/>
            <a:ext cx="34544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atmosphere.net.ua/shared/images/oblasti/dnepropetrovska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2765" y="1907704"/>
            <a:ext cx="3225235" cy="215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ttps://pimg.mycdn.me/getImage?disableStub=true&amp;type=VIDEO_S_720&amp;url=http%3A%2F%2Fvdp.mycdn.me%2FgetImage%3Fid%3D52737870422%26idx%3D4%26thumbType%3D32&amp;signatureToken=DScqdTbjpiwzF99HDh7H9w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http://restplace.com.ua/sites/default/files/styles/galleryformater_slide_big/public/gallery/galushk14.jpg?itok=XIuaRV-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92080"/>
            <a:ext cx="3140968" cy="2699986"/>
          </a:xfrm>
          <a:prstGeom prst="rect">
            <a:avLst/>
          </a:prstGeom>
          <a:noFill/>
        </p:spPr>
      </p:pic>
      <p:pic>
        <p:nvPicPr>
          <p:cNvPr id="23558" name="Picture 6" descr="http://static.wixstatic.com/media/3ae9fe_2309c14f8824407d92d17a3948bd3c4d.jpg_2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7308304"/>
            <a:ext cx="2880320" cy="1835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ridne.ucoz.ua/soft/6/alfavit.jpg"/>
          <p:cNvPicPr/>
          <p:nvPr/>
        </p:nvPicPr>
        <p:blipFill>
          <a:blip r:embed="rId4" cstate="print"/>
          <a:srcRect l="38941" r="49399" b="83242"/>
          <a:stretch>
            <a:fillRect/>
          </a:stretch>
        </p:blipFill>
        <p:spPr bwMode="auto">
          <a:xfrm>
            <a:off x="0" y="0"/>
            <a:ext cx="1700808" cy="190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00808" y="0"/>
            <a:ext cx="5157192" cy="25237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Парк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</a:rPr>
              <a:t>Глоби</a:t>
            </a:r>
            <a:r>
              <a:rPr lang="ru-RU" sz="1400" dirty="0" smtClean="0">
                <a:solidFill>
                  <a:srgbClr val="002060"/>
                </a:solidFill>
              </a:rPr>
              <a:t> - </a:t>
            </a:r>
            <a:r>
              <a:rPr lang="ru-RU" sz="1400" dirty="0" err="1" smtClean="0">
                <a:solidFill>
                  <a:srgbClr val="002060"/>
                </a:solidFill>
              </a:rPr>
              <a:t>другий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найстаріший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парк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міста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практично </a:t>
            </a:r>
            <a:r>
              <a:rPr lang="ru-RU" sz="1400" dirty="0" err="1" smtClean="0">
                <a:solidFill>
                  <a:srgbClr val="002060"/>
                </a:solidFill>
              </a:rPr>
              <a:t>його</a:t>
            </a:r>
            <a:r>
              <a:rPr lang="ru-RU" sz="1400" dirty="0" smtClean="0">
                <a:solidFill>
                  <a:srgbClr val="002060"/>
                </a:solidFill>
              </a:rPr>
              <a:t> ровесник. </a:t>
            </a:r>
            <a:br>
              <a:rPr lang="ru-RU" sz="1400" dirty="0" smtClean="0">
                <a:solidFill>
                  <a:srgbClr val="002060"/>
                </a:solidFill>
              </a:rPr>
            </a:br>
            <a:r>
              <a:rPr lang="ru-RU" sz="1400" dirty="0" smtClean="0">
                <a:solidFill>
                  <a:srgbClr val="002060"/>
                </a:solidFill>
              </a:rPr>
              <a:t>Парк </a:t>
            </a:r>
            <a:r>
              <a:rPr lang="ru-RU" sz="1400" dirty="0" err="1" smtClean="0">
                <a:solidFill>
                  <a:srgbClr val="002060"/>
                </a:solidFill>
              </a:rPr>
              <a:t>заснований</a:t>
            </a:r>
            <a:r>
              <a:rPr lang="ru-RU" sz="1400" dirty="0" smtClean="0">
                <a:solidFill>
                  <a:srgbClr val="002060"/>
                </a:solidFill>
              </a:rPr>
              <a:t> на </a:t>
            </a:r>
            <a:r>
              <a:rPr lang="ru-RU" sz="1400" dirty="0" err="1" smtClean="0">
                <a:solidFill>
                  <a:srgbClr val="002060"/>
                </a:solidFill>
              </a:rPr>
              <a:t>ділянці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якою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володів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запорізький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осавул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Лазар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Глоба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Лазар</a:t>
            </a:r>
            <a:r>
              <a:rPr lang="ru-RU" sz="1400" dirty="0" smtClean="0">
                <a:solidFill>
                  <a:srgbClr val="002060"/>
                </a:solidFill>
              </a:rPr>
              <a:t> Остапович </a:t>
            </a:r>
            <a:r>
              <a:rPr lang="ru-RU" sz="1400" dirty="0" err="1" smtClean="0">
                <a:solidFill>
                  <a:srgbClr val="002060"/>
                </a:solidFill>
              </a:rPr>
              <a:t>був</a:t>
            </a:r>
            <a:r>
              <a:rPr lang="ru-RU" sz="1400" dirty="0" smtClean="0">
                <a:solidFill>
                  <a:srgbClr val="002060"/>
                </a:solidFill>
              </a:rPr>
              <a:t> не </a:t>
            </a:r>
            <a:r>
              <a:rPr lang="ru-RU" sz="1400" dirty="0" err="1" smtClean="0">
                <a:solidFill>
                  <a:srgbClr val="002060"/>
                </a:solidFill>
              </a:rPr>
              <a:t>тільки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доблесним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військовим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але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талановитим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садівником</a:t>
            </a:r>
            <a:r>
              <a:rPr lang="ru-RU" sz="1400" dirty="0" smtClean="0">
                <a:solidFill>
                  <a:srgbClr val="002060"/>
                </a:solidFill>
              </a:rPr>
              <a:t>, </a:t>
            </a:r>
            <a:r>
              <a:rPr lang="ru-RU" sz="1400" dirty="0" err="1" smtClean="0">
                <a:solidFill>
                  <a:srgbClr val="002060"/>
                </a:solidFill>
              </a:rPr>
              <a:t>який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після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загибелі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Запорізької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січі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уникнув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репресій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зайнявся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розведенням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садів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dirty="0" err="1" smtClean="0">
                <a:solidFill>
                  <a:srgbClr val="002060"/>
                </a:solidFill>
              </a:rPr>
              <a:t>Глоба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переселився</a:t>
            </a:r>
            <a:r>
              <a:rPr lang="ru-RU" sz="1400" dirty="0" smtClean="0">
                <a:solidFill>
                  <a:srgbClr val="002060"/>
                </a:solidFill>
              </a:rPr>
              <a:t> в </a:t>
            </a:r>
            <a:r>
              <a:rPr lang="ru-RU" sz="1400" dirty="0" err="1" smtClean="0">
                <a:solidFill>
                  <a:srgbClr val="002060"/>
                </a:solidFill>
              </a:rPr>
              <a:t>нове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місце</a:t>
            </a:r>
            <a:r>
              <a:rPr lang="ru-RU" sz="1400" dirty="0" smtClean="0">
                <a:solidFill>
                  <a:srgbClr val="002060"/>
                </a:solidFill>
              </a:rPr>
              <a:t>, де </a:t>
            </a:r>
            <a:r>
              <a:rPr lang="ru-RU" sz="1400" dirty="0" err="1" smtClean="0">
                <a:solidFill>
                  <a:srgbClr val="002060"/>
                </a:solidFill>
              </a:rPr>
              <a:t>побудував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садибу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з</a:t>
            </a:r>
            <a:r>
              <a:rPr lang="ru-RU" sz="1400" dirty="0" smtClean="0">
                <a:solidFill>
                  <a:srgbClr val="002060"/>
                </a:solidFill>
              </a:rPr>
              <a:t> садом. Цей сад </a:t>
            </a:r>
            <a:r>
              <a:rPr lang="ru-RU" sz="1400" dirty="0" err="1" smtClean="0">
                <a:solidFill>
                  <a:srgbClr val="002060"/>
                </a:solidFill>
              </a:rPr>
              <a:t>тепер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і</a:t>
            </a:r>
            <a:r>
              <a:rPr lang="ru-RU" sz="1400" dirty="0" smtClean="0">
                <a:solidFill>
                  <a:srgbClr val="002060"/>
                </a:solidFill>
              </a:rPr>
              <a:t> став парком </a:t>
            </a:r>
            <a:r>
              <a:rPr lang="ru-RU" sz="1400" dirty="0" err="1" smtClean="0">
                <a:solidFill>
                  <a:srgbClr val="002060"/>
                </a:solidFill>
              </a:rPr>
              <a:t>імені</a:t>
            </a:r>
            <a:r>
              <a:rPr lang="ru-RU" sz="1400" dirty="0" smtClean="0">
                <a:solidFill>
                  <a:srgbClr val="002060"/>
                </a:solidFill>
              </a:rPr>
              <a:t> Лазаря </a:t>
            </a:r>
            <a:r>
              <a:rPr lang="ru-RU" sz="1400" dirty="0" err="1" smtClean="0">
                <a:solidFill>
                  <a:srgbClr val="002060"/>
                </a:solidFill>
              </a:rPr>
              <a:t>Глоби</a:t>
            </a:r>
            <a:r>
              <a:rPr lang="ru-RU" sz="1400" dirty="0" smtClean="0">
                <a:solidFill>
                  <a:srgbClr val="002060"/>
                </a:solidFill>
              </a:rPr>
              <a:t>. Сам </a:t>
            </a:r>
            <a:r>
              <a:rPr lang="ru-RU" sz="1400" dirty="0" err="1" smtClean="0">
                <a:solidFill>
                  <a:srgbClr val="002060"/>
                </a:solidFill>
              </a:rPr>
              <a:t>Лазар</a:t>
            </a:r>
            <a:r>
              <a:rPr lang="ru-RU" sz="1400" dirty="0" smtClean="0">
                <a:solidFill>
                  <a:srgbClr val="002060"/>
                </a:solidFill>
              </a:rPr>
              <a:t> Остапович </a:t>
            </a:r>
            <a:r>
              <a:rPr lang="ru-RU" sz="1400" dirty="0" err="1" smtClean="0">
                <a:solidFill>
                  <a:srgbClr val="002060"/>
                </a:solidFill>
              </a:rPr>
              <a:t>похований</a:t>
            </a:r>
            <a:r>
              <a:rPr lang="ru-RU" sz="1400" dirty="0" smtClean="0">
                <a:solidFill>
                  <a:srgbClr val="002060"/>
                </a:solidFill>
              </a:rPr>
              <a:t> в </a:t>
            </a:r>
            <a:r>
              <a:rPr lang="ru-RU" sz="1400" dirty="0" err="1" smtClean="0">
                <a:solidFill>
                  <a:srgbClr val="002060"/>
                </a:solidFill>
              </a:rPr>
              <a:t>дальньому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куточку</a:t>
            </a:r>
            <a:r>
              <a:rPr lang="ru-RU" sz="1400" dirty="0" smtClean="0">
                <a:solidFill>
                  <a:srgbClr val="002060"/>
                </a:solidFill>
              </a:rPr>
              <a:t> парку. На </a:t>
            </a:r>
            <a:r>
              <a:rPr lang="ru-RU" sz="1400" dirty="0" err="1" smtClean="0">
                <a:solidFill>
                  <a:srgbClr val="002060"/>
                </a:solidFill>
              </a:rPr>
              <a:t>його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могилі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встановлено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err="1" smtClean="0">
                <a:solidFill>
                  <a:srgbClr val="002060"/>
                </a:solidFill>
              </a:rPr>
              <a:t>пам'ятник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://i1008.photobucket.com/albums/af204/lopata_user/Dnepr_places/globy_view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67744"/>
            <a:ext cx="4149080" cy="2288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i1008.photobucket.com/albums/af204/lopata_user/Dnepr_places/2888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9080" y="2051720"/>
            <a:ext cx="2088232" cy="2577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4510445"/>
            <a:ext cx="68580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озацький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хутір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Галушківка</a:t>
            </a:r>
            <a:r>
              <a:rPr kumimoji="0" 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масштабний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етнографічний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заснований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місці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колишніх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поселень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запорізьких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козаків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знаходиться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цікавому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історичному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селищі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Петриківка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славиться сотнями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реліквій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докладно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описують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долю краю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період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17-19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століть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140968" y="5544979"/>
            <a:ext cx="3168352" cy="33239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Сучасна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Героїв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Майдану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ще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 1817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році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закладена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як центральна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міста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. До 40-річчя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Жовтневої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революції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звели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пам`ятник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Леніну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У лютому 2014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пам`ятник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був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повалений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колишня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Леніна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отримала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нове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ім`я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Героїв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Майдану. На знак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повагу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пам`яті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тих людей,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які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загинули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час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Євромайдан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2014 року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Києві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.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наші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площа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Героїв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Майдану -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серце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Дніпр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Тут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проходять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ярмарки та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фестивалі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організовуються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концерти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Новий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рік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працює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центральна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ялинка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області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2247</Words>
  <Application>Microsoft Office PowerPoint</Application>
  <PresentationFormat>Экран (4:3)</PresentationFormat>
  <Paragraphs>133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Ретро-автомобілі  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85</cp:revision>
  <dcterms:created xsi:type="dcterms:W3CDTF">2017-01-14T15:51:12Z</dcterms:created>
  <dcterms:modified xsi:type="dcterms:W3CDTF">2017-03-26T18:27:04Z</dcterms:modified>
</cp:coreProperties>
</file>