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</p:sldMasterIdLst>
  <p:sldIdLst>
    <p:sldId id="256" r:id="rId3"/>
    <p:sldId id="257" r:id="rId4"/>
    <p:sldId id="289" r:id="rId5"/>
    <p:sldId id="258" r:id="rId6"/>
    <p:sldId id="259" r:id="rId7"/>
    <p:sldId id="260" r:id="rId8"/>
    <p:sldId id="286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4" r:id="rId18"/>
    <p:sldId id="271" r:id="rId19"/>
    <p:sldId id="290" r:id="rId20"/>
    <p:sldId id="273" r:id="rId21"/>
    <p:sldId id="276" r:id="rId22"/>
    <p:sldId id="278" r:id="rId23"/>
    <p:sldId id="280" r:id="rId24"/>
    <p:sldId id="281" r:id="rId25"/>
    <p:sldId id="282" r:id="rId26"/>
    <p:sldId id="288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4023" autoAdjust="0"/>
    <p:restoredTop sz="99773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F66A-AA2F-4C41-8365-63FECB0DB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38E6-FD46-424D-8BFF-FC98F232C555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4BC9-40EE-4DD1-8BE6-7806A8934A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C:\Users\PC-User\Desktop\&#1051;&#1077;&#1075;&#1077;&#1085;&#1076;&#1072;%20&#1087;&#1088;&#1086;%20&#1091;&#1082;&#1088;&#1072;&#1110;&#1085;&#1089;&#1100;&#1082;&#1091;%20&#1087;&#1110;&#1089;&#1085;&#1102;%20(&#1087;&#1088;&#1086;&#1077;&#1082;&#1090;%20&#1057;%20%20&#1044;&#1077;&#1088;&#1076;&#1080;)%20(2)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Результат пошуку зображень за запитом &quot;весна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Результат пошуку зображень за запитом &quot;рання вес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85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214290"/>
            <a:ext cx="8401080" cy="6331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9642" cy="6462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78684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357158" y="285728"/>
            <a:ext cx="861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err="1" smtClean="0">
                <a:solidFill>
                  <a:schemeClr val="accent2"/>
                </a:solidFill>
              </a:rPr>
              <a:t>Пісня-душа</a:t>
            </a:r>
            <a:r>
              <a:rPr lang="ru-RU" sz="4400" b="1" i="1" dirty="0" smtClean="0">
                <a:solidFill>
                  <a:schemeClr val="accent2"/>
                </a:solidFill>
              </a:rPr>
              <a:t> народу. 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 err="1" smtClean="0">
                <a:solidFill>
                  <a:srgbClr val="002060"/>
                </a:solidFill>
              </a:rPr>
              <a:t>Ритми</a:t>
            </a:r>
            <a:r>
              <a:rPr lang="ru-RU" sz="44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>
                <a:solidFill>
                  <a:srgbClr val="002060"/>
                </a:solidFill>
              </a:rPr>
              <a:t>та </a:t>
            </a:r>
            <a:r>
              <a:rPr lang="ru-RU" sz="4400" b="1" i="1" dirty="0" err="1">
                <a:solidFill>
                  <a:srgbClr val="002060"/>
                </a:solidFill>
              </a:rPr>
              <a:t>мелодії</a:t>
            </a:r>
            <a:r>
              <a:rPr lang="ru-RU" sz="4400" b="1" i="1" dirty="0">
                <a:solidFill>
                  <a:srgbClr val="002060"/>
                </a:solidFill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</a:rPr>
              <a:t>весни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C-User\Desktop\вставити\2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500034" y="2143116"/>
            <a:ext cx="7858180" cy="460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збірки дитячих пісен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5889">
            <a:off x="621017" y="532655"/>
            <a:ext cx="2259325" cy="317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езультат пошуку зображень за запитом &quot;збірки дитячих пісен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04"/>
            <a:ext cx="235745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Результат пошуку зображень за запитом &quot;пісні збір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9205">
            <a:off x="6359466" y="485351"/>
            <a:ext cx="2381250" cy="302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Результат пошуку зображень за запитом &quot;колискові пісні текст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64089">
            <a:off x="1660681" y="3741603"/>
            <a:ext cx="2097604" cy="271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Результат пошуку зображень за запитом &quot;збірка колядок текст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61198">
            <a:off x="5146003" y="3681114"/>
            <a:ext cx="2235161" cy="288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зультат пошуку зображень за запитом &quot;диски з дитячими пісням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8835">
            <a:off x="5908942" y="692191"/>
            <a:ext cx="28194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Результат пошуку зображень за запитом &quot;диски з дитячими пісням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642918"/>
            <a:ext cx="2381250" cy="2295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Результат пошуку зображень за запитом &quot;диски з дитячими пісням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60932">
            <a:off x="402677" y="746690"/>
            <a:ext cx="2230341" cy="248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Результат пошуку зображень за запитом &quot;диски з українськими пісням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2328">
            <a:off x="5000465" y="3894594"/>
            <a:ext cx="2381250" cy="272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4" name="Picture 10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45719">
            <a:off x="1537773" y="3480780"/>
            <a:ext cx="2333418" cy="2886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Легенда про украінську пісню (проект С  Дерди) (2).mp4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228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85786" y="357166"/>
            <a:ext cx="7686700" cy="50546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0070C0"/>
                </a:solidFill>
              </a:rPr>
              <a:t>РОБОТА  НАД   ЛЕКСИЧНИМ ЗНАЧЕННЯМ СЛІВ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solidFill>
                  <a:srgbClr val="7030A0"/>
                </a:solidFill>
              </a:rPr>
              <a:t>ХИСТ</a:t>
            </a:r>
            <a:r>
              <a:rPr lang="uk-UA" b="1" dirty="0" smtClean="0">
                <a:solidFill>
                  <a:srgbClr val="FF0000"/>
                </a:solidFill>
              </a:rPr>
              <a:t>-уміння  що-небудь робити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solidFill>
                  <a:srgbClr val="FF0000"/>
                </a:solidFill>
              </a:rPr>
              <a:t> НАДІЛИТИ</a:t>
            </a:r>
            <a:r>
              <a:rPr lang="uk-UA" b="1" dirty="0" smtClean="0"/>
              <a:t>- </a:t>
            </a:r>
            <a:r>
              <a:rPr lang="uk-UA" b="1" i="1" dirty="0" smtClean="0"/>
              <a:t>давати що-небудь у подарунок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solidFill>
                  <a:srgbClr val="00B050"/>
                </a:solidFill>
              </a:rPr>
              <a:t>ТРОН</a:t>
            </a:r>
            <a:r>
              <a:rPr lang="uk-UA" b="1" i="1" dirty="0" smtClean="0"/>
              <a:t>-оздоблене крісло на спеціальному </a:t>
            </a:r>
            <a:r>
              <a:rPr lang="uk-UA" b="1" dirty="0" smtClean="0"/>
              <a:t>підвищенні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solidFill>
                  <a:srgbClr val="0070C0"/>
                </a:solidFill>
              </a:rPr>
              <a:t>СТОГНЕ</a:t>
            </a:r>
            <a:r>
              <a:rPr lang="uk-UA" b="1" dirty="0" smtClean="0"/>
              <a:t>-</a:t>
            </a:r>
            <a:r>
              <a:rPr lang="uk-UA" b="1" i="1" dirty="0" smtClean="0"/>
              <a:t>видає протяжливі жалібні звуки від болю, туги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>
                <a:solidFill>
                  <a:srgbClr val="C00000"/>
                </a:solidFill>
              </a:rPr>
              <a:t>ПРАВИЦЯ</a:t>
            </a:r>
            <a:r>
              <a:rPr lang="uk-UA" b="1" dirty="0" smtClean="0"/>
              <a:t>-</a:t>
            </a:r>
            <a:r>
              <a:rPr lang="uk-UA" b="1" i="1" dirty="0" smtClean="0"/>
              <a:t>права рука</a:t>
            </a:r>
            <a:endParaRPr lang="ru-RU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28662" y="500042"/>
            <a:ext cx="7286644" cy="11366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  </a:t>
            </a:r>
            <a:r>
              <a:rPr lang="uk-UA" sz="5400" b="1" i="1" dirty="0" smtClean="0">
                <a:solidFill>
                  <a:srgbClr val="002060"/>
                </a:solidFill>
              </a:rPr>
              <a:t>ФІЗКУЛЬТХВИЛИНКА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5529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14488"/>
            <a:ext cx="5572132" cy="383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642910" y="214290"/>
            <a:ext cx="8229600" cy="19288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/>
              <a:t>          ГРА  </a:t>
            </a:r>
            <a:r>
              <a:rPr lang="uk-UA" sz="3600" b="1" dirty="0" err="1" smtClean="0"/>
              <a:t>“Кольорові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запитання”</a:t>
            </a:r>
            <a:endParaRPr lang="uk-UA" sz="3600" b="1" dirty="0" smtClean="0"/>
          </a:p>
          <a:p>
            <a:pPr algn="ctr">
              <a:buNone/>
            </a:pPr>
            <a:endParaRPr lang="uk-UA" sz="3600" b="1" dirty="0" smtClean="0"/>
          </a:p>
          <a:p>
            <a:pPr>
              <a:buNone/>
            </a:pPr>
            <a:r>
              <a:rPr lang="uk-UA" sz="4000" b="1" i="1" dirty="0" smtClean="0">
                <a:solidFill>
                  <a:srgbClr val="C00000"/>
                </a:solidFill>
              </a:rPr>
              <a:t>      І варіант                        </a:t>
            </a:r>
            <a:r>
              <a:rPr lang="uk-UA" sz="4000" b="1" i="1" dirty="0" smtClean="0">
                <a:solidFill>
                  <a:srgbClr val="0070C0"/>
                </a:solidFill>
              </a:rPr>
              <a:t>ІІ варіант</a:t>
            </a:r>
          </a:p>
          <a:p>
            <a:pPr>
              <a:buNone/>
            </a:pP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http://1.bp.blogspot.com/-uUHxOtPZ6Sc/VI-7hZrIG6I/AAAAAAAAAqA/09HGGJ6Fm04/s1600/100732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72008"/>
            <a:ext cx="3559956" cy="15493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357430"/>
            <a:ext cx="178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92D050"/>
                </a:solidFill>
              </a:rPr>
              <a:t>Хто… ?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500438"/>
            <a:ext cx="2072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Кого… 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357430"/>
            <a:ext cx="173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Що… 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286124"/>
            <a:ext cx="184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Яка… 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3.bp.blogspot.com/-UjQDIjEf8kk/Uk2LmZ6XOVI/AAAAAAAAH8o/RFl9UckGFu0/s1600/%D1%81%D0%BC%D0%B0%D0%B9%D0%BB%D0%B8%D0%BA+%D0%B7%D0%B0%D0%B4%D1%83%D0%BC%D0%B0%D0%BB%D1%81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214446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ьтат пошуку зображень за запитом &quot;фон для презентації з читання&quot;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открытка прощай, школа последний звонок филин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36873"/>
          <a:stretch>
            <a:fillRect/>
          </a:stretch>
        </p:blipFill>
        <p:spPr bwMode="auto">
          <a:xfrm>
            <a:off x="1717342" y="1857364"/>
            <a:ext cx="2640359" cy="3143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9" descr="http://img1.liveinternet.ru/images/attach/c/2/69/490/69490770_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323333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469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514600" y="533400"/>
            <a:ext cx="632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>
                <a:solidFill>
                  <a:srgbClr val="0000CC"/>
                </a:solidFill>
              </a:rPr>
              <a:t>Весна – це пора року, коли пробуджується матінка-природа</a:t>
            </a:r>
            <a:endParaRPr lang="ru-RU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9550"/>
            <a:ext cx="85725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326314_thum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706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b="6239"/>
          <a:stretch>
            <a:fillRect/>
          </a:stretch>
        </p:blipFill>
        <p:spPr>
          <a:xfrm>
            <a:off x="0" y="0"/>
            <a:ext cx="4191000" cy="6858000"/>
          </a:xfrm>
          <a:noFill/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857224" y="4071942"/>
            <a:ext cx="769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</a:rPr>
              <a:t>Слухання  </a:t>
            </a: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музики               </a:t>
            </a:r>
            <a:endParaRPr lang="uk-UA" sz="4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uk-UA" sz="4000" b="1" i="1" dirty="0" smtClean="0">
                <a:solidFill>
                  <a:srgbClr val="FF0000"/>
                </a:solidFill>
              </a:rPr>
              <a:t>“ Вийди,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вийди</a:t>
            </a:r>
            <a:r>
              <a:rPr lang="uk-UA" sz="4000" b="1" i="1" dirty="0" smtClean="0">
                <a:solidFill>
                  <a:srgbClr val="FF0000"/>
                </a:solidFill>
              </a:rPr>
              <a:t>, Іванку…”</a:t>
            </a:r>
          </a:p>
          <a:p>
            <a:pPr algn="ctr">
              <a:spcBef>
                <a:spcPct val="50000"/>
              </a:spcBef>
            </a:pPr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українська народна пісня-веснянка)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bilosnizh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814393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rgbClr val="660033"/>
                </a:solidFill>
              </a:rPr>
              <a:t>Веснянки – жанр весняного циклу календарно-обрядової творчості.</a:t>
            </a:r>
            <a:endParaRPr lang="ru-RU" sz="4000" b="1" dirty="0" smtClean="0">
              <a:solidFill>
                <a:srgbClr val="660033"/>
              </a:solidFill>
            </a:endParaRPr>
          </a:p>
        </p:txBody>
      </p:sp>
      <p:sp>
        <p:nvSpPr>
          <p:cNvPr id="27652" name="Rectangle 7"/>
          <p:cNvSpPr>
            <a:spLocks noGrp="1" noChangeArrowheads="1"/>
          </p:cNvSpPr>
          <p:nvPr>
            <p:ph idx="1"/>
          </p:nvPr>
        </p:nvSpPr>
        <p:spPr>
          <a:xfrm>
            <a:off x="642910" y="200024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002060"/>
                </a:solidFill>
              </a:rPr>
              <a:t>У різних місцевостях України веснянки ще називали:</a:t>
            </a:r>
          </a:p>
          <a:p>
            <a:pPr eaLnBrk="1" hangingPunct="1">
              <a:buNone/>
            </a:pPr>
            <a:r>
              <a:rPr lang="uk-UA" b="1" dirty="0" err="1" smtClean="0">
                <a:solidFill>
                  <a:srgbClr val="C00000"/>
                </a:solidFill>
              </a:rPr>
              <a:t>-гаївками</a:t>
            </a:r>
            <a:r>
              <a:rPr lang="uk-UA" b="1" dirty="0" smtClean="0">
                <a:solidFill>
                  <a:srgbClr val="C00000"/>
                </a:solidFill>
              </a:rPr>
              <a:t>;</a:t>
            </a:r>
          </a:p>
          <a:p>
            <a:pPr eaLnBrk="1" hangingPunct="1">
              <a:buNone/>
            </a:pPr>
            <a:r>
              <a:rPr lang="uk-UA" b="1" dirty="0" err="1" smtClean="0">
                <a:solidFill>
                  <a:srgbClr val="002060"/>
                </a:solidFill>
              </a:rPr>
              <a:t>-гагілками</a:t>
            </a:r>
            <a:r>
              <a:rPr lang="uk-UA" b="1" dirty="0" smtClean="0">
                <a:solidFill>
                  <a:srgbClr val="002060"/>
                </a:solidFill>
              </a:rPr>
              <a:t>;</a:t>
            </a:r>
          </a:p>
          <a:p>
            <a:pPr eaLnBrk="1" hangingPunct="1">
              <a:buNone/>
            </a:pPr>
            <a:r>
              <a:rPr lang="uk-UA" b="1" dirty="0" err="1" smtClean="0">
                <a:solidFill>
                  <a:srgbClr val="0070C0"/>
                </a:solidFill>
              </a:rPr>
              <a:t>-ягілками</a:t>
            </a:r>
            <a:r>
              <a:rPr lang="uk-UA" b="1" dirty="0" smtClean="0">
                <a:solidFill>
                  <a:srgbClr val="0070C0"/>
                </a:solidFill>
              </a:rPr>
              <a:t>;</a:t>
            </a:r>
          </a:p>
          <a:p>
            <a:pPr eaLnBrk="1" hangingPunct="1">
              <a:buNone/>
            </a:pPr>
            <a:r>
              <a:rPr lang="uk-UA" b="1" dirty="0" err="1" smtClean="0">
                <a:solidFill>
                  <a:srgbClr val="7030A0"/>
                </a:solidFill>
              </a:rPr>
              <a:t>-маївками</a:t>
            </a:r>
            <a:r>
              <a:rPr lang="uk-UA" b="1" dirty="0" smtClean="0">
                <a:solidFill>
                  <a:srgbClr val="7030A0"/>
                </a:solidFill>
              </a:rPr>
              <a:t>…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фон для презентації з музики&quot;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-84594" y="0"/>
            <a:ext cx="92285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err="1" smtClean="0">
                <a:solidFill>
                  <a:srgbClr val="006600"/>
                </a:solidFill>
              </a:rPr>
              <a:t>“Вийди</a:t>
            </a:r>
            <a:r>
              <a:rPr lang="uk-UA" sz="4000" b="1" dirty="0" smtClean="0">
                <a:solidFill>
                  <a:srgbClr val="006600"/>
                </a:solidFill>
              </a:rPr>
              <a:t>, вийди </a:t>
            </a:r>
            <a:r>
              <a:rPr lang="uk-UA" sz="4000" b="1" dirty="0" err="1" smtClean="0">
                <a:solidFill>
                  <a:srgbClr val="006600"/>
                </a:solidFill>
              </a:rPr>
              <a:t>сонечко”</a:t>
            </a:r>
            <a:r>
              <a:rPr lang="uk-UA" sz="4000" b="1" dirty="0" smtClean="0">
                <a:solidFill>
                  <a:srgbClr val="006600"/>
                </a:solidFill>
              </a:rPr>
              <a:t> </a:t>
            </a:r>
            <a:br>
              <a:rPr lang="uk-UA" sz="4000" b="1" dirty="0" smtClean="0">
                <a:solidFill>
                  <a:srgbClr val="006600"/>
                </a:solidFill>
              </a:rPr>
            </a:br>
            <a:r>
              <a:rPr lang="uk-UA" sz="2800" b="1" dirty="0" smtClean="0">
                <a:solidFill>
                  <a:srgbClr val="006600"/>
                </a:solidFill>
              </a:rPr>
              <a:t>В. Барвінський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160" y="1281312"/>
            <a:ext cx="6842857" cy="493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Результат пошуку зображень за запитом &quot;робота в парах  картин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322"/>
            <a:ext cx="9144000" cy="6947322"/>
          </a:xfrm>
          <a:prstGeom prst="rect">
            <a:avLst/>
          </a:prstGeom>
          <a:noFill/>
        </p:spPr>
      </p:pic>
      <p:pic>
        <p:nvPicPr>
          <p:cNvPr id="5124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b="19566"/>
          <a:stretch>
            <a:fillRect/>
          </a:stretch>
        </p:blipFill>
        <p:spPr bwMode="auto">
          <a:xfrm>
            <a:off x="3214678" y="500042"/>
            <a:ext cx="2990742" cy="1729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РОБОТА В ГРУПАХ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І група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857364"/>
            <a:ext cx="2047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ІІ група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3429000"/>
            <a:ext cx="2227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ІІІ група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357430"/>
            <a:ext cx="2786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 smtClean="0">
                <a:solidFill>
                  <a:srgbClr val="7030A0"/>
                </a:solidFill>
              </a:rPr>
              <a:t>Прислів</a:t>
            </a:r>
            <a:r>
              <a:rPr lang="en-US" sz="4000" b="1" i="1" dirty="0" smtClean="0">
                <a:solidFill>
                  <a:srgbClr val="7030A0"/>
                </a:solidFill>
              </a:rPr>
              <a:t>’</a:t>
            </a:r>
            <a:r>
              <a:rPr lang="uk-UA" sz="4000" b="1" i="1" dirty="0" smtClean="0">
                <a:solidFill>
                  <a:srgbClr val="7030A0"/>
                </a:solidFill>
              </a:rPr>
              <a:t>я </a:t>
            </a:r>
          </a:p>
          <a:p>
            <a:r>
              <a:rPr lang="uk-UA" sz="4000" b="1" i="1" dirty="0" smtClean="0">
                <a:solidFill>
                  <a:srgbClr val="7030A0"/>
                </a:solidFill>
              </a:rPr>
              <a:t>про пісні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571744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Колискові</a:t>
            </a:r>
          </a:p>
          <a:p>
            <a:r>
              <a:rPr lang="uk-UA" sz="4000" b="1" i="1" dirty="0" smtClean="0">
                <a:solidFill>
                  <a:srgbClr val="002060"/>
                </a:solidFill>
              </a:rPr>
              <a:t>пісні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143380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00B050"/>
                </a:solidFill>
              </a:rPr>
              <a:t>Малюнки</a:t>
            </a:r>
          </a:p>
          <a:p>
            <a:r>
              <a:rPr lang="uk-UA" sz="4000" b="1" i="1" dirty="0" err="1" smtClean="0">
                <a:solidFill>
                  <a:srgbClr val="00B050"/>
                </a:solidFill>
              </a:rPr>
              <a:t>“Весна”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Результат пошуку зображень за запитом &quot;робота в групах карт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67" y="4357694"/>
            <a:ext cx="2670135" cy="18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фон для презентації з читання&quot;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</a:rPr>
              <a:t>ПІДСУМОК    УРОКУ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shyroke-zosh.uz.sch.in.ua/files2/images/f_06950d5050957481.gif?size=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2571768" cy="22860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1643050"/>
            <a:ext cx="5143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724400" algn="l"/>
              </a:tabLst>
            </a:pPr>
            <a:r>
              <a:rPr lang="uk-UA" sz="5400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5400" b="1" i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“ПРИКРАСЬ ВЕСНЯНУ ГАЛЯВИНУ”</a:t>
            </a:r>
            <a:endParaRPr lang="uk-UA" sz="5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7724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ДОМАШНЄ  ЗАВДАННЯ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player.myshared.ru/419230/data/images/img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643206" cy="2000264"/>
          </a:xfrm>
          <a:prstGeom prst="rect">
            <a:avLst/>
          </a:prstGeom>
          <a:noFill/>
        </p:spPr>
      </p:pic>
      <p:pic>
        <p:nvPicPr>
          <p:cNvPr id="4" name="Picture 4" descr="http://1.bp.blogspot.com/-AXIlm1gdSpw/Ul2BPD5Vm4I/AAAAAAAAIMM/9_jaGrIU4SQ/s1600/%D1%81%D0%BE%D0%B2%D0%B0+%D1%81+%D0%BA%D0%BD%D0%B8%D0%B3%D0%BE%D0%B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643446"/>
            <a:ext cx="1627701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2428868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724400" algn="l"/>
              </a:tabLst>
            </a:pPr>
            <a:r>
              <a:rPr lang="uk-UA" b="1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Підготувати вірші,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724400" algn="l"/>
              </a:tabLst>
            </a:pPr>
            <a:r>
              <a:rPr lang="uk-UA" sz="40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оповідання веселого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724400" algn="l"/>
              </a:tabLst>
            </a:pPr>
            <a:r>
              <a:rPr lang="uk-UA" sz="40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х</a:t>
            </a:r>
            <a:r>
              <a:rPr lang="uk-UA" sz="40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арактеру</a:t>
            </a:r>
            <a:endParaRPr lang="uk-UA" sz="4000" b="1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724400" algn="l"/>
              </a:tabLst>
            </a:pPr>
            <a:r>
              <a:rPr lang="uk-UA" sz="4000" b="1" i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uk-UA" sz="4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фон для презентації з читання&quot;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5214974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002060"/>
                </a:solidFill>
              </a:rPr>
              <a:t>ЧИСТОМОВКА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27652" name="Picture 4" descr="Результат пошуку зображень за запитом &quot;логопед карт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3214710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428868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/>
              <a:t>Ла-ла-ла</a:t>
            </a:r>
            <a:r>
              <a:rPr lang="uk-UA" sz="2800" b="1" dirty="0" smtClean="0"/>
              <a:t>:</a:t>
            </a:r>
            <a:r>
              <a:rPr lang="uk-UA" sz="2800" dirty="0" smtClean="0"/>
              <a:t> воду лила.</a:t>
            </a:r>
            <a:endParaRPr lang="ru-RU" sz="2800" dirty="0" smtClean="0"/>
          </a:p>
          <a:p>
            <a:r>
              <a:rPr lang="uk-UA" sz="2800" b="1" dirty="0" err="1" smtClean="0"/>
              <a:t>Ло-ло-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ло</a:t>
            </a:r>
            <a:r>
              <a:rPr lang="uk-UA" sz="2800" b="1" dirty="0" smtClean="0"/>
              <a:t>:</a:t>
            </a:r>
            <a:r>
              <a:rPr lang="uk-UA" sz="2800" dirty="0" smtClean="0"/>
              <a:t> їдемо в село.</a:t>
            </a:r>
            <a:endParaRPr lang="ru-RU" sz="2800" dirty="0" smtClean="0"/>
          </a:p>
          <a:p>
            <a:r>
              <a:rPr lang="uk-UA" sz="2800" b="1" dirty="0" err="1" smtClean="0"/>
              <a:t>Лу-лу-лу</a:t>
            </a:r>
            <a:r>
              <a:rPr lang="uk-UA" sz="2800" b="1" dirty="0" smtClean="0"/>
              <a:t>:</a:t>
            </a:r>
            <a:r>
              <a:rPr lang="uk-UA" sz="2800" dirty="0" smtClean="0"/>
              <a:t> </a:t>
            </a:r>
            <a:r>
              <a:rPr lang="uk-UA" sz="2800" dirty="0" err="1" smtClean="0"/>
              <a:t>їдем</a:t>
            </a:r>
            <a:r>
              <a:rPr lang="uk-UA" sz="2800" dirty="0" smtClean="0"/>
              <a:t> по селу.</a:t>
            </a:r>
            <a:endParaRPr lang="ru-RU" sz="2800" dirty="0" smtClean="0"/>
          </a:p>
          <a:p>
            <a:r>
              <a:rPr lang="uk-UA" sz="2800" b="1" dirty="0" err="1" smtClean="0"/>
              <a:t>Ли-ли-ли</a:t>
            </a:r>
            <a:r>
              <a:rPr lang="uk-UA" sz="2800" b="1" dirty="0" smtClean="0"/>
              <a:t>:</a:t>
            </a:r>
            <a:r>
              <a:rPr lang="uk-UA" sz="2800" dirty="0" smtClean="0"/>
              <a:t> липку полили.</a:t>
            </a:r>
            <a:endParaRPr lang="ru-RU" sz="2800" dirty="0" smtClean="0"/>
          </a:p>
          <a:p>
            <a:r>
              <a:rPr lang="uk-UA" sz="2800" b="1" dirty="0" smtClean="0"/>
              <a:t>Лі-лі-лі:</a:t>
            </a:r>
            <a:r>
              <a:rPr lang="uk-UA" sz="2800" dirty="0" smtClean="0"/>
              <a:t> рученьки малі.</a:t>
            </a:r>
            <a:endParaRPr lang="ru-RU" sz="28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49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  <a:t/>
            </a:r>
            <a:br>
              <a:rPr lang="ru-RU" sz="49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</a:br>
            <a:r>
              <a:rPr lang="ru-RU" sz="6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Скоромовка-переплутанка</a:t>
            </a: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 </a:t>
            </a:r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/>
                <a:latin typeface="Arial Black"/>
              </a:rPr>
              <a:t/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/>
                <a:latin typeface="Arial Black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800" b="1" i="1" dirty="0" smtClean="0"/>
              <a:t>Місточку на скоромовка</a:t>
            </a:r>
            <a:endParaRPr lang="ru-RU" sz="4800" b="1" dirty="0" smtClean="0"/>
          </a:p>
          <a:p>
            <a:pPr algn="ctr">
              <a:buFont typeface="Wingdings" pitchFamily="2" charset="2"/>
              <a:buChar char="Ø"/>
            </a:pPr>
            <a:r>
              <a:rPr lang="uk-UA" sz="4800" b="1" i="1" dirty="0" smtClean="0"/>
              <a:t>Вовка сіроманця стріла</a:t>
            </a:r>
            <a:endParaRPr lang="ru-RU" sz="4800" b="1" dirty="0" smtClean="0"/>
          </a:p>
          <a:p>
            <a:pPr algn="ctr">
              <a:buFont typeface="Wingdings" pitchFamily="2" charset="2"/>
              <a:buChar char="Ø"/>
            </a:pPr>
            <a:r>
              <a:rPr lang="uk-UA" sz="4800" b="1" i="1" dirty="0" smtClean="0"/>
              <a:t>Скоро вовк почав мовить</a:t>
            </a:r>
            <a:endParaRPr lang="ru-RU" sz="4800" b="1" dirty="0" smtClean="0"/>
          </a:p>
          <a:p>
            <a:pPr algn="ctr">
              <a:buFont typeface="Wingdings" pitchFamily="2" charset="2"/>
              <a:buChar char="Ø"/>
            </a:pPr>
            <a:r>
              <a:rPr lang="uk-UA" sz="4800" b="1" i="1" dirty="0" smtClean="0"/>
              <a:t>Язик ледь поламав не</a:t>
            </a:r>
            <a:endParaRPr lang="ru-RU" sz="4800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650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643042" y="1357298"/>
            <a:ext cx="5929322" cy="4143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місточку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скоромовка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Cтріла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cіроманця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-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вовка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.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Скоро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мовить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вовк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почав,</a:t>
            </a:r>
          </a:p>
          <a:p>
            <a:pPr algn="ctr" rtl="0"/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Ледь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язик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не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поламав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.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7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358114" cy="4111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На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місточку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скоромовка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Cтріла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cіроманця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-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вовка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.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Скоро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мовить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вовк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почав,</a:t>
            </a:r>
          </a:p>
          <a:p>
            <a:pPr algn="ctr" rtl="0"/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Ледь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язик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 не </a:t>
            </a:r>
            <a:r>
              <a:rPr lang="ru-RU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поламав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 Black"/>
              </a:rPr>
              <a:t>.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latin typeface="Arial Black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72074"/>
            <a:ext cx="2111911" cy="1571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43504" y="5214950"/>
            <a:ext cx="2220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МОЛОДЦІ!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 smtClean="0">
                <a:solidFill>
                  <a:srgbClr val="C00000"/>
                </a:solidFill>
              </a:rPr>
              <a:t>УСНА НАРОДНА ТВОРЧІСТЬ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571472" y="2428868"/>
            <a:ext cx="3448050" cy="1331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ЗАГАДКИ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ЛІЧИЛКИ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5000628" y="2428868"/>
            <a:ext cx="3590926" cy="14033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ПРИСЛІВ</a:t>
            </a:r>
            <a:r>
              <a:rPr lang="en-U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’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Я</a:t>
            </a:r>
          </a:p>
          <a:p>
            <a:pPr algn="ctr" rtl="0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СК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effectLst/>
                <a:latin typeface="Arial Black"/>
              </a:rPr>
              <a:t>ОРОМОВКИ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548DD4"/>
              </a:solidFill>
              <a:effectLst/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14338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48DD4"/>
                </a:solidFill>
                <a:latin typeface="Arial Black"/>
              </a:rPr>
              <a:t>КАЗКИ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езультат пошуку зображень за запитом &quot;фони для презентацій з музики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1480"/>
            <a:ext cx="7772400" cy="101122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uk-UA" sz="8000" b="1" dirty="0" smtClean="0">
                <a:solidFill>
                  <a:schemeClr val="accent1">
                    <a:lumMod val="50000"/>
                  </a:schemeClr>
                </a:solidFill>
              </a:rPr>
              <a:t>ПІСНЯ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C-User\Desktop\вставити\49165527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6143668" cy="38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7030A0"/>
                </a:solidFill>
              </a:rPr>
              <a:t>Література                        Музика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396240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752600"/>
            <a:ext cx="4419600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578</TotalTime>
  <Words>255</Words>
  <Application>Microsoft Office PowerPoint</Application>
  <PresentationFormat>Экран (4:3)</PresentationFormat>
  <Paragraphs>72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Тема Office</vt:lpstr>
      <vt:lpstr>Слайд 1</vt:lpstr>
      <vt:lpstr>Слайд 2</vt:lpstr>
      <vt:lpstr>ЧИСТОМОВКА</vt:lpstr>
      <vt:lpstr> Скоромовка-переплутанка  </vt:lpstr>
      <vt:lpstr>Слайд 5</vt:lpstr>
      <vt:lpstr>УСНА НАРОДНА ТВОРЧІСТЬ</vt:lpstr>
      <vt:lpstr>         ПІСНЯ</vt:lpstr>
      <vt:lpstr>Література                        Музика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Веснянки – жанр весняного циклу календарно-обрядової творчості.</vt:lpstr>
      <vt:lpstr>“Вийди, вийди сонечко”  В. Барвінський</vt:lpstr>
      <vt:lpstr>Слайд 25</vt:lpstr>
      <vt:lpstr>РОБОТА В ГРУПАХ</vt:lpstr>
      <vt:lpstr>ПІДСУМОК    УРОКУ</vt:lpstr>
      <vt:lpstr>ДОМАШНЄ  ЗАВДАННЯ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2017-03-02T14:21:32Z</dcterms:created>
  <dcterms:modified xsi:type="dcterms:W3CDTF">2017-03-19T08:30:48Z</dcterms:modified>
</cp:coreProperties>
</file>