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89" r:id="rId8"/>
    <p:sldId id="262" r:id="rId9"/>
    <p:sldId id="263" r:id="rId10"/>
    <p:sldId id="264" r:id="rId11"/>
    <p:sldId id="290" r:id="rId12"/>
    <p:sldId id="265" r:id="rId13"/>
    <p:sldId id="291" r:id="rId14"/>
    <p:sldId id="292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7" r:id="rId26"/>
    <p:sldId id="278" r:id="rId27"/>
    <p:sldId id="279" r:id="rId28"/>
    <p:sldId id="280" r:id="rId29"/>
    <p:sldId id="288" r:id="rId30"/>
    <p:sldId id="281" r:id="rId31"/>
    <p:sldId id="293" r:id="rId32"/>
    <p:sldId id="282" r:id="rId33"/>
    <p:sldId id="283" r:id="rId34"/>
    <p:sldId id="285" r:id="rId35"/>
    <p:sldId id="284" r:id="rId36"/>
    <p:sldId id="286" r:id="rId37"/>
    <p:sldId id="287" r:id="rId3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66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10.03.2016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10.03.2016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10.03.2016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10.03.2016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10.03.2016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hyperlink" Target="Sports%20in%20Britain.mp4" TargetMode="Externa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714356"/>
            <a:ext cx="8072494" cy="3368676"/>
          </a:xfrm>
        </p:spPr>
        <p:txBody>
          <a:bodyPr>
            <a:noAutofit/>
          </a:bodyPr>
          <a:lstStyle/>
          <a:p>
            <a:r>
              <a:rPr lang="en-US" sz="6000" dirty="0" smtClean="0">
                <a:latin typeface="Times New Roman" pitchFamily="18" charset="0"/>
                <a:cs typeface="Times New Roman" pitchFamily="18" charset="0"/>
              </a:rPr>
              <a:t>               SPORT  </a:t>
            </a:r>
            <a:br>
              <a:rPr lang="en-US" sz="6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6000" dirty="0" smtClean="0">
                <a:latin typeface="Times New Roman" pitchFamily="18" charset="0"/>
                <a:cs typeface="Times New Roman" pitchFamily="18" charset="0"/>
              </a:rPr>
              <a:t>          IS  HEALTH,               STRENGTH  AND FUN</a:t>
            </a:r>
            <a:endParaRPr lang="uk-UA" sz="6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9" name="Picture 5" descr="C:\Users\COMP\Desktop\slide1-image-tablet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4286256"/>
            <a:ext cx="8191500" cy="2381250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261" name="Rectangle 5"/>
          <p:cNvSpPr>
            <a:spLocks noGrp="1" noChangeArrowheads="1"/>
          </p:cNvSpPr>
          <p:nvPr>
            <p:ph type="title"/>
          </p:nvPr>
        </p:nvSpPr>
        <p:spPr>
          <a:xfrm>
            <a:off x="642910" y="0"/>
            <a:ext cx="7329510" cy="846980"/>
          </a:xfrm>
        </p:spPr>
        <p:txBody>
          <a:bodyPr>
            <a:noAutofit/>
          </a:bodyPr>
          <a:lstStyle/>
          <a:p>
            <a:pPr algn="ctr"/>
            <a:r>
              <a:rPr lang="en-US" sz="5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Swimming</a:t>
            </a:r>
            <a:endParaRPr lang="ru-RU" sz="5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4260" name="Rectangle 4"/>
          <p:cNvSpPr>
            <a:spLocks noChangeArrowheads="1"/>
          </p:cNvSpPr>
          <p:nvPr/>
        </p:nvSpPr>
        <p:spPr bwMode="auto">
          <a:xfrm>
            <a:off x="-714412" y="21429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r>
              <a:rPr lang="en-US" sz="3800">
                <a:solidFill>
                  <a:srgbClr val="FF00FF"/>
                </a:solidFill>
                <a:effectLst/>
                <a:latin typeface="Broadway" pitchFamily="82" charset="0"/>
              </a:rPr>
              <a:t>        </a:t>
            </a:r>
            <a:endParaRPr lang="ru-RU" sz="5400">
              <a:solidFill>
                <a:srgbClr val="FF00FF"/>
              </a:solidFill>
              <a:effectLst/>
              <a:latin typeface="Broadway" pitchFamily="82" charset="0"/>
            </a:endParaRPr>
          </a:p>
        </p:txBody>
      </p:sp>
      <p:pic>
        <p:nvPicPr>
          <p:cNvPr id="3074" name="Picture 2" descr="http://lifetips.org.ua/uploads/posts/2011-11/1321100206_phot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357290"/>
            <a:ext cx="8088833" cy="52577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242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242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242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426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82" name="Rectangle 2"/>
          <p:cNvSpPr>
            <a:spLocks noGrp="1" noChangeArrowheads="1"/>
          </p:cNvSpPr>
          <p:nvPr>
            <p:ph type="title"/>
          </p:nvPr>
        </p:nvSpPr>
        <p:spPr>
          <a:xfrm>
            <a:off x="500034" y="0"/>
            <a:ext cx="8229600" cy="1143000"/>
          </a:xfrm>
        </p:spPr>
        <p:txBody>
          <a:bodyPr/>
          <a:lstStyle/>
          <a:p>
            <a:pPr algn="ctr"/>
            <a:r>
              <a:rPr lang="en-US" sz="5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Tennis</a:t>
            </a:r>
            <a:endParaRPr lang="ru-RU" sz="5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http://i.dailymail.co.uk/i/pix/2011/06/20/article-0-0CA5ECB300000578-973_634x368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94"/>
          <a:stretch/>
        </p:blipFill>
        <p:spPr bwMode="auto">
          <a:xfrm>
            <a:off x="467544" y="1318414"/>
            <a:ext cx="8280920" cy="51349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20713366"/>
      </p:ext>
    </p:extLst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252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252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98" decel="100000" fill="hold"/>
                                        <p:tgtEl>
                                          <p:spTgt spid="2252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2252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28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82" name="Rectangle 2"/>
          <p:cNvSpPr>
            <a:spLocks noGrp="1" noChangeArrowheads="1"/>
          </p:cNvSpPr>
          <p:nvPr>
            <p:ph type="title"/>
          </p:nvPr>
        </p:nvSpPr>
        <p:spPr>
          <a:xfrm>
            <a:off x="500034" y="0"/>
            <a:ext cx="8229600" cy="1143000"/>
          </a:xfrm>
        </p:spPr>
        <p:txBody>
          <a:bodyPr/>
          <a:lstStyle/>
          <a:p>
            <a:r>
              <a:rPr lang="en-US" sz="5400" b="1" dirty="0">
                <a:solidFill>
                  <a:schemeClr val="folHlink"/>
                </a:solidFill>
                <a:latin typeface="Times New Roman" pitchFamily="18" charset="0"/>
                <a:cs typeface="Times New Roman" pitchFamily="18" charset="0"/>
              </a:rPr>
              <a:t>            </a:t>
            </a:r>
            <a:r>
              <a:rPr lang="en-US" sz="5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Ice hockey</a:t>
            </a:r>
            <a:endParaRPr lang="ru-RU" sz="5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25285" name="Picture 5" descr="400px-Alexander_Semin_first_goal_in_final_2008_IIHF_World_Championship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468313" y="1414463"/>
            <a:ext cx="8280400" cy="5183187"/>
          </a:xfrm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252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252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98" decel="100000" fill="hold"/>
                                        <p:tgtEl>
                                          <p:spTgt spid="2252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2252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28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82" name="Rectangle 2"/>
          <p:cNvSpPr>
            <a:spLocks noGrp="1" noChangeArrowheads="1"/>
          </p:cNvSpPr>
          <p:nvPr>
            <p:ph type="title"/>
          </p:nvPr>
        </p:nvSpPr>
        <p:spPr>
          <a:xfrm>
            <a:off x="500034" y="0"/>
            <a:ext cx="8229600" cy="1143000"/>
          </a:xfrm>
        </p:spPr>
        <p:txBody>
          <a:bodyPr/>
          <a:lstStyle/>
          <a:p>
            <a:r>
              <a:rPr lang="en-US" sz="5400" b="1" dirty="0">
                <a:solidFill>
                  <a:schemeClr val="folHlink"/>
                </a:solidFill>
                <a:latin typeface="Times New Roman" pitchFamily="18" charset="0"/>
                <a:cs typeface="Times New Roman" pitchFamily="18" charset="0"/>
              </a:rPr>
              <a:t>            </a:t>
            </a:r>
            <a:r>
              <a:rPr lang="en-US" sz="5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Basketball</a:t>
            </a:r>
            <a:endParaRPr lang="ru-RU" sz="5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 descr="http://www.zastavki.com/pictures/originals/2013/Sport__037633_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278765"/>
            <a:ext cx="8352928" cy="52205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53594358"/>
      </p:ext>
    </p:extLst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252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252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98" decel="100000" fill="hold"/>
                                        <p:tgtEl>
                                          <p:spTgt spid="2252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2252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28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82" name="Rectangle 2"/>
          <p:cNvSpPr>
            <a:spLocks noGrp="1" noChangeArrowheads="1"/>
          </p:cNvSpPr>
          <p:nvPr>
            <p:ph type="title"/>
          </p:nvPr>
        </p:nvSpPr>
        <p:spPr>
          <a:xfrm>
            <a:off x="500034" y="0"/>
            <a:ext cx="8229600" cy="1143000"/>
          </a:xfrm>
        </p:spPr>
        <p:txBody>
          <a:bodyPr/>
          <a:lstStyle/>
          <a:p>
            <a:pPr algn="ctr"/>
            <a:r>
              <a:rPr lang="en-US" sz="5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Athletics</a:t>
            </a:r>
            <a:endParaRPr lang="ru-RU" sz="5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 descr="http://www.hdwallpapersn.com/wp-content/uploads/2015/05/Athletics-wallpapers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124744"/>
            <a:ext cx="7344816" cy="55086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80087994"/>
      </p:ext>
    </p:extLst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252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252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98" decel="100000" fill="hold"/>
                                        <p:tgtEl>
                                          <p:spTgt spid="2252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2252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28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214290"/>
            <a:ext cx="7858148" cy="3071834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         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sz="8000" dirty="0" smtClean="0">
                <a:solidFill>
                  <a:srgbClr val="002060"/>
                </a:solidFill>
              </a:rPr>
              <a:t>Read the text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                        </a:t>
            </a:r>
            <a:br>
              <a:rPr lang="en-US" dirty="0" smtClean="0"/>
            </a:br>
            <a:r>
              <a:rPr lang="en-US" sz="5300" dirty="0" smtClean="0">
                <a:solidFill>
                  <a:srgbClr val="002060"/>
                </a:solidFill>
              </a:rPr>
              <a:t>                        “The World Cup”.</a:t>
            </a:r>
            <a:endParaRPr lang="uk-UA" sz="5300" dirty="0">
              <a:solidFill>
                <a:srgbClr val="002060"/>
              </a:solidFill>
            </a:endParaRPr>
          </a:p>
        </p:txBody>
      </p:sp>
      <p:pic>
        <p:nvPicPr>
          <p:cNvPr id="6147" name="Picture 3" descr="C:\Users\COMP\Desktop\world-cup-2014-mississaug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4500570"/>
            <a:ext cx="3929090" cy="1964545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2060"/>
                </a:solidFill>
              </a:rPr>
              <a:t>Answer the questions :</a:t>
            </a:r>
            <a:endParaRPr lang="uk-UA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AutoNum type="arabicPeriod"/>
            </a:pPr>
            <a:r>
              <a:rPr lang="en-US" dirty="0" smtClean="0">
                <a:solidFill>
                  <a:schemeClr val="accent2"/>
                </a:solidFill>
              </a:rPr>
              <a:t>What is the boy`s name?</a:t>
            </a:r>
          </a:p>
          <a:p>
            <a:pPr marL="514350" indent="-514350">
              <a:buAutoNum type="arabicPeriod"/>
            </a:pPr>
            <a:r>
              <a:rPr lang="en-US" dirty="0" smtClean="0">
                <a:solidFill>
                  <a:schemeClr val="accent2"/>
                </a:solidFill>
              </a:rPr>
              <a:t>Where is he playing?</a:t>
            </a:r>
          </a:p>
          <a:p>
            <a:pPr marL="514350" indent="-514350">
              <a:buAutoNum type="arabicPeriod"/>
            </a:pPr>
            <a:r>
              <a:rPr lang="en-US" dirty="0" smtClean="0">
                <a:solidFill>
                  <a:schemeClr val="accent2"/>
                </a:solidFill>
              </a:rPr>
              <a:t>Which teams are playing?</a:t>
            </a:r>
          </a:p>
          <a:p>
            <a:pPr marL="514350" indent="-514350">
              <a:buAutoNum type="arabicPeriod"/>
            </a:pPr>
            <a:r>
              <a:rPr lang="en-US" dirty="0" smtClean="0">
                <a:solidFill>
                  <a:schemeClr val="accent2"/>
                </a:solidFill>
              </a:rPr>
              <a:t>In which team is Ali?</a:t>
            </a:r>
          </a:p>
          <a:p>
            <a:pPr marL="514350" indent="-514350">
              <a:buAutoNum type="arabicPeriod"/>
            </a:pPr>
            <a:r>
              <a:rPr lang="en-US" dirty="0" smtClean="0">
                <a:solidFill>
                  <a:schemeClr val="accent2"/>
                </a:solidFill>
              </a:rPr>
              <a:t>What time did the match start?</a:t>
            </a:r>
          </a:p>
          <a:p>
            <a:pPr marL="514350" indent="-514350">
              <a:buAutoNum type="arabicPeriod"/>
            </a:pPr>
            <a:r>
              <a:rPr lang="en-US" dirty="0" smtClean="0">
                <a:solidFill>
                  <a:schemeClr val="accent2"/>
                </a:solidFill>
              </a:rPr>
              <a:t>Who was the best player?</a:t>
            </a:r>
          </a:p>
          <a:p>
            <a:pPr marL="514350" indent="-514350">
              <a:buAutoNum type="arabicPeriod"/>
            </a:pPr>
            <a:r>
              <a:rPr lang="en-US" dirty="0" smtClean="0">
                <a:solidFill>
                  <a:schemeClr val="accent2"/>
                </a:solidFill>
              </a:rPr>
              <a:t>What was the score?</a:t>
            </a:r>
            <a:endParaRPr lang="uk-UA" dirty="0">
              <a:solidFill>
                <a:schemeClr val="accent2"/>
              </a:solidFill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userbook\Desktop\p1_shevchenko_100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0298" y="928670"/>
            <a:ext cx="3907606" cy="5340395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userbook\Desktop\kloch_27_10_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71736" y="1142984"/>
            <a:ext cx="4000528" cy="4539411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userbook\Desktop\klitschko-brother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28794" y="1285860"/>
            <a:ext cx="5329624" cy="4214842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images.myshared.ru/837649/slide_5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96" b="10328"/>
          <a:stretch/>
        </p:blipFill>
        <p:spPr bwMode="auto">
          <a:xfrm>
            <a:off x="0" y="980728"/>
            <a:ext cx="9144000" cy="60265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userbook\Desktop\tumblr_lwbxuhC4NN1qfz5m1o1_4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71736" y="1071546"/>
            <a:ext cx="4071966" cy="5105913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userbook\Desktop\BUBKA_Serge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28860" y="1142984"/>
            <a:ext cx="3933353" cy="5195730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userbook\Desktop\1273557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5984" y="1214422"/>
            <a:ext cx="4314825" cy="4857750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63468" y="544031"/>
            <a:ext cx="8208912" cy="2554545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en-GB" sz="4000" b="1" cap="all" dirty="0" smtClean="0">
                <a:ln/>
                <a:solidFill>
                  <a:srgbClr val="00206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hlinkClick r:id="rId2" action="ppaction://hlinkfile"/>
              </a:rPr>
              <a:t>Listening  Comprehension</a:t>
            </a:r>
          </a:p>
          <a:p>
            <a:pPr algn="ctr"/>
            <a:r>
              <a:rPr lang="en-GB" sz="4000" b="1" i="1" cap="all" dirty="0" smtClean="0">
                <a:ln/>
                <a:solidFill>
                  <a:srgbClr val="00206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hlinkClick r:id="rId2" action="ppaction://hlinkfile"/>
              </a:rPr>
              <a:t>“What  are  the  most popular  sport  activities in Great  Britain ?”</a:t>
            </a:r>
            <a:endParaRPr lang="uk-UA" sz="4000" b="1" i="1" cap="all" dirty="0">
              <a:ln/>
              <a:solidFill>
                <a:srgbClr val="002060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pic>
        <p:nvPicPr>
          <p:cNvPr id="1026" name="Picture 2" descr="http://www.dek-ddtu.dp.ua/img/sport/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3578" y="3140968"/>
            <a:ext cx="5648692" cy="28834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True or False </a:t>
            </a:r>
            <a:endParaRPr lang="uk-UA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514350" indent="-514350">
              <a:buNone/>
            </a:pPr>
            <a:r>
              <a:rPr lang="en-US" dirty="0" smtClean="0">
                <a:solidFill>
                  <a:schemeClr val="bg2">
                    <a:lumMod val="50000"/>
                  </a:schemeClr>
                </a:solidFill>
              </a:rPr>
              <a:t>1.  British people do not like sports.</a:t>
            </a:r>
          </a:p>
          <a:p>
            <a:pPr marL="514350" indent="-514350">
              <a:buNone/>
            </a:pPr>
            <a:r>
              <a:rPr lang="en-US" dirty="0" smtClean="0">
                <a:solidFill>
                  <a:schemeClr val="bg2">
                    <a:lumMod val="50000"/>
                  </a:schemeClr>
                </a:solidFill>
              </a:rPr>
              <a:t>2. There are many public swimming-pools in Britain.</a:t>
            </a:r>
          </a:p>
          <a:p>
            <a:pPr>
              <a:buNone/>
            </a:pPr>
            <a:r>
              <a:rPr lang="en-US" dirty="0" smtClean="0">
                <a:solidFill>
                  <a:schemeClr val="bg2">
                    <a:lumMod val="50000"/>
                  </a:schemeClr>
                </a:solidFill>
              </a:rPr>
              <a:t>3. The British people only see a football on TV.</a:t>
            </a:r>
          </a:p>
          <a:p>
            <a:pPr>
              <a:buNone/>
            </a:pPr>
            <a:r>
              <a:rPr lang="en-US" dirty="0" smtClean="0">
                <a:solidFill>
                  <a:schemeClr val="bg2">
                    <a:lumMod val="50000"/>
                  </a:schemeClr>
                </a:solidFill>
              </a:rPr>
              <a:t>4. Cricket is the American game.</a:t>
            </a:r>
          </a:p>
          <a:p>
            <a:pPr>
              <a:buNone/>
            </a:pPr>
            <a:r>
              <a:rPr lang="en-US" dirty="0" smtClean="0">
                <a:solidFill>
                  <a:schemeClr val="bg2">
                    <a:lumMod val="50000"/>
                  </a:schemeClr>
                </a:solidFill>
              </a:rPr>
              <a:t>5. People play the Scottish game of curling on ice.</a:t>
            </a:r>
          </a:p>
          <a:p>
            <a:pPr>
              <a:buNone/>
            </a:pPr>
            <a:r>
              <a:rPr lang="en-US" dirty="0" smtClean="0">
                <a:solidFill>
                  <a:schemeClr val="bg2">
                    <a:lumMod val="50000"/>
                  </a:schemeClr>
                </a:solidFill>
              </a:rPr>
              <a:t>6. Squash is called modern football.</a:t>
            </a:r>
          </a:p>
          <a:p>
            <a:pPr>
              <a:buNone/>
            </a:pPr>
            <a:r>
              <a:rPr lang="en-US" dirty="0" smtClean="0">
                <a:solidFill>
                  <a:schemeClr val="bg2">
                    <a:lumMod val="50000"/>
                  </a:schemeClr>
                </a:solidFill>
              </a:rPr>
              <a:t>7. British people like to walk along national paths from the start to the finish.</a:t>
            </a:r>
          </a:p>
          <a:p>
            <a:pPr>
              <a:buNone/>
            </a:pPr>
            <a:r>
              <a:rPr lang="en-US" dirty="0" smtClean="0">
                <a:solidFill>
                  <a:schemeClr val="bg2">
                    <a:lumMod val="50000"/>
                  </a:schemeClr>
                </a:solidFill>
              </a:rPr>
              <a:t>8. The </a:t>
            </a:r>
            <a:r>
              <a:rPr lang="en-US" dirty="0" err="1" smtClean="0">
                <a:solidFill>
                  <a:schemeClr val="bg2">
                    <a:lumMod val="50000"/>
                  </a:schemeClr>
                </a:solidFill>
              </a:rPr>
              <a:t>Pennine</a:t>
            </a:r>
            <a:r>
              <a:rPr lang="en-US" dirty="0" smtClean="0">
                <a:solidFill>
                  <a:schemeClr val="bg2">
                    <a:lumMod val="50000"/>
                  </a:schemeClr>
                </a:solidFill>
              </a:rPr>
              <a:t> Way is the most famous walk.</a:t>
            </a:r>
          </a:p>
          <a:p>
            <a:pPr>
              <a:buNone/>
            </a:pPr>
            <a:r>
              <a:rPr lang="en-US" dirty="0" smtClean="0">
                <a:solidFill>
                  <a:schemeClr val="bg2">
                    <a:lumMod val="50000"/>
                  </a:schemeClr>
                </a:solidFill>
              </a:rPr>
              <a:t>9. The French game “croquet” is played on a large </a:t>
            </a:r>
            <a:r>
              <a:rPr lang="en-GB" dirty="0" smtClean="0">
                <a:solidFill>
                  <a:schemeClr val="bg2">
                    <a:lumMod val="50000"/>
                  </a:schemeClr>
                </a:solidFill>
              </a:rPr>
              <a:t>playground</a:t>
            </a:r>
            <a:r>
              <a:rPr lang="en-US" dirty="0" smtClean="0">
                <a:solidFill>
                  <a:schemeClr val="bg2">
                    <a:lumMod val="50000"/>
                  </a:schemeClr>
                </a:solidFill>
              </a:rPr>
              <a:t>.</a:t>
            </a:r>
          </a:p>
          <a:p>
            <a:pPr>
              <a:buNone/>
            </a:pPr>
            <a:r>
              <a:rPr lang="en-US" dirty="0" smtClean="0">
                <a:solidFill>
                  <a:schemeClr val="bg2">
                    <a:lumMod val="50000"/>
                  </a:schemeClr>
                </a:solidFill>
              </a:rPr>
              <a:t>10. Young and old people of Great Britain are doing aerobics for pleasure.</a:t>
            </a:r>
          </a:p>
          <a:p>
            <a:endParaRPr lang="uk-UA" dirty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5400" b="1" dirty="0" smtClean="0">
                <a:solidFill>
                  <a:srgbClr val="002060"/>
                </a:solidFill>
              </a:rPr>
              <a:t>Muhammad Ali </a:t>
            </a:r>
            <a:endParaRPr lang="ru-RU" sz="5400" b="1" dirty="0" smtClean="0">
              <a:solidFill>
                <a:srgbClr val="002060"/>
              </a:solidFill>
            </a:endParaRPr>
          </a:p>
        </p:txBody>
      </p:sp>
      <p:pic>
        <p:nvPicPr>
          <p:cNvPr id="24579" name="Содержимое 3" descr="http://sportsmeny.org/wp-content/uploads/2011/08/post-17458-1237433275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943225" y="2452688"/>
            <a:ext cx="3257550" cy="3352800"/>
          </a:xfrm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5400" b="1" dirty="0" smtClean="0">
                <a:solidFill>
                  <a:srgbClr val="002060"/>
                </a:solidFill>
              </a:rPr>
              <a:t>Pele </a:t>
            </a:r>
            <a:endParaRPr lang="ru-RU" sz="5400" b="1" dirty="0" smtClean="0">
              <a:solidFill>
                <a:srgbClr val="002060"/>
              </a:solidFill>
            </a:endParaRPr>
          </a:p>
        </p:txBody>
      </p:sp>
      <p:pic>
        <p:nvPicPr>
          <p:cNvPr id="25603" name="Содержимое 3" descr="http://sportsmeny.org/wp-content/uploads/2011/08/233617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143000" y="1828800"/>
            <a:ext cx="7010400" cy="4800600"/>
          </a:xfrm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Заголовок 1"/>
          <p:cNvSpPr>
            <a:spLocks noGrp="1"/>
          </p:cNvSpPr>
          <p:nvPr>
            <p:ph type="title"/>
          </p:nvPr>
        </p:nvSpPr>
        <p:spPr>
          <a:xfrm>
            <a:off x="357158" y="0"/>
            <a:ext cx="8229600" cy="1143000"/>
          </a:xfrm>
        </p:spPr>
        <p:txBody>
          <a:bodyPr/>
          <a:lstStyle/>
          <a:p>
            <a:r>
              <a:rPr lang="en-US" sz="5400" b="1" dirty="0" smtClean="0">
                <a:solidFill>
                  <a:srgbClr val="002060"/>
                </a:solidFill>
              </a:rPr>
              <a:t>Michael  Schumacher   </a:t>
            </a:r>
            <a:endParaRPr lang="ru-RU" sz="5400" b="1" dirty="0" smtClean="0">
              <a:solidFill>
                <a:srgbClr val="002060"/>
              </a:solidFill>
            </a:endParaRPr>
          </a:p>
        </p:txBody>
      </p:sp>
      <p:pic>
        <p:nvPicPr>
          <p:cNvPr id="26627" name="Содержимое 3" descr="http://sportsmeny.org/wp-content/uploads/2011/08/schum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133600" y="1143000"/>
            <a:ext cx="4648200" cy="5486400"/>
          </a:xfrm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5400" b="1" dirty="0" smtClean="0">
                <a:solidFill>
                  <a:srgbClr val="002060"/>
                </a:solidFill>
              </a:rPr>
              <a:t>Andre Agassi</a:t>
            </a:r>
            <a:endParaRPr lang="ru-RU" sz="5400" b="1" dirty="0" smtClean="0">
              <a:solidFill>
                <a:srgbClr val="002060"/>
              </a:solidFill>
            </a:endParaRPr>
          </a:p>
        </p:txBody>
      </p:sp>
      <p:pic>
        <p:nvPicPr>
          <p:cNvPr id="28675" name="Содержимое 3" descr="http://sportsmeny.org/wp-content/uploads/2011/08/Agassi1109a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857500" y="1985963"/>
            <a:ext cx="3429000" cy="4286250"/>
          </a:xfrm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143000"/>
          </a:xfrm>
        </p:spPr>
        <p:txBody>
          <a:bodyPr/>
          <a:lstStyle/>
          <a:p>
            <a:r>
              <a:rPr lang="en-GB" dirty="0" smtClean="0"/>
              <a:t>     Meijil Sayers</a:t>
            </a:r>
            <a:endParaRPr lang="uk-UA" dirty="0"/>
          </a:p>
        </p:txBody>
      </p:sp>
      <p:pic>
        <p:nvPicPr>
          <p:cNvPr id="1026" name="Picture 2" descr="http://de.academic.ru/pictures/dewiki/65/Anett-Potzsch_18-11-7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1342374"/>
            <a:ext cx="4104456" cy="54573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06616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C:\Users\COMP\Desktop\2(79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28" y="1071546"/>
            <a:ext cx="6761734" cy="5071301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000240"/>
            <a:ext cx="8143932" cy="3786214"/>
          </a:xfrm>
        </p:spPr>
        <p:txBody>
          <a:bodyPr>
            <a:noAutofit/>
          </a:bodyPr>
          <a:lstStyle/>
          <a:p>
            <a:pPr algn="ctr"/>
            <a:r>
              <a:rPr lang="en-US" sz="6600" dirty="0" smtClean="0"/>
              <a:t/>
            </a:r>
            <a:br>
              <a:rPr lang="en-US" sz="6600" dirty="0" smtClean="0"/>
            </a:br>
            <a:r>
              <a:rPr lang="en-US" sz="6600" dirty="0" smtClean="0"/>
              <a:t/>
            </a:r>
            <a:br>
              <a:rPr lang="en-US" sz="6600" dirty="0" smtClean="0"/>
            </a:br>
            <a:r>
              <a:rPr lang="en-US" sz="6600" dirty="0" smtClean="0"/>
              <a:t/>
            </a:r>
            <a:br>
              <a:rPr lang="en-US" sz="6600" dirty="0" smtClean="0"/>
            </a:br>
            <a:r>
              <a:rPr lang="en-US" sz="6600" dirty="0" smtClean="0"/>
              <a:t/>
            </a:r>
            <a:br>
              <a:rPr lang="en-US" sz="6600" dirty="0" smtClean="0"/>
            </a:br>
            <a:r>
              <a:rPr lang="en-US" sz="6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6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6600" dirty="0" smtClean="0">
                <a:latin typeface="Times New Roman" pitchFamily="18" charset="0"/>
                <a:cs typeface="Times New Roman" pitchFamily="18" charset="0"/>
              </a:rPr>
              <a:t>Imagine your </a:t>
            </a:r>
            <a:r>
              <a:rPr lang="en-US" sz="6600" dirty="0" err="1" smtClean="0">
                <a:latin typeface="Times New Roman" pitchFamily="18" charset="0"/>
                <a:cs typeface="Times New Roman" pitchFamily="18" charset="0"/>
              </a:rPr>
              <a:t>favourite</a:t>
            </a:r>
            <a:r>
              <a:rPr lang="en-US" sz="6600" dirty="0" smtClean="0">
                <a:latin typeface="Times New Roman" pitchFamily="18" charset="0"/>
                <a:cs typeface="Times New Roman" pitchFamily="18" charset="0"/>
              </a:rPr>
              <a:t> sportsman is giving an interview to a journalist.</a:t>
            </a:r>
            <a:endParaRPr lang="uk-UA" sz="6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control.eveningkiev.com/static/images/previews/3/30516-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340768"/>
            <a:ext cx="8424936" cy="47525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48995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14356"/>
            <a:ext cx="8229600" cy="5610244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US" dirty="0" smtClean="0">
                <a:solidFill>
                  <a:srgbClr val="002060"/>
                </a:solidFill>
              </a:rPr>
              <a:t>A: _______________________?</a:t>
            </a:r>
          </a:p>
          <a:p>
            <a:pPr>
              <a:buNone/>
            </a:pPr>
            <a:r>
              <a:rPr lang="en-US" dirty="0" smtClean="0">
                <a:solidFill>
                  <a:srgbClr val="002060"/>
                </a:solidFill>
              </a:rPr>
              <a:t>B: I am Andriy Shevchenko.</a:t>
            </a:r>
          </a:p>
          <a:p>
            <a:pPr>
              <a:buNone/>
            </a:pPr>
            <a:endParaRPr lang="en-US" dirty="0" smtClean="0">
              <a:solidFill>
                <a:srgbClr val="002060"/>
              </a:solidFill>
            </a:endParaRPr>
          </a:p>
          <a:p>
            <a:pPr>
              <a:buNone/>
            </a:pPr>
            <a:r>
              <a:rPr lang="en-US" dirty="0" smtClean="0">
                <a:solidFill>
                  <a:srgbClr val="002060"/>
                </a:solidFill>
              </a:rPr>
              <a:t>A: _______________________?</a:t>
            </a:r>
          </a:p>
          <a:p>
            <a:pPr>
              <a:buNone/>
            </a:pPr>
            <a:r>
              <a:rPr lang="en-US" dirty="0" smtClean="0">
                <a:solidFill>
                  <a:srgbClr val="002060"/>
                </a:solidFill>
              </a:rPr>
              <a:t>B: I am forty years old.</a:t>
            </a:r>
          </a:p>
          <a:p>
            <a:pPr>
              <a:buNone/>
            </a:pPr>
            <a:endParaRPr lang="en-US" dirty="0" smtClean="0">
              <a:solidFill>
                <a:srgbClr val="002060"/>
              </a:solidFill>
            </a:endParaRPr>
          </a:p>
          <a:p>
            <a:pPr>
              <a:buNone/>
            </a:pPr>
            <a:r>
              <a:rPr lang="en-US" dirty="0" smtClean="0">
                <a:solidFill>
                  <a:srgbClr val="002060"/>
                </a:solidFill>
              </a:rPr>
              <a:t>A:________________________?</a:t>
            </a:r>
          </a:p>
          <a:p>
            <a:pPr>
              <a:buNone/>
            </a:pPr>
            <a:r>
              <a:rPr lang="en-US" dirty="0" smtClean="0">
                <a:solidFill>
                  <a:srgbClr val="002060"/>
                </a:solidFill>
              </a:rPr>
              <a:t>B: I live in Kyiv.</a:t>
            </a:r>
          </a:p>
          <a:p>
            <a:pPr>
              <a:buNone/>
            </a:pPr>
            <a:endParaRPr lang="en-US" dirty="0" smtClean="0">
              <a:solidFill>
                <a:srgbClr val="002060"/>
              </a:solidFill>
            </a:endParaRPr>
          </a:p>
          <a:p>
            <a:pPr>
              <a:buNone/>
            </a:pPr>
            <a:r>
              <a:rPr lang="en-US" dirty="0" smtClean="0">
                <a:solidFill>
                  <a:srgbClr val="002060"/>
                </a:solidFill>
              </a:rPr>
              <a:t>A:________________________?</a:t>
            </a:r>
          </a:p>
          <a:p>
            <a:pPr>
              <a:buNone/>
            </a:pPr>
            <a:r>
              <a:rPr lang="en-US" dirty="0" smtClean="0">
                <a:solidFill>
                  <a:srgbClr val="002060"/>
                </a:solidFill>
              </a:rPr>
              <a:t>B: I am a footballer.</a:t>
            </a:r>
          </a:p>
          <a:p>
            <a:pPr>
              <a:buNone/>
            </a:pPr>
            <a:endParaRPr lang="en-US" dirty="0" smtClean="0">
              <a:solidFill>
                <a:srgbClr val="002060"/>
              </a:solidFill>
            </a:endParaRPr>
          </a:p>
          <a:p>
            <a:pPr>
              <a:buNone/>
            </a:pPr>
            <a:r>
              <a:rPr lang="en-US" dirty="0" smtClean="0">
                <a:solidFill>
                  <a:srgbClr val="002060"/>
                </a:solidFill>
              </a:rPr>
              <a:t>A</a:t>
            </a:r>
            <a:r>
              <a:rPr lang="en-US" dirty="0">
                <a:solidFill>
                  <a:srgbClr val="002060"/>
                </a:solidFill>
              </a:rPr>
              <a:t>:_______________________?</a:t>
            </a:r>
          </a:p>
          <a:p>
            <a:pPr>
              <a:buNone/>
            </a:pPr>
            <a:r>
              <a:rPr lang="en-US" dirty="0">
                <a:solidFill>
                  <a:srgbClr val="002060"/>
                </a:solidFill>
              </a:rPr>
              <a:t>B: Yes ,I played for Ukrainian club “Dynamo”.</a:t>
            </a:r>
          </a:p>
          <a:p>
            <a:pPr>
              <a:buNone/>
            </a:pPr>
            <a:endParaRPr lang="en-US" dirty="0" smtClean="0">
              <a:solidFill>
                <a:srgbClr val="002060"/>
              </a:solidFill>
            </a:endParaRPr>
          </a:p>
          <a:p>
            <a:pPr>
              <a:buNone/>
            </a:pPr>
            <a:endParaRPr lang="en-US" dirty="0" smtClean="0">
              <a:solidFill>
                <a:srgbClr val="002060"/>
              </a:solidFill>
            </a:endParaRPr>
          </a:p>
          <a:p>
            <a:pPr>
              <a:buNone/>
            </a:pPr>
            <a:endParaRPr lang="uk-UA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764704"/>
            <a:ext cx="8229600" cy="5610244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US" dirty="0" smtClean="0">
                <a:solidFill>
                  <a:srgbClr val="002060"/>
                </a:solidFill>
              </a:rPr>
              <a:t>A:_______________________?</a:t>
            </a:r>
          </a:p>
          <a:p>
            <a:pPr>
              <a:buNone/>
            </a:pPr>
            <a:r>
              <a:rPr lang="en-US" dirty="0" smtClean="0">
                <a:solidFill>
                  <a:srgbClr val="002060"/>
                </a:solidFill>
              </a:rPr>
              <a:t>B: Yes, I was a football striker at club “Dynamo”.</a:t>
            </a:r>
          </a:p>
          <a:p>
            <a:pPr>
              <a:buNone/>
            </a:pPr>
            <a:endParaRPr lang="en-US" dirty="0">
              <a:solidFill>
                <a:srgbClr val="002060"/>
              </a:solidFill>
            </a:endParaRPr>
          </a:p>
          <a:p>
            <a:pPr>
              <a:buNone/>
            </a:pPr>
            <a:r>
              <a:rPr lang="en-US" dirty="0" smtClean="0">
                <a:solidFill>
                  <a:srgbClr val="002060"/>
                </a:solidFill>
              </a:rPr>
              <a:t>A:_______________________?</a:t>
            </a:r>
          </a:p>
          <a:p>
            <a:pPr>
              <a:buNone/>
            </a:pPr>
            <a:r>
              <a:rPr lang="en-US" dirty="0" smtClean="0">
                <a:solidFill>
                  <a:srgbClr val="002060"/>
                </a:solidFill>
              </a:rPr>
              <a:t>B: I scored 370 goals in my life .</a:t>
            </a:r>
          </a:p>
          <a:p>
            <a:pPr>
              <a:buNone/>
            </a:pPr>
            <a:endParaRPr lang="en-US" dirty="0" smtClean="0">
              <a:solidFill>
                <a:srgbClr val="002060"/>
              </a:solidFill>
            </a:endParaRPr>
          </a:p>
          <a:p>
            <a:pPr>
              <a:buNone/>
            </a:pPr>
            <a:r>
              <a:rPr lang="en-US" dirty="0" smtClean="0">
                <a:solidFill>
                  <a:srgbClr val="002060"/>
                </a:solidFill>
              </a:rPr>
              <a:t>A:_______________________?</a:t>
            </a:r>
          </a:p>
          <a:p>
            <a:pPr>
              <a:buNone/>
            </a:pPr>
            <a:r>
              <a:rPr lang="en-US" dirty="0" smtClean="0">
                <a:solidFill>
                  <a:srgbClr val="002060"/>
                </a:solidFill>
              </a:rPr>
              <a:t>B: Yes, I have many awards: the Golden Ball , the Order of Merit, and Honoured Master of Sports of Ukraine.</a:t>
            </a:r>
          </a:p>
          <a:p>
            <a:pPr>
              <a:buNone/>
            </a:pPr>
            <a:endParaRPr lang="en-US" dirty="0" smtClean="0">
              <a:solidFill>
                <a:srgbClr val="002060"/>
              </a:solidFill>
            </a:endParaRPr>
          </a:p>
          <a:p>
            <a:pPr>
              <a:buNone/>
            </a:pPr>
            <a:r>
              <a:rPr lang="en-US" dirty="0" smtClean="0">
                <a:solidFill>
                  <a:srgbClr val="002060"/>
                </a:solidFill>
              </a:rPr>
              <a:t>A:_______________________?</a:t>
            </a:r>
          </a:p>
          <a:p>
            <a:pPr>
              <a:buNone/>
            </a:pPr>
            <a:r>
              <a:rPr lang="en-US" dirty="0" smtClean="0">
                <a:solidFill>
                  <a:srgbClr val="002060"/>
                </a:solidFill>
              </a:rPr>
              <a:t>B: My hobby is golf.</a:t>
            </a:r>
          </a:p>
          <a:p>
            <a:pPr>
              <a:buNone/>
            </a:pPr>
            <a:endParaRPr lang="en-US" dirty="0" smtClean="0">
              <a:solidFill>
                <a:srgbClr val="002060"/>
              </a:solidFill>
            </a:endParaRPr>
          </a:p>
          <a:p>
            <a:pPr>
              <a:buNone/>
            </a:pPr>
            <a:r>
              <a:rPr lang="en-US" dirty="0" smtClean="0">
                <a:solidFill>
                  <a:srgbClr val="002060"/>
                </a:solidFill>
              </a:rPr>
              <a:t>A:_______________________?</a:t>
            </a:r>
          </a:p>
          <a:p>
            <a:pPr>
              <a:buNone/>
            </a:pPr>
            <a:r>
              <a:rPr lang="en-US" dirty="0" smtClean="0">
                <a:solidFill>
                  <a:srgbClr val="002060"/>
                </a:solidFill>
              </a:rPr>
              <a:t>B:Yes, I was a silver medalist of golf in Ukraine.</a:t>
            </a:r>
          </a:p>
          <a:p>
            <a:pPr>
              <a:buNone/>
            </a:pPr>
            <a:endParaRPr lang="en-US" dirty="0">
              <a:solidFill>
                <a:srgbClr val="002060"/>
              </a:solidFill>
            </a:endParaRPr>
          </a:p>
          <a:p>
            <a:pPr>
              <a:buNone/>
            </a:pPr>
            <a:endParaRPr lang="en-US" dirty="0" smtClean="0">
              <a:solidFill>
                <a:srgbClr val="002060"/>
              </a:solidFill>
            </a:endParaRPr>
          </a:p>
          <a:p>
            <a:pPr>
              <a:buNone/>
            </a:pPr>
            <a:endParaRPr lang="en-US" dirty="0">
              <a:solidFill>
                <a:srgbClr val="002060"/>
              </a:solidFill>
            </a:endParaRPr>
          </a:p>
          <a:p>
            <a:pPr>
              <a:buNone/>
            </a:pPr>
            <a:endParaRPr lang="en-US" dirty="0" smtClean="0">
              <a:solidFill>
                <a:srgbClr val="002060"/>
              </a:solidFill>
            </a:endParaRPr>
          </a:p>
          <a:p>
            <a:pPr>
              <a:buNone/>
            </a:pPr>
            <a:endParaRPr lang="en-US" dirty="0" smtClean="0">
              <a:solidFill>
                <a:srgbClr val="002060"/>
              </a:solidFill>
            </a:endParaRPr>
          </a:p>
          <a:p>
            <a:pPr>
              <a:buNone/>
            </a:pPr>
            <a:endParaRPr lang="en-US" dirty="0">
              <a:solidFill>
                <a:srgbClr val="002060"/>
              </a:solidFill>
            </a:endParaRPr>
          </a:p>
          <a:p>
            <a:pPr>
              <a:buNone/>
            </a:pPr>
            <a:endParaRPr lang="en-US" dirty="0" smtClean="0">
              <a:solidFill>
                <a:srgbClr val="002060"/>
              </a:solidFill>
            </a:endParaRPr>
          </a:p>
          <a:p>
            <a:pPr>
              <a:buNone/>
            </a:pPr>
            <a:endParaRPr lang="en-US" dirty="0">
              <a:solidFill>
                <a:srgbClr val="002060"/>
              </a:solidFill>
            </a:endParaRPr>
          </a:p>
          <a:p>
            <a:pPr>
              <a:buNone/>
            </a:pPr>
            <a:endParaRPr lang="uk-UA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1571612"/>
            <a:ext cx="8229600" cy="1204170"/>
          </a:xfrm>
        </p:spPr>
        <p:txBody>
          <a:bodyPr>
            <a:noAutofit/>
          </a:bodyPr>
          <a:lstStyle/>
          <a:p>
            <a:r>
              <a:rPr lang="en-US" sz="8000" dirty="0" smtClean="0">
                <a:latin typeface="Times New Roman" pitchFamily="18" charset="0"/>
                <a:cs typeface="Times New Roman" pitchFamily="18" charset="0"/>
              </a:rPr>
              <a:t>Writing.</a:t>
            </a:r>
            <a:endParaRPr lang="uk-UA" sz="8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5" name="Picture 3" descr="C:\Users\COMP\Desktop\hand-writing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86314" y="3000372"/>
            <a:ext cx="3408370" cy="3408370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1571612"/>
            <a:ext cx="8229600" cy="1143000"/>
          </a:xfrm>
        </p:spPr>
        <p:txBody>
          <a:bodyPr>
            <a:normAutofit/>
          </a:bodyPr>
          <a:lstStyle/>
          <a:p>
            <a:r>
              <a:rPr lang="en-US" sz="7200" dirty="0" smtClean="0">
                <a:latin typeface="Times New Roman" pitchFamily="18" charset="0"/>
                <a:cs typeface="Times New Roman" pitchFamily="18" charset="0"/>
              </a:rPr>
              <a:t>Group work.</a:t>
            </a:r>
            <a:endParaRPr lang="uk-UA" sz="7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0" name="Picture 2" descr="C:\Users\COMP\Desktop\скачанные файлы (1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86314" y="2714620"/>
            <a:ext cx="3643338" cy="3643338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Why do we go in for sports?</a:t>
            </a:r>
            <a:endParaRPr lang="uk-UA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 smtClean="0">
              <a:latin typeface="MV Boli" pitchFamily="2" charset="0"/>
              <a:cs typeface="MV Boli" pitchFamily="2" charset="0"/>
            </a:endParaRPr>
          </a:p>
          <a:p>
            <a:pPr>
              <a:buNone/>
            </a:pPr>
            <a:r>
              <a:rPr lang="en-US" dirty="0" smtClean="0">
                <a:solidFill>
                  <a:srgbClr val="FFC000"/>
                </a:solidFill>
                <a:latin typeface="MV Boli" pitchFamily="2" charset="0"/>
                <a:cs typeface="MV Boli" pitchFamily="2" charset="0"/>
              </a:rPr>
              <a:t>- For pleasure</a:t>
            </a:r>
          </a:p>
          <a:p>
            <a:pPr>
              <a:buNone/>
            </a:pPr>
            <a:r>
              <a:rPr lang="en-US" dirty="0" smtClean="0">
                <a:latin typeface="MV Boli" pitchFamily="2" charset="0"/>
                <a:cs typeface="MV Boli" pitchFamily="2" charset="0"/>
              </a:rPr>
              <a:t>          </a:t>
            </a:r>
            <a:r>
              <a:rPr lang="en-US" dirty="0" smtClean="0">
                <a:solidFill>
                  <a:srgbClr val="00B0F0"/>
                </a:solidFill>
                <a:latin typeface="MV Boli" pitchFamily="2" charset="0"/>
                <a:cs typeface="MV Boli" pitchFamily="2" charset="0"/>
              </a:rPr>
              <a:t>- To be full of energy</a:t>
            </a:r>
          </a:p>
          <a:p>
            <a:pPr>
              <a:buNone/>
            </a:pPr>
            <a:r>
              <a:rPr lang="en-US" dirty="0" smtClean="0">
                <a:latin typeface="MV Boli" pitchFamily="2" charset="0"/>
                <a:cs typeface="MV Boli" pitchFamily="2" charset="0"/>
              </a:rPr>
              <a:t>                   </a:t>
            </a:r>
            <a:r>
              <a:rPr lang="en-US" dirty="0" smtClean="0">
                <a:solidFill>
                  <a:srgbClr val="FFC000"/>
                </a:solidFill>
                <a:latin typeface="MV Boli" pitchFamily="2" charset="0"/>
                <a:cs typeface="MV Boli" pitchFamily="2" charset="0"/>
              </a:rPr>
              <a:t>- To make new friends</a:t>
            </a:r>
          </a:p>
          <a:p>
            <a:pPr>
              <a:buNone/>
            </a:pPr>
            <a:r>
              <a:rPr lang="en-US" dirty="0" smtClean="0">
                <a:solidFill>
                  <a:srgbClr val="00B0F0"/>
                </a:solidFill>
                <a:latin typeface="MV Boli" pitchFamily="2" charset="0"/>
                <a:cs typeface="MV Boli" pitchFamily="2" charset="0"/>
              </a:rPr>
              <a:t>                            - To be healthy</a:t>
            </a:r>
          </a:p>
          <a:p>
            <a:pPr>
              <a:buNone/>
            </a:pPr>
            <a:r>
              <a:rPr lang="en-US" dirty="0" smtClean="0">
                <a:solidFill>
                  <a:srgbClr val="FFC000"/>
                </a:solidFill>
                <a:latin typeface="MV Boli" pitchFamily="2" charset="0"/>
                <a:cs typeface="MV Boli" pitchFamily="2" charset="0"/>
              </a:rPr>
              <a:t>                   - To look young  </a:t>
            </a:r>
          </a:p>
          <a:p>
            <a:pPr>
              <a:buNone/>
            </a:pPr>
            <a:r>
              <a:rPr lang="en-US" dirty="0" smtClean="0">
                <a:solidFill>
                  <a:srgbClr val="FFC000"/>
                </a:solidFill>
                <a:latin typeface="MV Boli" pitchFamily="2" charset="0"/>
                <a:cs typeface="MV Boli" pitchFamily="2" charset="0"/>
              </a:rPr>
              <a:t>          </a:t>
            </a:r>
            <a:r>
              <a:rPr lang="en-US" dirty="0" smtClean="0">
                <a:solidFill>
                  <a:srgbClr val="00B0F0"/>
                </a:solidFill>
                <a:latin typeface="MV Boli" pitchFamily="2" charset="0"/>
                <a:cs typeface="MV Boli" pitchFamily="2" charset="0"/>
              </a:rPr>
              <a:t>- To be strong  </a:t>
            </a:r>
          </a:p>
          <a:p>
            <a:pPr>
              <a:buNone/>
            </a:pPr>
            <a:r>
              <a:rPr lang="en-US" dirty="0" smtClean="0">
                <a:solidFill>
                  <a:srgbClr val="FFC000"/>
                </a:solidFill>
                <a:latin typeface="MV Boli" pitchFamily="2" charset="0"/>
                <a:cs typeface="MV Boli" pitchFamily="2" charset="0"/>
              </a:rPr>
              <a:t>- To keep fit     </a:t>
            </a:r>
            <a:endParaRPr lang="uk-UA" dirty="0">
              <a:solidFill>
                <a:srgbClr val="FFC000"/>
              </a:solidFill>
              <a:latin typeface="Monotype Corsiva" pitchFamily="66" charset="0"/>
              <a:cs typeface="MV Boli" pitchFamily="2" charset="0"/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71546"/>
            <a:ext cx="8229600" cy="525305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4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Thank you  for work. </a:t>
            </a:r>
          </a:p>
          <a:p>
            <a:pPr>
              <a:buNone/>
            </a:pPr>
            <a:r>
              <a:rPr lang="en-US" sz="4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</a:t>
            </a:r>
          </a:p>
          <a:p>
            <a:pPr>
              <a:buNone/>
            </a:pPr>
            <a:r>
              <a:rPr lang="en-US" sz="4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The lesson is over.</a:t>
            </a:r>
          </a:p>
          <a:p>
            <a:pPr>
              <a:buNone/>
            </a:pPr>
            <a:r>
              <a:rPr lang="en-US" sz="4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</a:t>
            </a:r>
          </a:p>
          <a:p>
            <a:pPr>
              <a:buNone/>
            </a:pPr>
            <a:endParaRPr lang="en-US" sz="4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4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0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Have a nice day!</a:t>
            </a:r>
          </a:p>
          <a:p>
            <a:pPr>
              <a:buNone/>
            </a:pPr>
            <a:r>
              <a:rPr lang="en-US" sz="4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              Bye </a:t>
            </a:r>
            <a:r>
              <a:rPr lang="en-US" sz="40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bye</a:t>
            </a:r>
            <a:r>
              <a:rPr lang="en-US" sz="4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uk-UA" sz="4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218" name="Picture 2" descr="C:\Users\COMP\Desktop\$_3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72198" y="4357694"/>
            <a:ext cx="2595554" cy="1868799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COMP\Desktop\4(67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57290" y="812780"/>
            <a:ext cx="7143800" cy="5357850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/>
          <a:lstStyle/>
          <a:p>
            <a:r>
              <a:rPr lang="en-US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Kinds of sports :</a:t>
            </a:r>
            <a:endParaRPr lang="uk-UA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14422"/>
            <a:ext cx="8329642" cy="5429288"/>
          </a:xfrm>
        </p:spPr>
        <p:txBody>
          <a:bodyPr numCol="2">
            <a:normAutofit/>
          </a:bodyPr>
          <a:lstStyle/>
          <a:p>
            <a:r>
              <a:rPr lang="en-US" dirty="0" smtClean="0"/>
              <a:t> Gymnastics</a:t>
            </a:r>
          </a:p>
          <a:p>
            <a:r>
              <a:rPr lang="en-US" dirty="0" smtClean="0"/>
              <a:t>Boxing</a:t>
            </a:r>
          </a:p>
          <a:p>
            <a:r>
              <a:rPr lang="en-US" dirty="0" smtClean="0"/>
              <a:t>Volleyball</a:t>
            </a:r>
          </a:p>
          <a:p>
            <a:r>
              <a:rPr lang="en-US" dirty="0" smtClean="0"/>
              <a:t>Figure skating</a:t>
            </a:r>
          </a:p>
          <a:p>
            <a:r>
              <a:rPr lang="en-US" dirty="0" smtClean="0"/>
              <a:t>Baseball</a:t>
            </a:r>
          </a:p>
          <a:p>
            <a:r>
              <a:rPr lang="en-US" dirty="0" smtClean="0"/>
              <a:t>Judo</a:t>
            </a:r>
          </a:p>
          <a:p>
            <a:r>
              <a:rPr lang="en-US" dirty="0" smtClean="0"/>
              <a:t>Cricket</a:t>
            </a:r>
          </a:p>
          <a:p>
            <a:r>
              <a:rPr lang="en-US" dirty="0" smtClean="0"/>
              <a:t>Swimming</a:t>
            </a:r>
          </a:p>
          <a:p>
            <a:r>
              <a:rPr lang="en-US" dirty="0" smtClean="0"/>
              <a:t>Snowboarding</a:t>
            </a:r>
          </a:p>
          <a:p>
            <a:r>
              <a:rPr lang="en-US" dirty="0" smtClean="0"/>
              <a:t>Football</a:t>
            </a:r>
          </a:p>
          <a:p>
            <a:r>
              <a:rPr lang="en-US" dirty="0" smtClean="0"/>
              <a:t>Skiing</a:t>
            </a:r>
          </a:p>
          <a:p>
            <a:r>
              <a:rPr lang="en-US" dirty="0" smtClean="0"/>
              <a:t>Ice hockey</a:t>
            </a:r>
          </a:p>
          <a:p>
            <a:r>
              <a:rPr lang="en-US" dirty="0" smtClean="0"/>
              <a:t>Tennis</a:t>
            </a:r>
          </a:p>
          <a:p>
            <a:r>
              <a:rPr lang="en-US" dirty="0" smtClean="0"/>
              <a:t>Athletics</a:t>
            </a:r>
          </a:p>
          <a:p>
            <a:r>
              <a:rPr lang="en-US" dirty="0" smtClean="0"/>
              <a:t>Golf</a:t>
            </a:r>
          </a:p>
          <a:p>
            <a:r>
              <a:rPr lang="en-US" dirty="0" smtClean="0"/>
              <a:t>Motocross</a:t>
            </a:r>
          </a:p>
          <a:p>
            <a:r>
              <a:rPr lang="en-US" dirty="0" smtClean="0"/>
              <a:t>Skydiving</a:t>
            </a:r>
          </a:p>
          <a:p>
            <a:r>
              <a:rPr lang="en-US" dirty="0" smtClean="0"/>
              <a:t>Rock  climbing </a:t>
            </a:r>
          </a:p>
          <a:p>
            <a:r>
              <a:rPr lang="en-US" dirty="0" smtClean="0"/>
              <a:t>Rugby</a:t>
            </a:r>
          </a:p>
          <a:p>
            <a:r>
              <a:rPr lang="en-US" dirty="0" smtClean="0"/>
              <a:t>Pole </a:t>
            </a:r>
            <a:r>
              <a:rPr lang="en-GB"/>
              <a:t>v</a:t>
            </a:r>
            <a:r>
              <a:rPr lang="en-US" smtClean="0"/>
              <a:t>ault</a:t>
            </a:r>
            <a:endParaRPr lang="en-US" dirty="0" smtClean="0"/>
          </a:p>
          <a:p>
            <a:r>
              <a:rPr lang="en-US" dirty="0" smtClean="0"/>
              <a:t>Horse-racing</a:t>
            </a:r>
          </a:p>
          <a:p>
            <a:endParaRPr lang="uk-UA" dirty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6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54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58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2" dur="5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6" dur="500" fill="hold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70" dur="500" fill="hold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74" dur="500" fill="hold"/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78" dur="500" fill="hold"/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82" dur="500" fill="hold"/>
                                        <p:tgtEl>
                                          <p:spTgt spid="3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86" dur="500" fill="hold"/>
                                        <p:tgtEl>
                                          <p:spTgt spid="3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5" name="TextBox 4"/>
          <p:cNvSpPr txBox="1"/>
          <p:nvPr/>
        </p:nvSpPr>
        <p:spPr>
          <a:xfrm>
            <a:off x="1643042" y="214290"/>
            <a:ext cx="578647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SPORT</a:t>
            </a:r>
            <a:endParaRPr lang="uk-UA" sz="9600" b="1" i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4" name="Picture 4" descr="C:\Users\COMP\Desktop\zqc3dpzJtS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2500298" y="214290"/>
            <a:ext cx="578647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SPORT</a:t>
            </a:r>
            <a:endParaRPr lang="uk-UA" sz="96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7" name="Picture 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72132" y="4868607"/>
            <a:ext cx="2000264" cy="198939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714356"/>
            <a:ext cx="8072494" cy="3368676"/>
          </a:xfrm>
        </p:spPr>
        <p:txBody>
          <a:bodyPr>
            <a:noAutofit/>
          </a:bodyPr>
          <a:lstStyle/>
          <a:p>
            <a:pPr algn="ctr"/>
            <a:r>
              <a:rPr lang="en-US" sz="6000" dirty="0" smtClean="0">
                <a:latin typeface="Times New Roman" pitchFamily="18" charset="0"/>
                <a:cs typeface="Times New Roman" pitchFamily="18" charset="0"/>
              </a:rPr>
              <a:t>SPORT  </a:t>
            </a:r>
            <a:br>
              <a:rPr lang="en-US" sz="6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6000" dirty="0" smtClean="0">
                <a:latin typeface="Times New Roman" pitchFamily="18" charset="0"/>
                <a:cs typeface="Times New Roman" pitchFamily="18" charset="0"/>
              </a:rPr>
              <a:t>IS  HEALTH,          STRENGTH  AND FUN</a:t>
            </a:r>
            <a:endParaRPr lang="uk-UA" sz="6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9" name="Picture 5" descr="C:\Users\COMP\Desktop\slide1-image-tablet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4286256"/>
            <a:ext cx="8191500" cy="238125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563877383"/>
      </p:ext>
    </p:extLst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2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7931150" cy="541337"/>
          </a:xfrm>
        </p:spPr>
        <p:txBody>
          <a:bodyPr>
            <a:normAutofit fontScale="90000"/>
          </a:bodyPr>
          <a:lstStyle/>
          <a:p>
            <a:r>
              <a:rPr lang="en-US" sz="3400" b="1" dirty="0">
                <a:solidFill>
                  <a:srgbClr val="000099"/>
                </a:solidFill>
              </a:rPr>
              <a:t>Card </a:t>
            </a:r>
            <a:r>
              <a:rPr lang="en-US" sz="3400" b="1" dirty="0">
                <a:solidFill>
                  <a:srgbClr val="002060"/>
                </a:solidFill>
              </a:rPr>
              <a:t>2</a:t>
            </a:r>
            <a:r>
              <a:rPr lang="en-US" sz="3400" dirty="0">
                <a:solidFill>
                  <a:srgbClr val="002060"/>
                </a:solidFill>
              </a:rPr>
              <a:t>                          </a:t>
            </a:r>
            <a:r>
              <a:rPr lang="en-US" sz="3400" b="1" dirty="0">
                <a:solidFill>
                  <a:srgbClr val="002060"/>
                </a:solidFill>
              </a:rPr>
              <a:t>We need</a:t>
            </a:r>
            <a:endParaRPr lang="ru-RU" sz="3400" b="1" dirty="0">
              <a:solidFill>
                <a:srgbClr val="002060"/>
              </a:solidFill>
            </a:endParaRPr>
          </a:p>
        </p:txBody>
      </p:sp>
      <p:sp>
        <p:nvSpPr>
          <p:cNvPr id="119813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179388" y="981075"/>
            <a:ext cx="4176712" cy="5184775"/>
          </a:xfrm>
        </p:spPr>
        <p:txBody>
          <a:bodyPr/>
          <a:lstStyle/>
          <a:p>
            <a:pPr marL="533400" indent="-533400">
              <a:lnSpc>
                <a:spcPct val="80000"/>
              </a:lnSpc>
              <a:buFont typeface="Wingdings" pitchFamily="2" charset="2"/>
              <a:buNone/>
            </a:pPr>
            <a:r>
              <a:rPr lang="en-US" b="1" dirty="0">
                <a:solidFill>
                  <a:srgbClr val="0000FF"/>
                </a:solidFill>
              </a:rPr>
              <a:t>1</a:t>
            </a:r>
            <a:r>
              <a:rPr lang="en-US" b="1" dirty="0" smtClean="0">
                <a:solidFill>
                  <a:srgbClr val="0000FF"/>
                </a:solidFill>
              </a:rPr>
              <a:t>. to </a:t>
            </a:r>
            <a:r>
              <a:rPr lang="en-US" b="1" dirty="0">
                <a:solidFill>
                  <a:srgbClr val="0000FF"/>
                </a:solidFill>
              </a:rPr>
              <a:t>play volleyball</a:t>
            </a:r>
          </a:p>
          <a:p>
            <a:pPr marL="533400" indent="-533400">
              <a:lnSpc>
                <a:spcPct val="80000"/>
              </a:lnSpc>
              <a:buFont typeface="Wingdings" pitchFamily="2" charset="2"/>
              <a:buNone/>
            </a:pPr>
            <a:r>
              <a:rPr lang="en-US" b="1" dirty="0">
                <a:solidFill>
                  <a:srgbClr val="0000FF"/>
                </a:solidFill>
              </a:rPr>
              <a:t>2</a:t>
            </a:r>
            <a:r>
              <a:rPr lang="en-US" b="1" dirty="0" smtClean="0">
                <a:solidFill>
                  <a:srgbClr val="0000FF"/>
                </a:solidFill>
              </a:rPr>
              <a:t>. to </a:t>
            </a:r>
            <a:r>
              <a:rPr lang="en-US" b="1" dirty="0">
                <a:solidFill>
                  <a:srgbClr val="0000FF"/>
                </a:solidFill>
              </a:rPr>
              <a:t>play football</a:t>
            </a:r>
          </a:p>
          <a:p>
            <a:pPr marL="533400" indent="-533400">
              <a:lnSpc>
                <a:spcPct val="80000"/>
              </a:lnSpc>
              <a:buFont typeface="Wingdings" pitchFamily="2" charset="2"/>
              <a:buNone/>
            </a:pPr>
            <a:r>
              <a:rPr lang="en-US" b="1" dirty="0">
                <a:solidFill>
                  <a:srgbClr val="0000FF"/>
                </a:solidFill>
              </a:rPr>
              <a:t>3</a:t>
            </a:r>
            <a:r>
              <a:rPr lang="en-US" b="1" dirty="0" smtClean="0">
                <a:solidFill>
                  <a:srgbClr val="0000FF"/>
                </a:solidFill>
              </a:rPr>
              <a:t>. to </a:t>
            </a:r>
            <a:r>
              <a:rPr lang="en-US" b="1" dirty="0">
                <a:solidFill>
                  <a:srgbClr val="0000FF"/>
                </a:solidFill>
              </a:rPr>
              <a:t>play basketball</a:t>
            </a:r>
          </a:p>
          <a:p>
            <a:pPr marL="533400" indent="-533400">
              <a:lnSpc>
                <a:spcPct val="80000"/>
              </a:lnSpc>
              <a:buFont typeface="Wingdings" pitchFamily="2" charset="2"/>
              <a:buNone/>
            </a:pPr>
            <a:r>
              <a:rPr lang="en-US" b="1" dirty="0">
                <a:solidFill>
                  <a:srgbClr val="0000FF"/>
                </a:solidFill>
              </a:rPr>
              <a:t>4</a:t>
            </a:r>
            <a:r>
              <a:rPr lang="en-US" b="1" dirty="0" smtClean="0">
                <a:solidFill>
                  <a:srgbClr val="0000FF"/>
                </a:solidFill>
              </a:rPr>
              <a:t>. to </a:t>
            </a:r>
            <a:r>
              <a:rPr lang="en-US" b="1" dirty="0">
                <a:solidFill>
                  <a:srgbClr val="0000FF"/>
                </a:solidFill>
              </a:rPr>
              <a:t>play tennis</a:t>
            </a:r>
          </a:p>
          <a:p>
            <a:pPr marL="533400" indent="-533400">
              <a:lnSpc>
                <a:spcPct val="80000"/>
              </a:lnSpc>
              <a:buFont typeface="Wingdings" pitchFamily="2" charset="2"/>
              <a:buNone/>
            </a:pPr>
            <a:r>
              <a:rPr lang="en-US" b="1" dirty="0">
                <a:solidFill>
                  <a:srgbClr val="0000FF"/>
                </a:solidFill>
              </a:rPr>
              <a:t>5</a:t>
            </a:r>
            <a:r>
              <a:rPr lang="en-US" b="1" dirty="0" smtClean="0">
                <a:solidFill>
                  <a:srgbClr val="0000FF"/>
                </a:solidFill>
              </a:rPr>
              <a:t>. to </a:t>
            </a:r>
            <a:r>
              <a:rPr lang="en-US" b="1" dirty="0">
                <a:solidFill>
                  <a:srgbClr val="0000FF"/>
                </a:solidFill>
              </a:rPr>
              <a:t>play ice hockey</a:t>
            </a:r>
          </a:p>
          <a:p>
            <a:pPr marL="533400" indent="-533400">
              <a:lnSpc>
                <a:spcPct val="80000"/>
              </a:lnSpc>
              <a:buFont typeface="Wingdings" pitchFamily="2" charset="2"/>
              <a:buNone/>
            </a:pPr>
            <a:r>
              <a:rPr lang="en-US" b="1" dirty="0">
                <a:solidFill>
                  <a:srgbClr val="0000FF"/>
                </a:solidFill>
              </a:rPr>
              <a:t>6</a:t>
            </a:r>
            <a:r>
              <a:rPr lang="en-US" b="1" dirty="0" smtClean="0">
                <a:solidFill>
                  <a:srgbClr val="0000FF"/>
                </a:solidFill>
              </a:rPr>
              <a:t>. to </a:t>
            </a:r>
            <a:r>
              <a:rPr lang="en-US" b="1" dirty="0">
                <a:solidFill>
                  <a:srgbClr val="0000FF"/>
                </a:solidFill>
              </a:rPr>
              <a:t>go in for swimming</a:t>
            </a:r>
          </a:p>
          <a:p>
            <a:pPr marL="533400" indent="-533400">
              <a:lnSpc>
                <a:spcPct val="80000"/>
              </a:lnSpc>
              <a:buFont typeface="Wingdings" pitchFamily="2" charset="2"/>
              <a:buNone/>
            </a:pPr>
            <a:r>
              <a:rPr lang="en-US" b="1" dirty="0">
                <a:solidFill>
                  <a:srgbClr val="0000FF"/>
                </a:solidFill>
              </a:rPr>
              <a:t>7</a:t>
            </a:r>
            <a:r>
              <a:rPr lang="en-US" b="1" dirty="0" smtClean="0">
                <a:solidFill>
                  <a:srgbClr val="0000FF"/>
                </a:solidFill>
              </a:rPr>
              <a:t>. to </a:t>
            </a:r>
            <a:r>
              <a:rPr lang="en-US" b="1" dirty="0">
                <a:solidFill>
                  <a:srgbClr val="0000FF"/>
                </a:solidFill>
              </a:rPr>
              <a:t>go in for running</a:t>
            </a:r>
          </a:p>
          <a:p>
            <a:pPr marL="533400" indent="-533400">
              <a:lnSpc>
                <a:spcPct val="80000"/>
              </a:lnSpc>
              <a:buFont typeface="Wingdings" pitchFamily="2" charset="2"/>
              <a:buNone/>
            </a:pPr>
            <a:r>
              <a:rPr lang="en-US" b="1" dirty="0">
                <a:solidFill>
                  <a:srgbClr val="0000FF"/>
                </a:solidFill>
              </a:rPr>
              <a:t>8</a:t>
            </a:r>
            <a:r>
              <a:rPr lang="en-US" b="1" dirty="0" smtClean="0">
                <a:solidFill>
                  <a:srgbClr val="0000FF"/>
                </a:solidFill>
              </a:rPr>
              <a:t>. to </a:t>
            </a:r>
            <a:r>
              <a:rPr lang="en-US" b="1" dirty="0">
                <a:solidFill>
                  <a:srgbClr val="0000FF"/>
                </a:solidFill>
              </a:rPr>
              <a:t>go in for boxing</a:t>
            </a:r>
          </a:p>
          <a:p>
            <a:pPr marL="533400" indent="-533400">
              <a:lnSpc>
                <a:spcPct val="80000"/>
              </a:lnSpc>
              <a:buFont typeface="Wingdings" pitchFamily="2" charset="2"/>
              <a:buAutoNum type="arabicPeriod"/>
            </a:pPr>
            <a:endParaRPr lang="en-US" dirty="0">
              <a:solidFill>
                <a:srgbClr val="0000FF"/>
              </a:solidFill>
            </a:endParaRPr>
          </a:p>
          <a:p>
            <a:pPr marL="533400" indent="-533400">
              <a:lnSpc>
                <a:spcPct val="80000"/>
              </a:lnSpc>
              <a:buFont typeface="Wingdings" pitchFamily="2" charset="2"/>
              <a:buNone/>
            </a:pPr>
            <a:r>
              <a:rPr lang="en-US" sz="2000" dirty="0"/>
              <a:t> </a:t>
            </a:r>
            <a:endParaRPr lang="ru-RU" sz="2000" dirty="0"/>
          </a:p>
        </p:txBody>
      </p:sp>
      <p:sp>
        <p:nvSpPr>
          <p:cNvPr id="119814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4500563" y="1052513"/>
            <a:ext cx="4454525" cy="5080000"/>
          </a:xfrm>
        </p:spPr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sz="2000" b="1" dirty="0">
                <a:solidFill>
                  <a:srgbClr val="000099"/>
                </a:solidFill>
              </a:rPr>
              <a:t>a) a playground, a ball, two </a:t>
            </a:r>
            <a:r>
              <a:rPr lang="en-US" sz="2000" b="1" dirty="0" smtClean="0">
                <a:solidFill>
                  <a:srgbClr val="000099"/>
                </a:solidFill>
              </a:rPr>
              <a:t>baskets</a:t>
            </a:r>
            <a:endParaRPr lang="en-US" sz="2000" b="1" dirty="0">
              <a:solidFill>
                <a:srgbClr val="000099"/>
              </a:solidFill>
            </a:endParaRP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sz="2000" b="1" dirty="0">
                <a:solidFill>
                  <a:srgbClr val="000099"/>
                </a:solidFill>
              </a:rPr>
              <a:t>b) a racket, a small ball, a </a:t>
            </a:r>
            <a:r>
              <a:rPr lang="en-US" sz="2000" b="1" dirty="0" smtClean="0">
                <a:solidFill>
                  <a:srgbClr val="000099"/>
                </a:solidFill>
              </a:rPr>
              <a:t>net,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sz="2000" b="1" dirty="0" smtClean="0">
                <a:solidFill>
                  <a:srgbClr val="000099"/>
                </a:solidFill>
              </a:rPr>
              <a:t>   a court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sz="2000" b="1" dirty="0" smtClean="0">
                <a:solidFill>
                  <a:srgbClr val="000099"/>
                </a:solidFill>
              </a:rPr>
              <a:t>c</a:t>
            </a:r>
            <a:r>
              <a:rPr lang="en-US" sz="2000" b="1" dirty="0">
                <a:solidFill>
                  <a:srgbClr val="000099"/>
                </a:solidFill>
              </a:rPr>
              <a:t>) a </a:t>
            </a:r>
            <a:r>
              <a:rPr lang="en-US" sz="2000" b="1" dirty="0" smtClean="0">
                <a:solidFill>
                  <a:srgbClr val="000099"/>
                </a:solidFill>
              </a:rPr>
              <a:t>track</a:t>
            </a:r>
            <a:endParaRPr lang="en-US" sz="2000" b="1" dirty="0">
              <a:solidFill>
                <a:srgbClr val="000099"/>
              </a:solidFill>
            </a:endParaRP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sz="2000" b="1" dirty="0">
                <a:solidFill>
                  <a:srgbClr val="000099"/>
                </a:solidFill>
              </a:rPr>
              <a:t>d) a ring, </a:t>
            </a:r>
            <a:r>
              <a:rPr lang="en-US" sz="2000" b="1" dirty="0" smtClean="0">
                <a:solidFill>
                  <a:srgbClr val="000099"/>
                </a:solidFill>
              </a:rPr>
              <a:t>gloves</a:t>
            </a:r>
            <a:endParaRPr lang="en-US" sz="2000" b="1" dirty="0">
              <a:solidFill>
                <a:srgbClr val="000099"/>
              </a:solidFill>
            </a:endParaRP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sz="2000" b="1" dirty="0">
                <a:solidFill>
                  <a:srgbClr val="000099"/>
                </a:solidFill>
              </a:rPr>
              <a:t>e) a swimming pool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sz="2000" b="1" dirty="0">
                <a:solidFill>
                  <a:srgbClr val="000099"/>
                </a:solidFill>
              </a:rPr>
              <a:t>f) a big pitch, a ball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sz="2000" b="1" dirty="0">
                <a:solidFill>
                  <a:srgbClr val="000099"/>
                </a:solidFill>
              </a:rPr>
              <a:t>g) a playground, a ball, net in the middle of the playground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sz="2000" b="1" dirty="0">
                <a:solidFill>
                  <a:srgbClr val="000099"/>
                </a:solidFill>
              </a:rPr>
              <a:t>h) hockey sticks, a playground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sz="2000" b="1" dirty="0">
                <a:solidFill>
                  <a:srgbClr val="000099"/>
                </a:solidFill>
              </a:rPr>
              <a:t>covered with </a:t>
            </a:r>
            <a:r>
              <a:rPr lang="en-US" sz="2000" b="1" dirty="0" smtClean="0">
                <a:solidFill>
                  <a:srgbClr val="000099"/>
                </a:solidFill>
              </a:rPr>
              <a:t>ice</a:t>
            </a:r>
            <a:endParaRPr lang="en-US" sz="2000" b="1" dirty="0">
              <a:solidFill>
                <a:srgbClr val="000099"/>
              </a:solidFill>
            </a:endParaRP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sz="1800" dirty="0"/>
              <a:t> </a:t>
            </a:r>
            <a:endParaRPr lang="ru-RU" sz="1800" dirty="0"/>
          </a:p>
        </p:txBody>
      </p:sp>
      <p:pic>
        <p:nvPicPr>
          <p:cNvPr id="119815" name="Picture 7" descr="x_3524b0c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4213" y="4508500"/>
            <a:ext cx="2735262" cy="2160588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234" name="Rectangle 2"/>
          <p:cNvSpPr>
            <a:spLocks noGrp="1" noChangeArrowheads="1"/>
          </p:cNvSpPr>
          <p:nvPr>
            <p:ph type="title"/>
          </p:nvPr>
        </p:nvSpPr>
        <p:spPr>
          <a:xfrm>
            <a:off x="571472" y="0"/>
            <a:ext cx="8229600" cy="1143000"/>
          </a:xfrm>
        </p:spPr>
        <p:txBody>
          <a:bodyPr/>
          <a:lstStyle/>
          <a:p>
            <a:pPr algn="ctr"/>
            <a:r>
              <a:rPr lang="en-US" sz="5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Boxing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http://sport.img.com.ua/nxs274/b/600x500/5/e4/d30474a9dfac3355c6a6a74a75f6be4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412775"/>
            <a:ext cx="7704856" cy="51365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232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232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30000">
                                          <p:val>
                                            <p:strVal val="#ppt_h/2"/>
                                          </p:val>
                                        </p:tav>
                                        <p:tav tm="40000">
                                          <p:val>
                                            <p:strVal val="#ppt_h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"/>
                                          </p:val>
                                        </p:tav>
                                        <p:tav tm="60000">
                                          <p:val>
                                            <p:strVal val="#ppt_h"/>
                                          </p:val>
                                        </p:tav>
                                        <p:tav tm="69900">
                                          <p:val>
                                            <p:strVal val="#ppt_h/2"/>
                                          </p:val>
                                        </p:tav>
                                        <p:tav tm="8000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232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232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5"/>
                                          </p:val>
                                        </p:tav>
                                        <p:tav tm="20000">
                                          <p:val>
                                            <p:strVal val="#ppt_y-.2"/>
                                          </p:val>
                                        </p:tav>
                                        <p:tav tm="30000">
                                          <p:val>
                                            <p:strVal val="#ppt_y"/>
                                          </p:val>
                                        </p:tav>
                                        <p:tav tm="40000">
                                          <p:val>
                                            <p:strVal val="#ppt_y-.15"/>
                                          </p:val>
                                        </p:tav>
                                        <p:tav tm="50000">
                                          <p:val>
                                            <p:strVal val="#ppt_y"/>
                                          </p:val>
                                        </p:tav>
                                        <p:tav tm="60000">
                                          <p:val>
                                            <p:strVal val="#ppt_y-.1"/>
                                          </p:val>
                                        </p:tav>
                                        <p:tav tm="69900">
                                          <p:val>
                                            <p:strVal val="#ppt_y"/>
                                          </p:val>
                                        </p:tav>
                                        <p:tav tm="80000">
                                          <p:val>
                                            <p:strVal val="#ppt_y-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3234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674</TotalTime>
  <Words>565</Words>
  <Application>Microsoft Office PowerPoint</Application>
  <PresentationFormat>Экран (4:3)</PresentationFormat>
  <Paragraphs>137</Paragraphs>
  <Slides>37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37</vt:i4>
      </vt:variant>
    </vt:vector>
  </HeadingPairs>
  <TitlesOfParts>
    <vt:vector size="38" baseType="lpstr">
      <vt:lpstr>Поток</vt:lpstr>
      <vt:lpstr>               SPORT             IS  HEALTH,               STRENGTH  AND FUN</vt:lpstr>
      <vt:lpstr>Презентация PowerPoint</vt:lpstr>
      <vt:lpstr>Презентация PowerPoint</vt:lpstr>
      <vt:lpstr>Презентация PowerPoint</vt:lpstr>
      <vt:lpstr>Kinds of sports :</vt:lpstr>
      <vt:lpstr>Презентация PowerPoint</vt:lpstr>
      <vt:lpstr>SPORT   IS  HEALTH,          STRENGTH  AND FUN</vt:lpstr>
      <vt:lpstr>Card 2                          We need</vt:lpstr>
      <vt:lpstr>Boxing</vt:lpstr>
      <vt:lpstr>Swimming</vt:lpstr>
      <vt:lpstr>Tennis</vt:lpstr>
      <vt:lpstr>            Ice hockey</vt:lpstr>
      <vt:lpstr>            Basketball</vt:lpstr>
      <vt:lpstr>Athletics</vt:lpstr>
      <vt:lpstr>                 Read the text                                                   “The World Cup”.</vt:lpstr>
      <vt:lpstr>Answer the questions :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    True or False </vt:lpstr>
      <vt:lpstr>Muhammad Ali </vt:lpstr>
      <vt:lpstr>Pele </vt:lpstr>
      <vt:lpstr>Michael  Schumacher   </vt:lpstr>
      <vt:lpstr>Andre Agassi</vt:lpstr>
      <vt:lpstr>     Meijil Sayers</vt:lpstr>
      <vt:lpstr>     Imagine your favourite sportsman is giving an interview to a journalist.</vt:lpstr>
      <vt:lpstr>Презентация PowerPoint</vt:lpstr>
      <vt:lpstr>Презентация PowerPoint</vt:lpstr>
      <vt:lpstr>Презентация PowerPoint</vt:lpstr>
      <vt:lpstr>Writing.</vt:lpstr>
      <vt:lpstr>Group work.</vt:lpstr>
      <vt:lpstr>Why do we go in for sports?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SPORT  IS  HEALTH  , STRENGTH  AND FUN</dc:title>
  <dc:creator>COMP</dc:creator>
  <cp:lastModifiedBy>usser</cp:lastModifiedBy>
  <cp:revision>47</cp:revision>
  <dcterms:created xsi:type="dcterms:W3CDTF">2016-02-21T10:48:17Z</dcterms:created>
  <dcterms:modified xsi:type="dcterms:W3CDTF">2016-03-10T11:06:17Z</dcterms:modified>
</cp:coreProperties>
</file>