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3"/>
  </p:notesMasterIdLst>
  <p:sldIdLst>
    <p:sldId id="275" r:id="rId2"/>
    <p:sldId id="257" r:id="rId3"/>
    <p:sldId id="258" r:id="rId4"/>
    <p:sldId id="267" r:id="rId5"/>
    <p:sldId id="277" r:id="rId6"/>
    <p:sldId id="279" r:id="rId7"/>
    <p:sldId id="259" r:id="rId8"/>
    <p:sldId id="260" r:id="rId9"/>
    <p:sldId id="262" r:id="rId10"/>
    <p:sldId id="281" r:id="rId11"/>
    <p:sldId id="263" r:id="rId12"/>
    <p:sldId id="280" r:id="rId13"/>
    <p:sldId id="264" r:id="rId14"/>
    <p:sldId id="265" r:id="rId15"/>
    <p:sldId id="282" r:id="rId16"/>
    <p:sldId id="283" r:id="rId17"/>
    <p:sldId id="270" r:id="rId18"/>
    <p:sldId id="284" r:id="rId19"/>
    <p:sldId id="276" r:id="rId20"/>
    <p:sldId id="274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дминистратор" initials="А" lastIdx="1" clrIdx="0">
    <p:extLst>
      <p:ext uri="{19B8F6BF-5375-455C-9EA6-DF929625EA0E}">
        <p15:presenceInfo xmlns:p15="http://schemas.microsoft.com/office/powerpoint/2012/main" xmlns="" userId="Администратор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0-16T19:50:33.959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DC74D-6144-4C50-9917-E074CAD58E10}" type="datetimeFigureOut">
              <a:rPr lang="uk-UA" smtClean="0"/>
              <a:pPr/>
              <a:t>01.11.2016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Редагувати стиль зразка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6A27E-043E-4CC8-A042-F30E7A6A9B3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10025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6A27E-043E-4CC8-A042-F30E7A6A9B36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71934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6A27E-043E-4CC8-A042-F30E7A6A9B36}" type="slidenum">
              <a:rPr lang="uk-UA" smtClean="0"/>
              <a:pPr/>
              <a:t>4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6A27E-043E-4CC8-A042-F30E7A6A9B36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40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140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09887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22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60048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8377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163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1389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497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536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767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89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039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59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23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67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597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38960" y="1"/>
            <a:ext cx="9482960" cy="7317432"/>
          </a:xfrm>
        </p:spPr>
      </p:pic>
      <p:sp>
        <p:nvSpPr>
          <p:cNvPr id="7" name="TextBox 6"/>
          <p:cNvSpPr txBox="1"/>
          <p:nvPr/>
        </p:nvSpPr>
        <p:spPr>
          <a:xfrm>
            <a:off x="1619672" y="764704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4797152"/>
            <a:ext cx="70567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</a:t>
            </a:r>
            <a:r>
              <a:rPr lang="ru-RU" sz="4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забарвлення</a:t>
            </a:r>
            <a:r>
              <a:rPr lang="ru-RU" sz="4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префіксів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суфіксів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2052156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префіксів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76872"/>
            <a:ext cx="7992888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  Особливої експресії набувають слова, у яких повторюється або комбінується з іншими префіксами префікс </a:t>
            </a:r>
            <a:r>
              <a:rPr lang="uk-UA" sz="3200" b="1" dirty="0" err="1" smtClean="0">
                <a:latin typeface="Times New Roman" pitchFamily="18" charset="0"/>
                <a:cs typeface="Times New Roman" pitchFamily="18" charset="0"/>
              </a:rPr>
              <a:t>по-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Наприклад: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Притаїлося все, </a:t>
            </a:r>
            <a:r>
              <a:rPr lang="uk-UA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пополохалось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перед з</a:t>
            </a:r>
            <a:r>
              <a:rPr lang="uk-UA" sz="3200" i="1" dirty="0" smtClean="0">
                <a:latin typeface="Times New Roman"/>
                <a:cs typeface="Times New Roman"/>
              </a:rPr>
              <a:t>̕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явищем тучі грізної… (М.Стельмах).</a:t>
            </a:r>
            <a:endParaRPr lang="uk-UA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6432" y="0"/>
            <a:ext cx="1917568" cy="23488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префіксів</a:t>
            </a:r>
            <a:endParaRPr lang="uk-UA" sz="4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09599" y="2204864"/>
            <a:ext cx="8534400" cy="4464496"/>
          </a:xfrm>
        </p:spPr>
        <p:txBody>
          <a:bodyPr/>
          <a:lstStyle/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Книжний характер забезпечують запозичені префікси 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анти-, 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архі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екстра-, контр-, псевдо-, ультра-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подібні (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анти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тіла,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псевдо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народність,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контр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аргументи,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ультра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звуковий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6431" y="0"/>
            <a:ext cx="1917568" cy="23488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6432" y="0"/>
            <a:ext cx="1917568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343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08912" cy="1669752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Виразно прочитайте крилаті вислови. У виділених словах виділіть префікси та суфікси,поясніть їх значення і правопис.</a:t>
            </a:r>
            <a:b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676456" cy="47971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1.Українська мова –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божиста,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богодана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богообрана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Мойсей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Фішбейн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uk-UA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2.Рідна мова дається народові Богом, чужа – людьми, її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приносять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 на вістрі ворожих списів (В. </a:t>
            </a:r>
            <a:r>
              <a:rPr lang="uk-UA" sz="3200" dirty="0" err="1" smtClean="0">
                <a:latin typeface="Times New Roman" pitchFamily="18" charset="0"/>
                <a:cs typeface="Times New Roman" pitchFamily="18" charset="0"/>
              </a:rPr>
              <a:t>Захарченко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3.Українське слово. Ти частка тих, що вже давно померли, їх кров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живуща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, їх жага нетлінна, безсмертне і величне, як Говерла, багате і дзвінке, як Україна(Д. Луценко).</a:t>
            </a:r>
          </a:p>
          <a:p>
            <a:pPr>
              <a:buNone/>
            </a:pP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7001" y="5661248"/>
            <a:ext cx="976997" cy="11967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 способи словотвору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09599" y="2348880"/>
            <a:ext cx="8138864" cy="3960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Стилістичні можливості мають і інші способи словотвору – </a:t>
            </a:r>
            <a:r>
              <a:rPr lang="uk-UA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основоскладання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(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самоаналіз, мовознавство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книжний характер); словоскладання (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цар – жайворонок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художній стиль,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кіловат – година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науковий стиль).</a:t>
            </a:r>
          </a:p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3" y="0"/>
            <a:ext cx="3640835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7426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>
                <a:solidFill>
                  <a:srgbClr val="C00000"/>
                </a:solidFill>
              </a:rPr>
              <a:t>Позмагайтеся!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5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варіант</a:t>
            </a:r>
          </a:p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Хто утворить від слова 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бабуся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найбільше слів з новим відтінком значення за допомогою 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суфіксів позитивної оцінки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ІІ варіант</a:t>
            </a:r>
          </a:p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Хто утворить від слова 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кіт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найбільше слів з 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новим відтінком значення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5049" y="0"/>
            <a:ext cx="1917568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315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Розподільчий диктант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208912" cy="41245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Розподіліть слова на 2 колонки: 1 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– слова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, характерні для художнього стилю, 2- для наукового. Виділіть у них префікси чи суфікси.</a:t>
            </a:r>
          </a:p>
          <a:p>
            <a:pPr>
              <a:buNone/>
            </a:pP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3200" i="1" dirty="0" smtClean="0">
                <a:latin typeface="Times New Roman" pitchFamily="18" charset="0"/>
                <a:cs typeface="Times New Roman" pitchFamily="18" charset="0"/>
              </a:rPr>
              <a:t>Громадськість, реалізм, вовчище, водиця, рівнесенький, недотепа, хлопчисько, людство, збирання, гайочок,праліс, узлісся.</a:t>
            </a:r>
            <a:endParaRPr lang="uk-UA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4328" y="0"/>
            <a:ext cx="1648288" cy="201903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C00000"/>
                </a:solidFill>
              </a:rPr>
              <a:t>Вправа 135 (усно),</a:t>
            </a:r>
            <a:br>
              <a:rPr lang="uk-UA" dirty="0" smtClean="0">
                <a:solidFill>
                  <a:srgbClr val="C00000"/>
                </a:solidFill>
              </a:rPr>
            </a:br>
            <a:r>
              <a:rPr lang="uk-UA" dirty="0" smtClean="0">
                <a:solidFill>
                  <a:srgbClr val="C00000"/>
                </a:solidFill>
              </a:rPr>
              <a:t>с.77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10873" cy="398051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4000" dirty="0" smtClean="0">
                <a:latin typeface="Times New Roman" pitchFamily="18" charset="0"/>
                <a:cs typeface="Times New Roman" pitchFamily="18" charset="0"/>
              </a:rPr>
              <a:t>Прочитайте тексти. Обґрунтуйте їхню належність до певних стилів.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410998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3568" y="1484784"/>
            <a:ext cx="8352928" cy="4032448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Словотворчі засоби відіграють важливу роль у стилістичному забарвленні слів. Якщо в тексті вжито такі слова, то його стилістична виразність посилюється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360" y="0"/>
            <a:ext cx="1340528" cy="164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873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7848871" cy="4340555"/>
          </a:xfrm>
        </p:spPr>
        <p:txBody>
          <a:bodyPr/>
          <a:lstStyle/>
          <a:p>
            <a:pPr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2.Основна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у стилістичному забарвленні слів належить </a:t>
            </a:r>
            <a:r>
              <a:rPr lang="uk-UA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префіксам і суфіксам.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цьому більш виразними є </a:t>
            </a:r>
            <a:r>
              <a:rPr lang="uk-UA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суфікси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творять емоційно забарвлені слова та слова з абстрактним, </a:t>
            </a:r>
            <a:r>
              <a:rPr lang="uk-UA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узагальнювальним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значенням.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360" y="0"/>
            <a:ext cx="1340528" cy="164204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</p:spPr>
      </p:pic>
      <p:sp>
        <p:nvSpPr>
          <p:cNvPr id="6" name="TextBox 5"/>
          <p:cNvSpPr txBox="1"/>
          <p:nvPr/>
        </p:nvSpPr>
        <p:spPr>
          <a:xfrm>
            <a:off x="3347864" y="476672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Домашнє завдання</a:t>
            </a:r>
            <a:endParaRPr lang="uk-UA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1484784"/>
            <a:ext cx="576064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рівень 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Виконайте вправу 137(с.78,письмово), вивчити матеріал § 9(с.75 -77).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9" name="TextBox 8"/>
          <p:cNvSpPr txBox="1"/>
          <p:nvPr/>
        </p:nvSpPr>
        <p:spPr>
          <a:xfrm>
            <a:off x="3203848" y="3789040"/>
            <a:ext cx="568863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ІІ рівень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§ 9(с.75 -77), напишіть міні - твір на тему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“Осінь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чарівниця”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(обсяг до 1 сторінки), використавши слова з суфіксами та префіксами стилістично забарвленими.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419386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Мета: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0" y="1484784"/>
            <a:ext cx="8892479" cy="537321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розкрити стилістичні можливості префіксів і суфіксів;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формувати навички стилістично доцільно використовувати значущі частини слова;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розвивати увагу, пам'ять, логічне мислення;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виховувати любов до рідного слова.</a:t>
            </a:r>
          </a:p>
        </p:txBody>
      </p:sp>
      <p:pic>
        <p:nvPicPr>
          <p:cNvPr id="1026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6982" y="0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234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4162189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  </a:t>
            </a:r>
            <a:r>
              <a:rPr lang="uk-UA" b="1" dirty="0"/>
              <a:t>Рефлексивний 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  </a:t>
            </a:r>
          </a:p>
        </p:txBody>
      </p:sp>
      <p:sp>
        <p:nvSpPr>
          <p:cNvPr id="4" name="Прямокутник 3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/>
              <a:t>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0528" y="0"/>
            <a:ext cx="9180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8902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4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Бесіда: </a:t>
            </a:r>
            <a:br>
              <a:rPr lang="uk-UA" sz="4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«Незавершені речення»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934816"/>
            <a:ext cx="8676455" cy="4662535"/>
          </a:xfrm>
        </p:spPr>
        <p:txBody>
          <a:bodyPr>
            <a:normAutofit fontScale="92500" lnSpcReduction="20000"/>
          </a:bodyPr>
          <a:lstStyle/>
          <a:p>
            <a:r>
              <a:rPr lang="uk-UA" sz="3500" dirty="0">
                <a:latin typeface="Monotype Corsiva" panose="03010101010201010101" pitchFamily="66" charset="0"/>
              </a:rPr>
              <a:t>Словотвір – це…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Морфеми - 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Префікс –…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Корінь - 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Суфікс -…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Закінчення -…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Спільнокореневі слова -…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Способи творення - …</a:t>
            </a:r>
          </a:p>
          <a:p>
            <a:r>
              <a:rPr lang="uk-UA" sz="3500" dirty="0">
                <a:latin typeface="Monotype Corsiva" panose="03010101010201010101" pitchFamily="66" charset="0"/>
              </a:rPr>
              <a:t>Твірна основа- ….</a:t>
            </a:r>
          </a:p>
          <a:p>
            <a:endParaRPr lang="uk-UA" sz="3500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27687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193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Вправа 125 (с.73)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3" y="1412776"/>
            <a:ext cx="8964488" cy="5256584"/>
          </a:xfrm>
        </p:spPr>
        <p:txBody>
          <a:bodyPr>
            <a:noAutofit/>
          </a:bodyPr>
          <a:lstStyle/>
          <a:p>
            <a:pPr algn="just"/>
            <a:r>
              <a:rPr lang="uk-UA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Випишіть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послідовно лише ті слова, у префіксах яких слід писати букву </a:t>
            </a:r>
            <a:r>
              <a:rPr lang="uk-UA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з.</a:t>
            </a:r>
          </a:p>
          <a:p>
            <a:pPr marL="0" indent="0" algn="just">
              <a:buNone/>
            </a:pP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хвалити, </a:t>
            </a:r>
            <a:r>
              <a:rPr lang="uk-UA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..апеляційний, ..добути, ..фотографувати, </a:t>
            </a:r>
            <a:r>
              <a:rPr lang="uk-UA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..славний, </a:t>
            </a:r>
            <a:r>
              <a:rPr lang="uk-UA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ро..ставити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..садити,  ..початку, </a:t>
            </a:r>
            <a:r>
              <a:rPr lang="uk-UA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ро..хвалений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ро..фарбувати</a:t>
            </a:r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Ключ.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Підкресліть у виписаних словах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другу букву кореня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Із підкреслених букв прочитаєте </a:t>
            </a:r>
            <a:r>
              <a:rPr lang="uk-UA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назву одного з міст України</a:t>
            </a:r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72888" y="0"/>
            <a:ext cx="1271112" cy="15570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063"/>
            <a:ext cx="1259632" cy="154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501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490793" cy="1237704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суфіксів</a:t>
            </a:r>
            <a:endParaRPr lang="uk-UA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532440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dirty="0" smtClean="0"/>
              <a:t>  			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Найбільш стилістично виразним словотворчим засобом є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суфікси.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Наприклад: 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Матір опоетизовано в найніжніших словах: мама, матінка, матіночка, матуся, </a:t>
            </a:r>
            <a:r>
              <a:rPr lang="uk-UA" sz="3600" i="1" dirty="0" err="1" smtClean="0">
                <a:latin typeface="Times New Roman" pitchFamily="18" charset="0"/>
                <a:cs typeface="Times New Roman" pitchFamily="18" charset="0"/>
              </a:rPr>
              <a:t>мамусечка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, матусенька, мамонька, мамочка, мамуня,мамуся… !(І.Вихованець).</a:t>
            </a:r>
            <a:endParaRPr lang="uk-UA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7795" y="5013176"/>
            <a:ext cx="1506069" cy="184482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348880"/>
            <a:ext cx="7994849" cy="36924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   Матір опоетизовано в найніжніших словах: мама, мат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інк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а, мат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іночк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а, матуся, </a:t>
            </a:r>
            <a:r>
              <a:rPr lang="uk-UA" sz="3600" i="1" dirty="0" err="1" smtClean="0">
                <a:latin typeface="Times New Roman" pitchFamily="18" charset="0"/>
                <a:cs typeface="Times New Roman" pitchFamily="18" charset="0"/>
              </a:rPr>
              <a:t>мамусечка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, матусенька, мам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ньк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а, мам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очк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а, мам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я,мам</a:t>
            </a:r>
            <a:r>
              <a:rPr lang="uk-UA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</a:t>
            </a:r>
            <a:r>
              <a:rPr lang="uk-UA" sz="3600" i="1" dirty="0" smtClean="0">
                <a:latin typeface="Times New Roman" pitchFamily="18" charset="0"/>
                <a:cs typeface="Times New Roman" pitchFamily="18" charset="0"/>
              </a:rPr>
              <a:t>я… !(І.Вихованець).</a:t>
            </a:r>
            <a:endParaRPr lang="uk-UA" sz="3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5985712" cy="123770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суфіксів</a:t>
            </a:r>
            <a:endParaRPr lang="uk-UA" sz="4000" dirty="0"/>
          </a:p>
        </p:txBody>
      </p:sp>
      <p:pic>
        <p:nvPicPr>
          <p:cNvPr id="5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и по запросу гарна осін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6652"/>
            <a:ext cx="10251547" cy="768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980728"/>
            <a:ext cx="95050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Матір опоетизовано в найніжніших словах: мама, мат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інк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а, мат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іночк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а, мат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я, </a:t>
            </a:r>
            <a:r>
              <a:rPr lang="uk-UA" sz="4800" b="1" i="1" dirty="0" err="1" smtClean="0">
                <a:latin typeface="Times New Roman" pitchFamily="18" charset="0"/>
                <a:cs typeface="Times New Roman" pitchFamily="18" charset="0"/>
              </a:rPr>
              <a:t>мам</a:t>
            </a:r>
            <a:r>
              <a:rPr lang="uk-UA" sz="48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усечк</a:t>
            </a:r>
            <a:r>
              <a:rPr lang="uk-UA" sz="4800" b="1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, мат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усеньк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а, мам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оньк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а, мам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очк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а, мам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я,мам</a:t>
            </a:r>
            <a:r>
              <a:rPr lang="uk-UA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я… !</a:t>
            </a:r>
          </a:p>
          <a:p>
            <a:pPr algn="ctr"/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(І.Вихованець).</a:t>
            </a:r>
            <a:endParaRPr lang="uk-UA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суфіксів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930400"/>
            <a:ext cx="8640959" cy="4927600"/>
          </a:xfrm>
        </p:spPr>
        <p:txBody>
          <a:bodyPr>
            <a:normAutofit/>
          </a:bodyPr>
          <a:lstStyle/>
          <a:p>
            <a:r>
              <a:rPr lang="uk-UA" sz="3600" b="1" i="1" dirty="0" err="1" smtClean="0"/>
              <a:t>-</a:t>
            </a:r>
            <a:r>
              <a:rPr lang="uk-UA" sz="3600" b="1" i="1" dirty="0" err="1" smtClean="0">
                <a:latin typeface="Monotype Corsiva" pitchFamily="66" charset="0"/>
              </a:rPr>
              <a:t>анн</a:t>
            </a:r>
            <a:r>
              <a:rPr lang="uk-UA" sz="3600" b="1" i="1" dirty="0" smtClean="0">
                <a:latin typeface="Monotype Corsiva" pitchFamily="66" charset="0"/>
              </a:rPr>
              <a:t>(я), </a:t>
            </a:r>
            <a:r>
              <a:rPr lang="uk-UA" sz="3600" b="1" i="1" dirty="0" err="1" smtClean="0"/>
              <a:t>-</a:t>
            </a:r>
            <a:r>
              <a:rPr lang="uk-UA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енн</a:t>
            </a:r>
            <a:r>
              <a:rPr 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(я</a:t>
            </a: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uk-UA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-тт</a:t>
            </a:r>
            <a:r>
              <a:rPr lang="uk-UA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(я</a:t>
            </a:r>
            <a:r>
              <a:rPr lang="uk-UA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(збир</a:t>
            </a:r>
            <a:r>
              <a:rPr lang="uk-UA" sz="36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анн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я,становл</a:t>
            </a:r>
            <a:r>
              <a:rPr lang="uk-UA" sz="36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енн</a:t>
            </a:r>
            <a:r>
              <a:rPr lang="uk-UA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я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забу</a:t>
            </a:r>
            <a:r>
              <a:rPr lang="uk-UA" sz="36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тт</a:t>
            </a:r>
            <a:r>
              <a:rPr lang="uk-UA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я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);</a:t>
            </a:r>
            <a:endParaRPr lang="uk-UA" sz="36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ств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(о), -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зтв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 (о),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-цтв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(о), 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–ість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 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(люд</a:t>
            </a:r>
            <a:r>
              <a:rPr lang="uk-UA" sz="36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ств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о, 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убо</a:t>
            </a:r>
            <a:r>
              <a:rPr lang="uk-UA" sz="36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зтв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о,посередни</a:t>
            </a:r>
            <a:r>
              <a:rPr lang="uk-UA" sz="36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цтв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о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дійсн</a:t>
            </a:r>
            <a:r>
              <a:rPr lang="uk-UA" sz="36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ість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 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;</a:t>
            </a:r>
            <a:endParaRPr lang="uk-UA" sz="36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r>
              <a:rPr lang="uk-UA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ізм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 (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-изм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, </a:t>
            </a:r>
            <a:r>
              <a:rPr lang="uk-UA" sz="3600" b="1" i="1" dirty="0" err="1">
                <a:latin typeface="Monotype Corsiva" pitchFamily="66" charset="0"/>
                <a:cs typeface="Times New Roman" panose="02020603050405020304" pitchFamily="18" charset="0"/>
              </a:rPr>
              <a:t>-їзм</a:t>
            </a:r>
            <a:r>
              <a:rPr lang="uk-UA" sz="3600" b="1" i="1" dirty="0">
                <a:latin typeface="Monotype Corsiva" pitchFamily="66" charset="0"/>
                <a:cs typeface="Times New Roman" panose="02020603050405020304" pitchFamily="18" charset="0"/>
              </a:rPr>
              <a:t>) 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( істор</a:t>
            </a:r>
            <a:r>
              <a:rPr lang="uk-UA" sz="36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изм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арха</a:t>
            </a:r>
            <a:r>
              <a:rPr lang="uk-UA" sz="36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їзм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, </a:t>
            </a:r>
            <a:r>
              <a:rPr lang="uk-UA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реал</a:t>
            </a:r>
            <a:r>
              <a:rPr lang="uk-UA" sz="3600" dirty="0" smtClean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ізм</a:t>
            </a:r>
            <a:r>
              <a:rPr lang="uk-UA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uk-UA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 ці суфікси утворюють слова з  </a:t>
            </a:r>
            <a:r>
              <a:rPr lang="uk-UA" sz="3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узагальнюваним</a:t>
            </a:r>
            <a:r>
              <a:rPr lang="uk-UA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значенням.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6336" y="5001841"/>
            <a:ext cx="1547664" cy="18957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7930" y="0"/>
            <a:ext cx="1506070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8320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суфіксів</a:t>
            </a:r>
            <a:endParaRPr lang="uk-UA" sz="4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700808"/>
            <a:ext cx="8424935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із суфіксами здрібнілості – пестливості та згрубілості – збільшеності 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-к-,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-очок-,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ичок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оньк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еньк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есеньк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ісінськ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-н-)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частіше вживаються в розмовному і художньому стилях 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(рівн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есеньк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ий, теплі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сіньк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ий; лап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ищ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і, хиж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ачк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а).</a:t>
            </a: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360" y="4869160"/>
            <a:ext cx="1623640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5461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Стилістичне значення префіксів</a:t>
            </a: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09599" y="2132856"/>
            <a:ext cx="8210872" cy="43924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Стилістичні можливості префіксів поступаються перед суфіксами. 	Відтінок урочистості надають застарілі префікси 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 -, </a:t>
            </a:r>
            <a:r>
              <a:rPr lang="uk-UA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lang="uk-UA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-, уз – 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уз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лісся,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па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морозь,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пра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батьківщина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Префікс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не-</a:t>
            </a:r>
            <a:r>
              <a:rPr lang="uk-UA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виражає негативний, зневажливий відтінок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(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дотепа, </a:t>
            </a:r>
            <a:r>
              <a:rPr lang="uk-UA" sz="4000" dirty="0">
                <a:solidFill>
                  <a:srgbClr val="C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не</a:t>
            </a:r>
            <a:r>
              <a:rPr lang="uk-UA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здара).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0312" y="0"/>
            <a:ext cx="1763688" cy="216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495861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2009</TotalTime>
  <Words>726</Words>
  <Application>Microsoft Office PowerPoint</Application>
  <PresentationFormat>Экран (4:3)</PresentationFormat>
  <Paragraphs>74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Facet</vt:lpstr>
      <vt:lpstr>Слайд 1</vt:lpstr>
      <vt:lpstr>Мета:</vt:lpstr>
      <vt:lpstr>Бесіда:  «Незавершені речення» </vt:lpstr>
      <vt:lpstr>Вправа 125 (с.73)</vt:lpstr>
      <vt:lpstr>Стилістичне значення суфіксів</vt:lpstr>
      <vt:lpstr>Стилістичне значення суфіксів</vt:lpstr>
      <vt:lpstr>Стилістичне значення суфіксів</vt:lpstr>
      <vt:lpstr>Стилістичне значення суфіксів</vt:lpstr>
      <vt:lpstr>Стилістичне значення префіксів</vt:lpstr>
      <vt:lpstr>Стилістичне значення префіксів</vt:lpstr>
      <vt:lpstr>Стилістичне значення префіксів</vt:lpstr>
      <vt:lpstr>Виразно прочитайте крилаті вислови. У виділених словах виділіть префікси та суфікси,поясніть їх значення і правопис. </vt:lpstr>
      <vt:lpstr>Інші способи словотвору</vt:lpstr>
      <vt:lpstr>Позмагайтеся!</vt:lpstr>
      <vt:lpstr>Розподільчий диктант</vt:lpstr>
      <vt:lpstr>Вправа 135 (усно), с.77</vt:lpstr>
      <vt:lpstr>Висновки</vt:lpstr>
      <vt:lpstr>Висновки</vt:lpstr>
      <vt:lpstr>Слайд 19</vt:lpstr>
      <vt:lpstr>Слайд 20</vt:lpstr>
      <vt:lpstr>  Рефлексивний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Denne</cp:lastModifiedBy>
  <cp:revision>137</cp:revision>
  <dcterms:created xsi:type="dcterms:W3CDTF">2016-10-14T14:30:59Z</dcterms:created>
  <dcterms:modified xsi:type="dcterms:W3CDTF">2016-11-01T06:12:07Z</dcterms:modified>
</cp:coreProperties>
</file>