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88" r:id="rId4"/>
    <p:sldId id="258" r:id="rId5"/>
    <p:sldId id="259" r:id="rId6"/>
    <p:sldId id="260" r:id="rId7"/>
    <p:sldId id="263" r:id="rId8"/>
    <p:sldId id="261" r:id="rId9"/>
    <p:sldId id="270" r:id="rId10"/>
    <p:sldId id="262" r:id="rId11"/>
    <p:sldId id="264" r:id="rId12"/>
    <p:sldId id="265" r:id="rId13"/>
    <p:sldId id="266" r:id="rId14"/>
    <p:sldId id="267" r:id="rId15"/>
    <p:sldId id="277" r:id="rId16"/>
    <p:sldId id="278" r:id="rId17"/>
    <p:sldId id="272" r:id="rId18"/>
    <p:sldId id="273" r:id="rId19"/>
    <p:sldId id="279" r:id="rId20"/>
    <p:sldId id="289" r:id="rId21"/>
    <p:sldId id="290" r:id="rId22"/>
    <p:sldId id="291" r:id="rId23"/>
    <p:sldId id="280" r:id="rId24"/>
    <p:sldId id="274" r:id="rId25"/>
    <p:sldId id="275" r:id="rId26"/>
    <p:sldId id="276" r:id="rId27"/>
    <p:sldId id="294" r:id="rId28"/>
    <p:sldId id="295" r:id="rId29"/>
    <p:sldId id="296" r:id="rId30"/>
    <p:sldId id="297" r:id="rId31"/>
    <p:sldId id="298" r:id="rId32"/>
    <p:sldId id="299" r:id="rId33"/>
    <p:sldId id="300" r:id="rId34"/>
    <p:sldId id="301" r:id="rId35"/>
    <p:sldId id="293" r:id="rId36"/>
    <p:sldId id="281" r:id="rId3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3697" autoAdjust="0"/>
  </p:normalViewPr>
  <p:slideViewPr>
    <p:cSldViewPr snapToGrid="0">
      <p:cViewPr>
        <p:scale>
          <a:sx n="30" d="100"/>
          <a:sy n="30" d="100"/>
        </p:scale>
        <p:origin x="-1284" y="-3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52DEA-100B-49A4-B0D7-BD20901F1F1B}" type="datetimeFigureOut">
              <a:rPr lang="uk-UA" smtClean="0"/>
              <a:pPr/>
              <a:t>28.02.2017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37839-BA34-4F1E-98B5-026B24C5271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52DEA-100B-49A4-B0D7-BD20901F1F1B}" type="datetimeFigureOut">
              <a:rPr lang="uk-UA" smtClean="0"/>
              <a:pPr/>
              <a:t>28.02.2017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37839-BA34-4F1E-98B5-026B24C5271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52DEA-100B-49A4-B0D7-BD20901F1F1B}" type="datetimeFigureOut">
              <a:rPr lang="uk-UA" smtClean="0"/>
              <a:pPr/>
              <a:t>28.02.2017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37839-BA34-4F1E-98B5-026B24C5271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52DEA-100B-49A4-B0D7-BD20901F1F1B}" type="datetimeFigureOut">
              <a:rPr lang="uk-UA" smtClean="0"/>
              <a:pPr/>
              <a:t>28.02.2017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37839-BA34-4F1E-98B5-026B24C5271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52DEA-100B-49A4-B0D7-BD20901F1F1B}" type="datetimeFigureOut">
              <a:rPr lang="uk-UA" smtClean="0"/>
              <a:pPr/>
              <a:t>28.02.2017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37839-BA34-4F1E-98B5-026B24C5271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52DEA-100B-49A4-B0D7-BD20901F1F1B}" type="datetimeFigureOut">
              <a:rPr lang="uk-UA" smtClean="0"/>
              <a:pPr/>
              <a:t>28.02.2017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37839-BA34-4F1E-98B5-026B24C5271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52DEA-100B-49A4-B0D7-BD20901F1F1B}" type="datetimeFigureOut">
              <a:rPr lang="uk-UA" smtClean="0"/>
              <a:pPr/>
              <a:t>28.02.2017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37839-BA34-4F1E-98B5-026B24C5271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52DEA-100B-49A4-B0D7-BD20901F1F1B}" type="datetimeFigureOut">
              <a:rPr lang="uk-UA" smtClean="0"/>
              <a:pPr/>
              <a:t>28.02.2017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37839-BA34-4F1E-98B5-026B24C5271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52DEA-100B-49A4-B0D7-BD20901F1F1B}" type="datetimeFigureOut">
              <a:rPr lang="uk-UA" smtClean="0"/>
              <a:pPr/>
              <a:t>28.02.2017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37839-BA34-4F1E-98B5-026B24C5271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49"/>
            <a:ext cx="4011084" cy="1162051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52DEA-100B-49A4-B0D7-BD20901F1F1B}" type="datetimeFigureOut">
              <a:rPr lang="uk-UA" smtClean="0"/>
              <a:pPr/>
              <a:t>28.02.2017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37839-BA34-4F1E-98B5-026B24C5271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7"/>
            <a:ext cx="7315200" cy="8048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52DEA-100B-49A4-B0D7-BD20901F1F1B}" type="datetimeFigureOut">
              <a:rPr lang="uk-UA" smtClean="0"/>
              <a:pPr/>
              <a:t>28.02.2017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37839-BA34-4F1E-98B5-026B24C5271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152DEA-100B-49A4-B0D7-BD20901F1F1B}" type="datetimeFigureOut">
              <a:rPr lang="uk-UA" smtClean="0"/>
              <a:pPr/>
              <a:t>28.02.2017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737839-BA34-4F1E-98B5-026B24C52712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hf sldNum="0" hdr="0" ftr="0" dt="0"/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6565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0365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165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165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165" algn="l" defTabSz="1219200" rtl="0" eaLnBrk="1" latinLnBrk="0" hangingPunct="1">
        <a:spcBef>
          <a:spcPts val="13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165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165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165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165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02335" y="2423795"/>
            <a:ext cx="10363200" cy="1470025"/>
          </a:xfrm>
        </p:spPr>
        <p:txBody>
          <a:bodyPr anchor="ctr" anchorCtr="0">
            <a:noAutofit/>
            <a:scene3d>
              <a:camera prst="orthographicFront"/>
              <a:lightRig rig="threePt" dir="t"/>
            </a:scene3d>
          </a:bodyPr>
          <a:lstStyle/>
          <a:p>
            <a:pPr algn="ctr" fontAlgn="ctr"/>
            <a:r>
              <a:rPr lang="en-US" sz="115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WILD AND DOMESTIC ANIMALS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Замещающее содержимое 3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901825" y="314325"/>
            <a:ext cx="7420610" cy="62585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13" name="Рисунок 11" descr="C:\Users\ирина\Downloads\img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70535" y="274955"/>
            <a:ext cx="10976610" cy="6433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 descr="http://cartoonbros.com/wp-content/uploads/2015/10/Tom-and-Jerry-2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2006" y="3493430"/>
            <a:ext cx="3503070" cy="34096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2915" y="996315"/>
            <a:ext cx="10972800" cy="4988560"/>
          </a:xfrm>
        </p:spPr>
        <p:txBody>
          <a:bodyPr anchor="t">
            <a:noAutofit/>
          </a:bodyPr>
          <a:lstStyle/>
          <a:p>
            <a: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A mouse is </a:t>
            </a:r>
            <a:r>
              <a:rPr lang="en-US" altLang="en-A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en-A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_____than </a:t>
            </a:r>
            <a:r>
              <a:rPr lang="en-A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cat. (small)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A bear is </a:t>
            </a:r>
            <a:r>
              <a:rPr lang="en-A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altLang="en-A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en-A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 </a:t>
            </a:r>
            <a:r>
              <a:rPr lang="en-A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fox. (kind)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A cock </a:t>
            </a:r>
            <a:r>
              <a:rPr lang="en-A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is______</a:t>
            </a:r>
            <a:r>
              <a:rPr lang="en-US" altLang="en-A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A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singer in the world. (good)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The giraffe </a:t>
            </a:r>
            <a:r>
              <a:rPr lang="en-A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is_____</a:t>
            </a:r>
            <a:r>
              <a:rPr lang="en-US" altLang="en-A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r>
              <a:rPr lang="en-A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world. (tall)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An elephant has </a:t>
            </a:r>
            <a:r>
              <a:rPr lang="en-A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altLang="en-A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en-A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_ears</a:t>
            </a:r>
            <a:r>
              <a:rPr lang="en-A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(big)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An owl </a:t>
            </a:r>
            <a:r>
              <a:rPr lang="en-A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is______</a:t>
            </a:r>
            <a:r>
              <a:rPr lang="en-US" altLang="en-A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A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 </a:t>
            </a:r>
            <a:r>
              <a:rPr lang="en-A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bird. (clever)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A tiger is </a:t>
            </a:r>
            <a:r>
              <a:rPr lang="en-A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en-US" altLang="en-A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r>
              <a:rPr lang="en-A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 </a:t>
            </a:r>
            <a:r>
              <a:rPr lang="en-A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cow. (strong)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Summer season is </a:t>
            </a:r>
            <a:r>
              <a:rPr lang="en-A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en-A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r>
              <a:rPr lang="en-A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A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country. (nice)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Cats </a:t>
            </a:r>
            <a:r>
              <a:rPr lang="en-A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are_______ </a:t>
            </a:r>
            <a:r>
              <a:rPr lang="en-A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 dogs. (lazy)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 Houses in the country </a:t>
            </a:r>
            <a:r>
              <a:rPr lang="en-A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are_______ </a:t>
            </a:r>
            <a:r>
              <a:rPr lang="en-A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 in the city. (short</a:t>
            </a:r>
            <a:r>
              <a:rPr lang="en-A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2915" y="356335"/>
            <a:ext cx="12191999" cy="64008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l" fontAlgn="ctr"/>
            <a:r>
              <a:rPr lang="en-AU" sz="3600" b="1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Open the brackets. Use the rule of degrees of comparison</a:t>
            </a:r>
          </a:p>
        </p:txBody>
      </p:sp>
      <p:pic>
        <p:nvPicPr>
          <p:cNvPr id="5" name="Picture 4" descr="http://cartoonbros.com/wp-content/uploads/2015/10/Tom-and-Jerry-2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7749" y="777280"/>
            <a:ext cx="3503070" cy="34096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Текстовое поле 5"/>
          <p:cNvSpPr txBox="1"/>
          <p:nvPr/>
        </p:nvSpPr>
        <p:spPr>
          <a:xfrm>
            <a:off x="3068320" y="952500"/>
            <a:ext cx="1663700" cy="64008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fontAlgn="ctr"/>
            <a:r>
              <a:rPr lang="en-US" altLang="ru-RU" sz="3600">
                <a:solidFill>
                  <a:srgbClr val="FFFF00"/>
                </a:solidFill>
                <a:latin typeface="Times New Roman" panose="02020603050405020304" pitchFamily="18" charset="0"/>
              </a:rPr>
              <a:t>small</a:t>
            </a:r>
            <a:r>
              <a:rPr lang="en-US" altLang="ru-RU" sz="3600">
                <a:solidFill>
                  <a:srgbClr val="FFC000"/>
                </a:solidFill>
                <a:latin typeface="Times New Roman" panose="02020603050405020304" pitchFamily="18" charset="0"/>
              </a:rPr>
              <a:t>er</a:t>
            </a:r>
          </a:p>
        </p:txBody>
      </p:sp>
      <p:sp>
        <p:nvSpPr>
          <p:cNvPr id="7" name="Текстовое поле 6"/>
          <p:cNvSpPr txBox="1"/>
          <p:nvPr/>
        </p:nvSpPr>
        <p:spPr>
          <a:xfrm>
            <a:off x="2509520" y="1439545"/>
            <a:ext cx="1663700" cy="64008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fontAlgn="ctr"/>
            <a:r>
              <a:rPr lang="en-US" altLang="ru-RU" sz="3600">
                <a:solidFill>
                  <a:srgbClr val="FFFF00"/>
                </a:solidFill>
                <a:latin typeface="Times New Roman" panose="02020603050405020304" pitchFamily="18" charset="0"/>
              </a:rPr>
              <a:t>kind</a:t>
            </a:r>
            <a:r>
              <a:rPr lang="en-US" altLang="ru-RU" sz="3600">
                <a:solidFill>
                  <a:srgbClr val="FFC000"/>
                </a:solidFill>
                <a:latin typeface="Times New Roman" panose="02020603050405020304" pitchFamily="18" charset="0"/>
              </a:rPr>
              <a:t>er</a:t>
            </a:r>
          </a:p>
        </p:txBody>
      </p:sp>
      <p:sp>
        <p:nvSpPr>
          <p:cNvPr id="8" name="Текстовое поле 7"/>
          <p:cNvSpPr txBox="1"/>
          <p:nvPr/>
        </p:nvSpPr>
        <p:spPr>
          <a:xfrm>
            <a:off x="2646679" y="1942466"/>
            <a:ext cx="1893789" cy="64633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fontAlgn="ctr"/>
            <a:r>
              <a:rPr lang="en-US" altLang="ru-RU" sz="3600" dirty="0" smtClean="0">
                <a:solidFill>
                  <a:srgbClr val="FFC000"/>
                </a:solidFill>
                <a:latin typeface="Times New Roman" panose="02020603050405020304" pitchFamily="18" charset="0"/>
              </a:rPr>
              <a:t>t</a:t>
            </a:r>
            <a:r>
              <a:rPr lang="en-US" altLang="ru-RU" sz="3600" dirty="0" smtClean="0">
                <a:solidFill>
                  <a:srgbClr val="FFC000"/>
                </a:solidFill>
                <a:latin typeface="Times New Roman" panose="02020603050405020304" pitchFamily="18" charset="0"/>
              </a:rPr>
              <a:t>he best</a:t>
            </a:r>
            <a:endParaRPr lang="en-US" altLang="ru-RU" sz="3600" dirty="0">
              <a:solidFill>
                <a:srgbClr val="FFC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Текстовое поле 8"/>
          <p:cNvSpPr txBox="1"/>
          <p:nvPr/>
        </p:nvSpPr>
        <p:spPr>
          <a:xfrm>
            <a:off x="3326130" y="2433955"/>
            <a:ext cx="2235835" cy="64008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fontAlgn="ctr"/>
            <a:r>
              <a:rPr lang="en-US" altLang="ru-RU" sz="3600">
                <a:solidFill>
                  <a:srgbClr val="FFFF00"/>
                </a:solidFill>
                <a:latin typeface="Times New Roman" panose="02020603050405020304" pitchFamily="18" charset="0"/>
              </a:rPr>
              <a:t>the tall</a:t>
            </a:r>
            <a:r>
              <a:rPr lang="en-US" altLang="ru-RU" sz="3600">
                <a:solidFill>
                  <a:srgbClr val="FFC000"/>
                </a:solidFill>
                <a:latin typeface="Times New Roman" panose="02020603050405020304" pitchFamily="18" charset="0"/>
              </a:rPr>
              <a:t>est</a:t>
            </a:r>
          </a:p>
        </p:txBody>
      </p:sp>
      <p:sp>
        <p:nvSpPr>
          <p:cNvPr id="10" name="Текстовое поле 9"/>
          <p:cNvSpPr txBox="1"/>
          <p:nvPr/>
        </p:nvSpPr>
        <p:spPr>
          <a:xfrm>
            <a:off x="3960495" y="2954020"/>
            <a:ext cx="2235835" cy="64008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fontAlgn="ctr"/>
            <a:r>
              <a:rPr lang="en-US" altLang="ru-RU" sz="3600">
                <a:solidFill>
                  <a:srgbClr val="FFFF00"/>
                </a:solidFill>
                <a:latin typeface="Times New Roman" panose="02020603050405020304" pitchFamily="18" charset="0"/>
              </a:rPr>
              <a:t>the bigg</a:t>
            </a:r>
            <a:r>
              <a:rPr lang="en-US" altLang="ru-RU" sz="3600">
                <a:solidFill>
                  <a:srgbClr val="FFC000"/>
                </a:solidFill>
                <a:latin typeface="Times New Roman" panose="02020603050405020304" pitchFamily="18" charset="0"/>
              </a:rPr>
              <a:t>est</a:t>
            </a:r>
          </a:p>
        </p:txBody>
      </p:sp>
      <p:sp>
        <p:nvSpPr>
          <p:cNvPr id="11" name="Текстовое поле 10"/>
          <p:cNvSpPr txBox="1"/>
          <p:nvPr/>
        </p:nvSpPr>
        <p:spPr>
          <a:xfrm>
            <a:off x="2663825" y="3401060"/>
            <a:ext cx="2612390" cy="64008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fontAlgn="ctr"/>
            <a:r>
              <a:rPr lang="en-US" altLang="ru-RU" sz="3600">
                <a:solidFill>
                  <a:srgbClr val="FFFF00"/>
                </a:solidFill>
                <a:latin typeface="Times New Roman" panose="02020603050405020304" pitchFamily="18" charset="0"/>
              </a:rPr>
              <a:t>the clever</a:t>
            </a:r>
            <a:r>
              <a:rPr lang="en-US" altLang="ru-RU" sz="3600">
                <a:solidFill>
                  <a:srgbClr val="FFC000"/>
                </a:solidFill>
                <a:latin typeface="Times New Roman" panose="02020603050405020304" pitchFamily="18" charset="0"/>
              </a:rPr>
              <a:t>est</a:t>
            </a:r>
          </a:p>
        </p:txBody>
      </p:sp>
      <p:sp>
        <p:nvSpPr>
          <p:cNvPr id="12" name="Текстовое поле 11"/>
          <p:cNvSpPr txBox="1"/>
          <p:nvPr/>
        </p:nvSpPr>
        <p:spPr>
          <a:xfrm>
            <a:off x="2446655" y="3898265"/>
            <a:ext cx="2303780" cy="64008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fontAlgn="ctr"/>
            <a:r>
              <a:rPr lang="en-US" altLang="ru-RU" sz="3600">
                <a:solidFill>
                  <a:srgbClr val="FFFF00"/>
                </a:solidFill>
                <a:latin typeface="Times New Roman" panose="02020603050405020304" pitchFamily="18" charset="0"/>
              </a:rPr>
              <a:t>strong</a:t>
            </a:r>
            <a:r>
              <a:rPr lang="en-US" altLang="ru-RU" sz="3600">
                <a:solidFill>
                  <a:srgbClr val="FFC000"/>
                </a:solidFill>
                <a:latin typeface="Times New Roman" panose="02020603050405020304" pitchFamily="18" charset="0"/>
              </a:rPr>
              <a:t>er</a:t>
            </a:r>
          </a:p>
        </p:txBody>
      </p:sp>
      <p:sp>
        <p:nvSpPr>
          <p:cNvPr id="13" name="Текстовое поле 12"/>
          <p:cNvSpPr txBox="1"/>
          <p:nvPr/>
        </p:nvSpPr>
        <p:spPr>
          <a:xfrm>
            <a:off x="4166235" y="4395470"/>
            <a:ext cx="2235835" cy="64008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fontAlgn="ctr"/>
            <a:r>
              <a:rPr lang="en-US" altLang="ru-RU" sz="3600">
                <a:solidFill>
                  <a:srgbClr val="FFFF00"/>
                </a:solidFill>
                <a:latin typeface="Times New Roman" panose="02020603050405020304" pitchFamily="18" charset="0"/>
              </a:rPr>
              <a:t>the nic</a:t>
            </a:r>
            <a:r>
              <a:rPr lang="en-US" altLang="ru-RU" sz="3600">
                <a:solidFill>
                  <a:srgbClr val="FFC000"/>
                </a:solidFill>
                <a:latin typeface="Times New Roman" panose="02020603050405020304" pitchFamily="18" charset="0"/>
              </a:rPr>
              <a:t>est</a:t>
            </a:r>
          </a:p>
        </p:txBody>
      </p:sp>
      <p:sp>
        <p:nvSpPr>
          <p:cNvPr id="14" name="Текстовое поле 13"/>
          <p:cNvSpPr txBox="1"/>
          <p:nvPr/>
        </p:nvSpPr>
        <p:spPr>
          <a:xfrm>
            <a:off x="2189480" y="4882515"/>
            <a:ext cx="2303780" cy="64008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fontAlgn="ctr"/>
            <a:r>
              <a:rPr lang="en-US" altLang="ru-RU" sz="3600">
                <a:solidFill>
                  <a:srgbClr val="FFFF00"/>
                </a:solidFill>
                <a:latin typeface="Times New Roman" panose="02020603050405020304" pitchFamily="18" charset="0"/>
              </a:rPr>
              <a:t>lazi</a:t>
            </a:r>
            <a:r>
              <a:rPr lang="en-US" altLang="ru-RU" sz="3600">
                <a:solidFill>
                  <a:srgbClr val="FFC000"/>
                </a:solidFill>
                <a:latin typeface="Times New Roman" panose="02020603050405020304" pitchFamily="18" charset="0"/>
              </a:rPr>
              <a:t>er</a:t>
            </a:r>
          </a:p>
        </p:txBody>
      </p:sp>
      <p:sp>
        <p:nvSpPr>
          <p:cNvPr id="15" name="Текстовое поле 14"/>
          <p:cNvSpPr txBox="1"/>
          <p:nvPr/>
        </p:nvSpPr>
        <p:spPr>
          <a:xfrm>
            <a:off x="5561965" y="5402580"/>
            <a:ext cx="2303780" cy="64008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fontAlgn="ctr"/>
            <a:r>
              <a:rPr lang="en-US" altLang="ru-RU" sz="3600">
                <a:solidFill>
                  <a:srgbClr val="FFFF00"/>
                </a:solidFill>
                <a:latin typeface="Times New Roman" panose="02020603050405020304" pitchFamily="18" charset="0"/>
              </a:rPr>
              <a:t>short</a:t>
            </a:r>
            <a:r>
              <a:rPr lang="en-US" altLang="ru-RU" sz="3600">
                <a:solidFill>
                  <a:srgbClr val="FFC000"/>
                </a:solidFill>
                <a:latin typeface="Times New Roman" panose="02020603050405020304" pitchFamily="18" charset="0"/>
              </a:rPr>
              <a:t>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6" name="Замещающее содержимое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8315" y="396875"/>
            <a:ext cx="11298555" cy="63398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Замещающее содержимое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5090" y="274955"/>
            <a:ext cx="9481820" cy="64312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490219" y="534202"/>
            <a:ext cx="11300727" cy="5760720"/>
          </a:xfrm>
        </p:spPr>
        <p:txBody>
          <a:bodyPr anchor="ctr" anchorCtr="0">
            <a:noAutofit/>
          </a:bodyPr>
          <a:lstStyle/>
          <a:p>
            <a:pPr marL="0" lvl="2" indent="0" algn="l" fontAlgn="ctr">
              <a:buNone/>
            </a:pPr>
            <a:r>
              <a:rPr lang="ru-RU" altLang="en-US" sz="5600" spc="-150" dirty="0">
                <a:solidFill>
                  <a:schemeClr val="bg1"/>
                </a:solidFill>
                <a:latin typeface="Times New Roman" panose="02020603050405020304" pitchFamily="18" charset="0"/>
              </a:rPr>
              <a:t>1). </a:t>
            </a:r>
            <a:r>
              <a:rPr lang="ru-RU" altLang="en-US" sz="5600" spc="-15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in</a:t>
            </a:r>
            <a:r>
              <a:rPr lang="ru-RU" altLang="en-US" sz="5600" spc="-150" dirty="0">
                <a:solidFill>
                  <a:schemeClr val="bg1"/>
                </a:solidFill>
                <a:latin typeface="Times New Roman" panose="02020603050405020304" pitchFamily="18" charset="0"/>
              </a:rPr>
              <a:t> /</a:t>
            </a:r>
            <a:r>
              <a:rPr lang="ru-RU" altLang="en-US" sz="5600" spc="-15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Africa</a:t>
            </a:r>
            <a:r>
              <a:rPr lang="ru-RU" altLang="en-US" sz="5600" spc="-150" dirty="0">
                <a:solidFill>
                  <a:schemeClr val="bg1"/>
                </a:solidFill>
                <a:latin typeface="Times New Roman" panose="02020603050405020304" pitchFamily="18" charset="0"/>
              </a:rPr>
              <a:t> / </a:t>
            </a:r>
            <a:r>
              <a:rPr lang="ru-RU" altLang="en-US" sz="5600" spc="-15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live</a:t>
            </a:r>
            <a:r>
              <a:rPr lang="ru-RU" altLang="en-US" sz="5600" spc="-150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ru-RU" sz="5600" spc="-150" dirty="0">
                <a:solidFill>
                  <a:schemeClr val="bg1"/>
                </a:solidFill>
                <a:latin typeface="Times New Roman" panose="02020603050405020304" pitchFamily="18" charset="0"/>
              </a:rPr>
              <a:t>/</a:t>
            </a:r>
            <a:r>
              <a:rPr lang="ru-RU" altLang="en-US" sz="5600" spc="-150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ru-RU" altLang="en-US" sz="5600" spc="-15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Giraffes</a:t>
            </a:r>
            <a:endParaRPr lang="ru-RU" altLang="en-US" sz="5600" spc="-150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marL="0" lvl="2" indent="0" algn="l" fontAlgn="ctr">
              <a:buNone/>
            </a:pPr>
            <a:r>
              <a:rPr lang="ru-RU" altLang="en-US" sz="5600" spc="-150" dirty="0">
                <a:solidFill>
                  <a:schemeClr val="bg1"/>
                </a:solidFill>
                <a:latin typeface="Times New Roman" panose="02020603050405020304" pitchFamily="18" charset="0"/>
              </a:rPr>
              <a:t>2). </a:t>
            </a:r>
            <a:r>
              <a:rPr lang="ru-RU" altLang="en-US" sz="5600" spc="-15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Lizards</a:t>
            </a:r>
            <a:r>
              <a:rPr lang="ru-RU" altLang="en-US" sz="5600" spc="-150" dirty="0">
                <a:solidFill>
                  <a:schemeClr val="bg1"/>
                </a:solidFill>
                <a:latin typeface="Times New Roman" panose="02020603050405020304" pitchFamily="18" charset="0"/>
              </a:rPr>
              <a:t> / </a:t>
            </a:r>
            <a:r>
              <a:rPr lang="ru-RU" altLang="en-US" sz="5600" spc="-15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insects</a:t>
            </a:r>
            <a:r>
              <a:rPr lang="ru-RU" altLang="en-US" sz="5600" spc="-150" dirty="0">
                <a:solidFill>
                  <a:schemeClr val="bg1"/>
                </a:solidFill>
                <a:latin typeface="Times New Roman" panose="02020603050405020304" pitchFamily="18" charset="0"/>
              </a:rPr>
              <a:t> / </a:t>
            </a:r>
            <a:r>
              <a:rPr lang="ru-RU" altLang="en-US" sz="5600" spc="-15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eat</a:t>
            </a:r>
            <a:r>
              <a:rPr lang="ru-RU" altLang="en-US" sz="5600" spc="-150" dirty="0">
                <a:solidFill>
                  <a:schemeClr val="bg1"/>
                </a:solidFill>
                <a:latin typeface="Times New Roman" panose="02020603050405020304" pitchFamily="18" charset="0"/>
              </a:rPr>
              <a:t> / </a:t>
            </a:r>
            <a:r>
              <a:rPr lang="ru-RU" altLang="en-US" sz="5600" spc="-15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and</a:t>
            </a:r>
            <a:r>
              <a:rPr lang="ru-RU" altLang="en-US" sz="5600" spc="-150" dirty="0">
                <a:solidFill>
                  <a:schemeClr val="bg1"/>
                </a:solidFill>
                <a:latin typeface="Times New Roman" panose="02020603050405020304" pitchFamily="18" charset="0"/>
              </a:rPr>
              <a:t> / </a:t>
            </a:r>
            <a:r>
              <a:rPr lang="ru-RU" altLang="en-US" sz="5600" spc="-15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spiders</a:t>
            </a:r>
            <a:endParaRPr lang="ru-RU" altLang="en-US" sz="5600" spc="-150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marL="0" lvl="2" indent="0" algn="l" fontAlgn="ctr">
              <a:buNone/>
            </a:pPr>
            <a:r>
              <a:rPr lang="ru-RU" altLang="en-US" sz="5600" spc="-150" dirty="0">
                <a:solidFill>
                  <a:schemeClr val="bg1"/>
                </a:solidFill>
                <a:latin typeface="Times New Roman" panose="02020603050405020304" pitchFamily="18" charset="0"/>
              </a:rPr>
              <a:t>3). </a:t>
            </a:r>
            <a:r>
              <a:rPr lang="ru-RU" altLang="en-US" sz="5600" spc="-15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run</a:t>
            </a:r>
            <a:r>
              <a:rPr lang="ru-RU" altLang="en-US" sz="5600" spc="-150" dirty="0">
                <a:solidFill>
                  <a:schemeClr val="bg1"/>
                </a:solidFill>
                <a:latin typeface="Times New Roman" panose="02020603050405020304" pitchFamily="18" charset="0"/>
              </a:rPr>
              <a:t> / </a:t>
            </a:r>
            <a:r>
              <a:rPr lang="ru-RU" altLang="en-US" sz="5600" spc="-15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fast</a:t>
            </a:r>
            <a:r>
              <a:rPr lang="ru-RU" altLang="en-US" sz="5600" spc="-150" dirty="0">
                <a:solidFill>
                  <a:schemeClr val="bg1"/>
                </a:solidFill>
                <a:latin typeface="Times New Roman" panose="02020603050405020304" pitchFamily="18" charset="0"/>
              </a:rPr>
              <a:t> / </a:t>
            </a:r>
            <a:r>
              <a:rPr lang="ru-RU" altLang="en-US" sz="5600" spc="-15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can</a:t>
            </a:r>
            <a:r>
              <a:rPr lang="ru-RU" altLang="en-US" sz="5600" spc="-150" dirty="0">
                <a:solidFill>
                  <a:schemeClr val="bg1"/>
                </a:solidFill>
                <a:latin typeface="Times New Roman" panose="02020603050405020304" pitchFamily="18" charset="0"/>
              </a:rPr>
              <a:t> / </a:t>
            </a:r>
            <a:r>
              <a:rPr lang="ru-RU" altLang="en-US" sz="5600" spc="-15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Lions</a:t>
            </a:r>
            <a:endParaRPr lang="ru-RU" altLang="en-US" sz="5600" spc="-150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marL="0" lvl="2" indent="0" algn="l" fontAlgn="ctr">
              <a:buNone/>
            </a:pPr>
            <a:r>
              <a:rPr lang="ru-RU" altLang="en-US" sz="5600" spc="-150" dirty="0">
                <a:solidFill>
                  <a:schemeClr val="bg1"/>
                </a:solidFill>
                <a:latin typeface="Times New Roman" panose="02020603050405020304" pitchFamily="18" charset="0"/>
              </a:rPr>
              <a:t>4). </a:t>
            </a:r>
            <a:r>
              <a:rPr lang="ru-RU" altLang="en-US" sz="5600" spc="-15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got</a:t>
            </a:r>
            <a:r>
              <a:rPr lang="ru-RU" altLang="en-US" sz="5600" spc="-150" dirty="0">
                <a:solidFill>
                  <a:schemeClr val="bg1"/>
                </a:solidFill>
                <a:latin typeface="Times New Roman" panose="02020603050405020304" pitchFamily="18" charset="0"/>
              </a:rPr>
              <a:t> / </a:t>
            </a:r>
            <a:r>
              <a:rPr lang="ru-RU" altLang="en-US" sz="5600" spc="-15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Elephants</a:t>
            </a:r>
            <a:r>
              <a:rPr lang="ru-RU" altLang="en-US" sz="5600" spc="-150" dirty="0">
                <a:solidFill>
                  <a:schemeClr val="bg1"/>
                </a:solidFill>
                <a:latin typeface="Times New Roman" panose="02020603050405020304" pitchFamily="18" charset="0"/>
              </a:rPr>
              <a:t> /</a:t>
            </a:r>
            <a:r>
              <a:rPr lang="ru-RU" altLang="en-US" sz="5600" spc="-15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ears</a:t>
            </a:r>
            <a:r>
              <a:rPr lang="ru-RU" altLang="en-US" sz="5600" spc="-150" dirty="0">
                <a:solidFill>
                  <a:schemeClr val="bg1"/>
                </a:solidFill>
                <a:latin typeface="Times New Roman" panose="02020603050405020304" pitchFamily="18" charset="0"/>
              </a:rPr>
              <a:t> / </a:t>
            </a:r>
            <a:r>
              <a:rPr lang="ru-RU" altLang="en-US" sz="5600" spc="-15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have</a:t>
            </a:r>
            <a:r>
              <a:rPr lang="ru-RU" altLang="en-US" sz="5600" spc="-150" dirty="0">
                <a:solidFill>
                  <a:schemeClr val="bg1"/>
                </a:solidFill>
                <a:latin typeface="Times New Roman" panose="02020603050405020304" pitchFamily="18" charset="0"/>
              </a:rPr>
              <a:t> / </a:t>
            </a:r>
            <a:r>
              <a:rPr lang="ru-RU" altLang="en-US" sz="5600" spc="-15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big</a:t>
            </a:r>
            <a:endParaRPr lang="ru-RU" altLang="en-US" sz="5600" spc="-150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marL="0" lvl="2" indent="0" algn="l" fontAlgn="ctr">
              <a:buNone/>
            </a:pPr>
            <a:r>
              <a:rPr lang="ru-RU" altLang="en-US" sz="5600" spc="-150" dirty="0">
                <a:solidFill>
                  <a:schemeClr val="bg1"/>
                </a:solidFill>
                <a:latin typeface="Times New Roman" panose="02020603050405020304" pitchFamily="18" charset="0"/>
              </a:rPr>
              <a:t>5). </a:t>
            </a:r>
            <a:r>
              <a:rPr lang="ru-RU" altLang="en-US" sz="5600" spc="-15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are</a:t>
            </a:r>
            <a:r>
              <a:rPr lang="ru-RU" altLang="en-US" sz="5600" spc="-150" dirty="0">
                <a:solidFill>
                  <a:schemeClr val="bg1"/>
                </a:solidFill>
                <a:latin typeface="Times New Roman" panose="02020603050405020304" pitchFamily="18" charset="0"/>
              </a:rPr>
              <a:t> / </a:t>
            </a:r>
            <a:r>
              <a:rPr lang="ru-RU" altLang="en-US" sz="5600" spc="-15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Monkeys</a:t>
            </a:r>
            <a:r>
              <a:rPr lang="ru-RU" altLang="en-US" sz="5600" spc="-150" dirty="0">
                <a:solidFill>
                  <a:schemeClr val="bg1"/>
                </a:solidFill>
                <a:latin typeface="Times New Roman" panose="02020603050405020304" pitchFamily="18" charset="0"/>
              </a:rPr>
              <a:t> / </a:t>
            </a:r>
            <a:r>
              <a:rPr lang="ru-RU" altLang="en-US" sz="5600" spc="-150" dirty="0" err="1" smtClean="0">
                <a:solidFill>
                  <a:schemeClr val="bg1"/>
                </a:solidFill>
                <a:latin typeface="Times New Roman" panose="02020603050405020304" pitchFamily="18" charset="0"/>
              </a:rPr>
              <a:t>clever</a:t>
            </a:r>
            <a:r>
              <a:rPr lang="ru-RU" altLang="en-US" sz="5600" spc="-15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/ </a:t>
            </a:r>
            <a:r>
              <a:rPr lang="ru-RU" altLang="en-US" sz="5600" spc="-150" dirty="0" err="1" smtClean="0">
                <a:solidFill>
                  <a:schemeClr val="bg1"/>
                </a:solidFill>
                <a:latin typeface="Times New Roman" panose="02020603050405020304" pitchFamily="18" charset="0"/>
              </a:rPr>
              <a:t>very</a:t>
            </a:r>
            <a:r>
              <a:rPr lang="ru-RU" altLang="en-US" sz="5600" spc="-15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/ </a:t>
            </a:r>
            <a:r>
              <a:rPr lang="ru-RU" altLang="en-US" sz="5600" spc="-150" dirty="0" err="1" smtClean="0">
                <a:solidFill>
                  <a:schemeClr val="bg1"/>
                </a:solidFill>
                <a:latin typeface="Times New Roman" panose="02020603050405020304" pitchFamily="18" charset="0"/>
              </a:rPr>
              <a:t>animals</a:t>
            </a:r>
            <a:endParaRPr lang="ru-RU" altLang="en-US" sz="5600" spc="-15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360947" y="348615"/>
            <a:ext cx="11405937" cy="5760720"/>
          </a:xfrm>
        </p:spPr>
        <p:txBody>
          <a:bodyPr anchor="ctr" anchorCtr="0">
            <a:noAutofit/>
          </a:bodyPr>
          <a:lstStyle/>
          <a:p>
            <a:pPr marL="0" lvl="2" indent="0" algn="l" fontAlgn="ctr">
              <a:buNone/>
            </a:pPr>
            <a:r>
              <a:rPr lang="ru-RU" altLang="en-US" sz="6300" spc="-150" dirty="0">
                <a:solidFill>
                  <a:srgbClr val="FFFF00"/>
                </a:solidFill>
                <a:latin typeface="Times New Roman" panose="02020603050405020304" pitchFamily="18" charset="0"/>
              </a:rPr>
              <a:t>1). </a:t>
            </a:r>
            <a:r>
              <a:rPr lang="ru-RU" altLang="en-US" sz="6300" spc="-150" dirty="0" err="1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Giraffes</a:t>
            </a:r>
            <a:r>
              <a:rPr lang="ru-RU" altLang="en-US" sz="6300" spc="-150" dirty="0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ru-RU" altLang="en-US" sz="6300" spc="-150" dirty="0" err="1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live</a:t>
            </a:r>
            <a:r>
              <a:rPr lang="ru-RU" altLang="en-US" sz="6300" spc="-150" dirty="0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ru-RU" altLang="en-US" sz="6300" spc="-150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in</a:t>
            </a:r>
            <a:r>
              <a:rPr lang="ru-RU" altLang="en-US" sz="6300" spc="-150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en-US" sz="6300" spc="-150" dirty="0" err="1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Africa</a:t>
            </a:r>
            <a:r>
              <a:rPr lang="en-US" altLang="ru-RU" sz="6300" spc="-150" dirty="0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.</a:t>
            </a:r>
            <a:r>
              <a:rPr lang="ru-RU" altLang="en-US" sz="6300" spc="-150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</a:p>
          <a:p>
            <a:pPr marL="0" lvl="2" indent="0" algn="l" fontAlgn="ctr">
              <a:buNone/>
            </a:pPr>
            <a:r>
              <a:rPr lang="ru-RU" altLang="en-US" sz="6300" spc="-150" dirty="0">
                <a:solidFill>
                  <a:srgbClr val="FFFF00"/>
                </a:solidFill>
                <a:latin typeface="Times New Roman" panose="02020603050405020304" pitchFamily="18" charset="0"/>
              </a:rPr>
              <a:t>2). </a:t>
            </a:r>
            <a:r>
              <a:rPr lang="ru-RU" altLang="en-US" sz="6300" spc="-150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Lizards</a:t>
            </a:r>
            <a:r>
              <a:rPr lang="ru-RU" altLang="en-US" sz="6300" spc="-150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en-US" sz="6300" spc="-150" dirty="0" err="1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eat</a:t>
            </a:r>
            <a:r>
              <a:rPr lang="ru-RU" altLang="en-US" sz="6300" spc="-150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en-US" sz="6300" spc="-150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insects</a:t>
            </a:r>
            <a:r>
              <a:rPr lang="ru-RU" altLang="en-US" sz="6300" spc="-150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en-US" sz="6300" spc="-150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and</a:t>
            </a:r>
            <a:r>
              <a:rPr lang="ru-RU" altLang="en-US" sz="6300" spc="-150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en-US" sz="6300" spc="-150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spiders</a:t>
            </a:r>
            <a:r>
              <a:rPr lang="en-US" altLang="ru-RU" sz="6300" spc="-150" dirty="0">
                <a:solidFill>
                  <a:srgbClr val="FFFF00"/>
                </a:solidFill>
                <a:latin typeface="Times New Roman" panose="02020603050405020304" pitchFamily="18" charset="0"/>
              </a:rPr>
              <a:t>.</a:t>
            </a:r>
          </a:p>
          <a:p>
            <a:pPr marL="0" lvl="2" indent="0" algn="l" fontAlgn="ctr">
              <a:buNone/>
            </a:pPr>
            <a:r>
              <a:rPr lang="ru-RU" altLang="en-US" sz="6300" spc="-150" dirty="0">
                <a:solidFill>
                  <a:srgbClr val="FFFF00"/>
                </a:solidFill>
                <a:latin typeface="Times New Roman" panose="02020603050405020304" pitchFamily="18" charset="0"/>
              </a:rPr>
              <a:t>3). </a:t>
            </a:r>
            <a:r>
              <a:rPr lang="ru-RU" altLang="en-US" sz="6300" spc="-150" dirty="0" err="1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Lions</a:t>
            </a:r>
            <a:r>
              <a:rPr lang="ru-RU" altLang="en-US" sz="6300" spc="-150" dirty="0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ru-RU" altLang="en-US" sz="6300" spc="-150" dirty="0" err="1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can</a:t>
            </a:r>
            <a:r>
              <a:rPr lang="ru-RU" altLang="en-US" sz="6300" spc="-150" dirty="0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ru-RU" altLang="en-US" sz="6300" spc="-150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run</a:t>
            </a:r>
            <a:r>
              <a:rPr lang="ru-RU" altLang="en-US" sz="6300" spc="-150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en-US" sz="6300" spc="-150" dirty="0" err="1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fast</a:t>
            </a:r>
            <a:r>
              <a:rPr lang="en-US" altLang="ru-RU" sz="6300" spc="-150" dirty="0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.</a:t>
            </a:r>
            <a:r>
              <a:rPr lang="ru-RU" altLang="en-US" sz="6300" spc="-150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</a:p>
          <a:p>
            <a:pPr marL="0" lvl="2" indent="0" algn="l" fontAlgn="ctr">
              <a:buNone/>
            </a:pPr>
            <a:r>
              <a:rPr lang="ru-RU" altLang="en-US" sz="6300" spc="-150" dirty="0">
                <a:solidFill>
                  <a:srgbClr val="FFFF00"/>
                </a:solidFill>
                <a:latin typeface="Times New Roman" panose="02020603050405020304" pitchFamily="18" charset="0"/>
              </a:rPr>
              <a:t>4). </a:t>
            </a:r>
            <a:r>
              <a:rPr lang="ru-RU" altLang="en-US" sz="6300" spc="-150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Elephants</a:t>
            </a:r>
            <a:r>
              <a:rPr lang="ru-RU" altLang="en-US" sz="6300" spc="-150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en-US" sz="6300" spc="-150" dirty="0" err="1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have</a:t>
            </a:r>
            <a:r>
              <a:rPr lang="ru-RU" altLang="en-US" sz="6300" spc="-150" dirty="0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ru-RU" altLang="en-US" sz="6300" spc="-150" dirty="0" err="1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got</a:t>
            </a:r>
            <a:r>
              <a:rPr lang="ru-RU" altLang="en-US" sz="6300" spc="-150" dirty="0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ru-RU" altLang="en-US" sz="6300" spc="-150" dirty="0" err="1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big</a:t>
            </a:r>
            <a:r>
              <a:rPr lang="ru-RU" altLang="en-US" sz="6300" spc="-150" dirty="0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ru-RU" altLang="en-US" sz="6300" spc="-150" dirty="0" err="1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ears</a:t>
            </a:r>
            <a:r>
              <a:rPr lang="en-US" altLang="ru-RU" sz="6300" spc="-150" dirty="0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.</a:t>
            </a:r>
            <a:r>
              <a:rPr lang="ru-RU" altLang="en-US" sz="6300" spc="-150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</a:p>
          <a:p>
            <a:pPr marL="0" lvl="2" indent="0" algn="l" fontAlgn="ctr">
              <a:buNone/>
            </a:pPr>
            <a:r>
              <a:rPr lang="ru-RU" altLang="en-US" sz="6300" spc="-150" dirty="0">
                <a:solidFill>
                  <a:srgbClr val="FFFF00"/>
                </a:solidFill>
                <a:latin typeface="Times New Roman" panose="02020603050405020304" pitchFamily="18" charset="0"/>
              </a:rPr>
              <a:t>5). </a:t>
            </a:r>
            <a:r>
              <a:rPr lang="ru-RU" altLang="en-US" sz="6300" spc="-150" dirty="0" err="1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Monkeys</a:t>
            </a:r>
            <a:r>
              <a:rPr lang="ru-RU" altLang="en-US" sz="6300" spc="-150" dirty="0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ru-RU" altLang="en-US" sz="6300" spc="-150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are</a:t>
            </a:r>
            <a:r>
              <a:rPr lang="ru-RU" altLang="en-US" sz="6300" spc="-150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en-US" sz="6300" spc="-150" dirty="0" err="1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very</a:t>
            </a:r>
            <a:r>
              <a:rPr lang="ru-RU" altLang="en-US" sz="6300" spc="-150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en-US" sz="6300" spc="-150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clever</a:t>
            </a:r>
            <a:r>
              <a:rPr lang="ru-RU" altLang="en-US" sz="6300" spc="-150" dirty="0">
                <a:solidFill>
                  <a:srgbClr val="FFFF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en-US" sz="6300" spc="-150" dirty="0" err="1">
                <a:solidFill>
                  <a:srgbClr val="FFFF00"/>
                </a:solidFill>
                <a:latin typeface="Times New Roman" panose="02020603050405020304" pitchFamily="18" charset="0"/>
              </a:rPr>
              <a:t>animals</a:t>
            </a:r>
            <a:r>
              <a:rPr lang="en-US" altLang="ru-RU" sz="6300" spc="-150" dirty="0">
                <a:solidFill>
                  <a:srgbClr val="FFFF00"/>
                </a:solidFill>
                <a:latin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Замещающее содержимое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82775" y="274955"/>
            <a:ext cx="8888095" cy="6184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ru-RU" sz="8800" dirty="0">
                <a:solidFill>
                  <a:srgbClr val="FFFF00"/>
                </a:solidFill>
                <a:latin typeface="Times New Roman" panose="02020603050405020304" pitchFamily="18" charset="0"/>
              </a:rPr>
              <a:t>PLAN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455930" y="1448903"/>
            <a:ext cx="11126470" cy="4885690"/>
          </a:xfrm>
        </p:spPr>
        <p:txBody>
          <a:bodyPr>
            <a:noAutofit/>
          </a:bodyPr>
          <a:lstStyle/>
          <a:p>
            <a:pPr marL="635" indent="0">
              <a:buNone/>
            </a:pPr>
            <a:r>
              <a:rPr lang="en-US" altLang="ru-RU" sz="8000" dirty="0">
                <a:solidFill>
                  <a:schemeClr val="bg1"/>
                </a:solidFill>
                <a:latin typeface="Times New Roman" panose="02020603050405020304" pitchFamily="18" charset="0"/>
              </a:rPr>
              <a:t>It is a __________.</a:t>
            </a:r>
          </a:p>
          <a:p>
            <a:pPr marL="635" indent="0">
              <a:buNone/>
            </a:pPr>
            <a:r>
              <a:rPr lang="en-US" altLang="ru-RU" sz="8000" dirty="0">
                <a:solidFill>
                  <a:schemeClr val="bg1"/>
                </a:solidFill>
                <a:latin typeface="Times New Roman" panose="02020603050405020304" pitchFamily="18" charset="0"/>
              </a:rPr>
              <a:t>It lives __________.</a:t>
            </a:r>
          </a:p>
          <a:p>
            <a:pPr marL="635" indent="0">
              <a:buNone/>
            </a:pPr>
            <a:r>
              <a:rPr lang="en-US" altLang="ru-RU" sz="8000" dirty="0">
                <a:solidFill>
                  <a:schemeClr val="bg1"/>
                </a:solidFill>
                <a:latin typeface="Times New Roman" panose="02020603050405020304" pitchFamily="18" charset="0"/>
              </a:rPr>
              <a:t>It can __________.</a:t>
            </a:r>
          </a:p>
          <a:p>
            <a:pPr marL="635" indent="0">
              <a:buNone/>
            </a:pPr>
            <a:r>
              <a:rPr lang="en-US" altLang="ru-RU" sz="8000" dirty="0">
                <a:solidFill>
                  <a:schemeClr val="bg1"/>
                </a:solidFill>
                <a:latin typeface="Times New Roman" panose="02020603050405020304" pitchFamily="18" charset="0"/>
              </a:rPr>
              <a:t>It likes ________.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Grp="1" noChangeAspect="1"/>
          </p:cNvPicPr>
          <p:nvPr>
            <p:ph sz="half" idx="1"/>
          </p:nvPr>
        </p:nvPicPr>
        <p:blipFill>
          <a:blip r:embed="rId2">
            <a:lum bright="6000" contrast="18000"/>
          </a:blip>
          <a:stretch>
            <a:fillRect/>
          </a:stretch>
        </p:blipFill>
        <p:spPr>
          <a:xfrm>
            <a:off x="609600" y="284480"/>
            <a:ext cx="10972800" cy="6289675"/>
          </a:xfrm>
          <a:prstGeom prst="rect">
            <a:avLst/>
          </a:prstGeom>
        </p:spPr>
      </p:pic>
      <p:pic>
        <p:nvPicPr>
          <p:cNvPr id="8" name="Замещающее содержимое 7" descr="aba55f3fe7dc6215f404e12f87bea08b"/>
          <p:cNvPicPr>
            <a:picLocks noGrp="1" noChangeAspect="1"/>
          </p:cNvPicPr>
          <p:nvPr>
            <p:ph sz="half" idx="2"/>
          </p:nvPr>
        </p:nvPicPr>
        <p:blipFill>
          <a:blip r:embed="rId3">
            <a:lum bright="12000"/>
          </a:blip>
          <a:stretch>
            <a:fillRect/>
          </a:stretch>
        </p:blipFill>
        <p:spPr>
          <a:xfrm>
            <a:off x="2117090" y="3582035"/>
            <a:ext cx="2244725" cy="1800860"/>
          </a:xfrm>
          <a:prstGeom prst="rect">
            <a:avLst/>
          </a:prstGeom>
        </p:spPr>
      </p:pic>
      <p:sp>
        <p:nvSpPr>
          <p:cNvPr id="10" name="Текстовое поле 9"/>
          <p:cNvSpPr txBox="1"/>
          <p:nvPr/>
        </p:nvSpPr>
        <p:spPr>
          <a:xfrm>
            <a:off x="1182370" y="539115"/>
            <a:ext cx="344678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ru-RU" sz="4800" b="1">
                <a:solidFill>
                  <a:srgbClr val="7030A0"/>
                </a:solidFill>
                <a:latin typeface="Times New Roman" panose="02020603050405020304" pitchFamily="18" charset="0"/>
              </a:rPr>
              <a:t>Funny texts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img-fotki.yandex.ru/get/6410/47407354.7b4/0_f65cf_6ffeee23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15" y="197485"/>
            <a:ext cx="3444239" cy="22830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6750" y="1307466"/>
            <a:ext cx="10972800" cy="4525963"/>
          </a:xfrm>
        </p:spPr>
        <p:txBody>
          <a:bodyPr>
            <a:normAutofit fontScale="92500" lnSpcReduction="20000"/>
            <a:scene3d>
              <a:camera prst="orthographicFront"/>
              <a:lightRig rig="threePt" dir="t"/>
            </a:scene3d>
          </a:bodyPr>
          <a:lstStyle/>
          <a:p>
            <a:pPr marL="0" indent="0" algn="ctr">
              <a:buNone/>
            </a:pPr>
            <a:r>
              <a:rPr lang="en-US" sz="60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Good Afternoon! </a:t>
            </a:r>
            <a:br>
              <a:rPr lang="en-US" sz="60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60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Good Afternoon!! </a:t>
            </a:r>
            <a:br>
              <a:rPr lang="en-US" sz="60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60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Oh! how do you do? </a:t>
            </a:r>
            <a:br>
              <a:rPr lang="en-US" sz="60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60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 am very well. </a:t>
            </a:r>
            <a:br>
              <a:rPr lang="en-US" sz="60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60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 am very well. </a:t>
            </a:r>
            <a:br>
              <a:rPr lang="en-US" sz="60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60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 hope you are too!!! </a:t>
            </a:r>
          </a:p>
          <a:p>
            <a:endParaRPr lang="en-US" sz="600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cs6.pikabu.ru/images/big_size_comm/2015-07_2/1436510603415193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3550" y="270511"/>
            <a:ext cx="2362199" cy="23621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ww.bugaga.ru/uploads/posts/2013-01/1358272232_crazy-drugs-9.jpg"/>
          <p:cNvPicPr>
            <a:picLocks noChangeAspect="1" noChangeArrowheads="1"/>
          </p:cNvPicPr>
          <p:nvPr/>
        </p:nvPicPr>
        <p:blipFill>
          <a:blip r:embed="rId2">
            <a:lum bright="20000" contrast="20000"/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 descr="http://2static.fjcdn.com/pictures/Zebra_5d8098_5692818.jpg"/>
          <p:cNvPicPr>
            <a:picLocks noChangeAspect="1" noChangeArrowheads="1"/>
          </p:cNvPicPr>
          <p:nvPr/>
        </p:nvPicPr>
        <p:blipFill>
          <a:blip r:embed="rId2">
            <a:lum bright="20000" contrast="30000"/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9938" name="AutoShape 2" descr="https://xage.ru/media/uploads/2008/2/eti-udivitelnyie-delfinyi/eti-udivitelnyie-delfinyi_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40" name="AutoShape 4" descr="https://xage.ru/media/uploads/2008/2/eti-udivitelnyie-delfinyi/eti-udivitelnyie-delfinyi_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42" name="AutoShape 6" descr="https://xage.ru/media/uploads/2008/2/eti-udivitelnyie-delfinyi/eti-udivitelnyie-delfinyi_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44" name="AutoShape 8" descr="https://xage.ru/media/uploads/2008/2/eti-udivitelnyie-delfinyi/eti-udivitelnyie-delfinyi_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46" name="AutoShape 10" descr="https://xage.ru/media/uploads/2008/2/eti-udivitelnyie-delfinyi/eti-udivitelnyie-delfinyi_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48" name="AutoShape 12" descr="https://xage.ru/media/uploads/2008/2/eti-udivitelnyie-delfinyi/eti-udivitelnyie-delfinyi_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9950" name="Picture 14" descr="http://2.bp.blogspot.com/-wlv78v7_lUM/UcqnG74SwSI/AAAAAAAAFD4/3Z18DMFYqA8/s640/%D1%84%D0%BE%D1%82%D0%BE+%D0%B4%D0%B5%D0%BB%D1%8C%D1%84%D0%B8%D0%BD%D0%BE%D0%B2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4" name="Замещающее 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5" name="Замещающее содержимое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390015" y="274955"/>
            <a:ext cx="9239885" cy="6338570"/>
          </a:xfrm>
          <a:prstGeom prst="rect">
            <a:avLst/>
          </a:prstGeom>
        </p:spPr>
      </p:pic>
      <p:sp>
        <p:nvSpPr>
          <p:cNvPr id="6" name="Текстовое поле 5"/>
          <p:cNvSpPr txBox="1"/>
          <p:nvPr/>
        </p:nvSpPr>
        <p:spPr>
          <a:xfrm>
            <a:off x="7038340" y="252095"/>
            <a:ext cx="3703320" cy="118872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ru-RU" sz="7200" b="1">
                <a:solidFill>
                  <a:srgbClr val="7030A0"/>
                </a:solidFill>
                <a:latin typeface="Times New Roman" panose="02020603050405020304" pitchFamily="18" charset="0"/>
              </a:rPr>
              <a:t>Riddles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graphicFrame>
        <p:nvGraphicFramePr>
          <p:cNvPr id="2" name="Замещающее содержимое -1"/>
          <p:cNvGraphicFramePr>
            <a:graphicFrameLocks noGrp="1"/>
          </p:cNvGraphicFramePr>
          <p:nvPr>
            <p:ph idx="1"/>
          </p:nvPr>
        </p:nvGraphicFramePr>
        <p:xfrm>
          <a:off x="472440" y="274955"/>
          <a:ext cx="11315700" cy="62405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57850"/>
                <a:gridCol w="5657850"/>
              </a:tblGrid>
              <a:tr h="208004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7200" b="1" u="none"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I/You</a:t>
                      </a:r>
                      <a:endParaRPr lang="ru-RU" altLang="en-US" sz="7200" b="1" u="none"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7200" b="1" u="none">
                          <a:solidFill>
                            <a:srgbClr val="FF0000"/>
                          </a:solidFill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sz="7200" b="1" u="none"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got</a:t>
                      </a:r>
                      <a:endParaRPr lang="ru-RU" altLang="en-US" sz="7200" b="1" u="none">
                        <a:solidFill>
                          <a:srgbClr val="FF0000"/>
                        </a:solidFill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08026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7200" b="1" u="none">
                          <a:solidFill>
                            <a:srgbClr val="00B050"/>
                          </a:solidFill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He/She/It</a:t>
                      </a:r>
                      <a:endParaRPr lang="ru-RU" altLang="en-US" sz="7200" b="1" u="none">
                        <a:solidFill>
                          <a:srgbClr val="00B050"/>
                        </a:solidFill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7200" b="1" u="none">
                          <a:solidFill>
                            <a:srgbClr val="FF0000"/>
                          </a:solidFill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has</a:t>
                      </a:r>
                      <a:r>
                        <a:rPr sz="7200" b="1" u="none"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got</a:t>
                      </a:r>
                      <a:endParaRPr lang="ru-RU" altLang="en-US" sz="7200" b="1" u="none">
                        <a:solidFill>
                          <a:srgbClr val="FF0000"/>
                        </a:solidFill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08026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7200" b="1" u="none"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We/You/They </a:t>
                      </a:r>
                      <a:endParaRPr lang="ru-RU" altLang="en-US" sz="7200" b="1" u="none"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sz="7200" b="1" u="none">
                          <a:solidFill>
                            <a:srgbClr val="FF0000"/>
                          </a:solidFill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sz="7200" b="1" u="none"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got</a:t>
                      </a:r>
                      <a:endParaRPr lang="ru-RU" altLang="en-US" sz="7200" b="1" u="none">
                        <a:solidFill>
                          <a:srgbClr val="FF0000"/>
                        </a:solidFill>
                        <a:highlight>
                          <a:srgbClr val="FFFFFF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ru-RU" u="sng">
                <a:solidFill>
                  <a:srgbClr val="FFFF00"/>
                </a:solidFill>
              </a:rPr>
              <a:t>Ask your partner.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09600" y="1602106"/>
            <a:ext cx="10972800" cy="4525963"/>
          </a:xfrm>
          <a:ln w="38100">
            <a:solidFill>
              <a:schemeClr val="bg1"/>
            </a:solidFill>
          </a:ln>
        </p:spPr>
        <p:txBody>
          <a:bodyPr>
            <a:normAutofit/>
          </a:bodyPr>
          <a:lstStyle/>
          <a:p>
            <a:pPr marL="635" indent="0">
              <a:buNone/>
            </a:pPr>
            <a:r>
              <a:rPr lang="ru-RU" altLang="en-US" sz="6600">
                <a:solidFill>
                  <a:srgbClr val="FFFF00"/>
                </a:solidFill>
                <a:latin typeface="Times New Roman" panose="02020603050405020304" pitchFamily="18" charset="0"/>
              </a:rPr>
              <a:t>Pet </a:t>
            </a:r>
            <a:r>
              <a:rPr lang="ru-RU" altLang="en-US" sz="6600">
                <a:solidFill>
                  <a:schemeClr val="bg1"/>
                </a:solidFill>
                <a:latin typeface="Times New Roman" panose="02020603050405020304" pitchFamily="18" charset="0"/>
              </a:rPr>
              <a:t>        Have you got a pet?</a:t>
            </a:r>
          </a:p>
          <a:p>
            <a:pPr marL="635" indent="0">
              <a:buNone/>
            </a:pPr>
            <a:r>
              <a:rPr lang="ru-RU" altLang="en-US" sz="6600">
                <a:solidFill>
                  <a:srgbClr val="FFFF00"/>
                </a:solidFill>
                <a:latin typeface="Times New Roman" panose="02020603050405020304" pitchFamily="18" charset="0"/>
              </a:rPr>
              <a:t>Name</a:t>
            </a:r>
            <a:r>
              <a:rPr lang="ru-RU" altLang="en-US" sz="6600">
                <a:solidFill>
                  <a:schemeClr val="bg1"/>
                </a:solidFill>
                <a:latin typeface="Times New Roman" panose="02020603050405020304" pitchFamily="18" charset="0"/>
              </a:rPr>
              <a:t>    What’s its name?</a:t>
            </a:r>
          </a:p>
          <a:p>
            <a:pPr marL="635" indent="0">
              <a:buNone/>
            </a:pPr>
            <a:r>
              <a:rPr lang="ru-RU" altLang="en-US" sz="6600">
                <a:solidFill>
                  <a:srgbClr val="FFFF00"/>
                </a:solidFill>
                <a:latin typeface="Times New Roman" panose="02020603050405020304" pitchFamily="18" charset="0"/>
              </a:rPr>
              <a:t>Age </a:t>
            </a:r>
            <a:r>
              <a:rPr lang="ru-RU" altLang="en-US" sz="6600">
                <a:solidFill>
                  <a:schemeClr val="bg1"/>
                </a:solidFill>
                <a:latin typeface="Times New Roman" panose="02020603050405020304" pitchFamily="18" charset="0"/>
              </a:rPr>
              <a:t>      How old is he/she?</a:t>
            </a:r>
          </a:p>
          <a:p>
            <a:pPr marL="635" indent="0">
              <a:buNone/>
            </a:pPr>
            <a:r>
              <a:rPr lang="ru-RU" altLang="en-US" sz="6600">
                <a:solidFill>
                  <a:srgbClr val="FFFF00"/>
                </a:solidFill>
                <a:latin typeface="Times New Roman" panose="02020603050405020304" pitchFamily="18" charset="0"/>
              </a:rPr>
              <a:t>Food </a:t>
            </a:r>
            <a:r>
              <a:rPr lang="ru-RU" altLang="en-US" sz="6600">
                <a:solidFill>
                  <a:schemeClr val="bg1"/>
                </a:solidFill>
                <a:latin typeface="Times New Roman" panose="02020603050405020304" pitchFamily="18" charset="0"/>
              </a:rPr>
              <a:t>    What does he/she eat?</a:t>
            </a:r>
          </a:p>
        </p:txBody>
      </p:sp>
      <p:cxnSp>
        <p:nvCxnSpPr>
          <p:cNvPr id="4" name="Прямое соединение 3"/>
          <p:cNvCxnSpPr/>
          <p:nvPr/>
        </p:nvCxnSpPr>
        <p:spPr>
          <a:xfrm>
            <a:off x="2931160" y="1602105"/>
            <a:ext cx="0" cy="454406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ru-RU" b="1" u="sng">
                <a:solidFill>
                  <a:srgbClr val="FFFF00"/>
                </a:solidFill>
                <a:latin typeface="Times New Roman" panose="02020603050405020304" pitchFamily="18" charset="0"/>
              </a:rPr>
              <a:t>Project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388883" y="1253359"/>
            <a:ext cx="10972800" cy="4525963"/>
          </a:xfrm>
        </p:spPr>
        <p:txBody>
          <a:bodyPr/>
          <a:lstStyle/>
          <a:p>
            <a:pPr marL="635" indent="0" algn="ctr">
              <a:buNone/>
            </a:pPr>
            <a:r>
              <a:rPr lang="en-US" altLang="ru-RU" sz="13800" dirty="0">
                <a:solidFill>
                  <a:schemeClr val="bg1"/>
                </a:solidFill>
                <a:latin typeface="Times New Roman" panose="02020603050405020304" pitchFamily="18" charset="0"/>
              </a:rPr>
              <a:t>“My </a:t>
            </a:r>
            <a:r>
              <a:rPr lang="en-US" altLang="ru-RU" sz="1380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favourite</a:t>
            </a:r>
            <a:r>
              <a:rPr lang="en-US" altLang="ru-RU" sz="13800" dirty="0">
                <a:solidFill>
                  <a:schemeClr val="bg1"/>
                </a:solidFill>
                <a:latin typeface="Times New Roman" panose="02020603050405020304" pitchFamily="18" charset="0"/>
              </a:rPr>
              <a:t> pet”</a:t>
            </a:r>
          </a:p>
        </p:txBody>
      </p:sp>
      <p:pic>
        <p:nvPicPr>
          <p:cNvPr id="4098" name="Picture 2" descr="http://img11.deviantart.net/6a65/i/2015/221/5/6/a_game_of_kitten_and_mouse_by_juacoproductionsarts-d94wum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58557" y="3894137"/>
            <a:ext cx="4079417" cy="258549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26500" dirty="0" smtClean="0">
                <a:solidFill>
                  <a:schemeClr val="bg1"/>
                </a:solidFill>
              </a:rPr>
              <a:t>Africa</a:t>
            </a:r>
            <a:endParaRPr lang="ru-RU" sz="265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458" name="AutoShape 2" descr="https://im2-tub-ua.yandex.net/i?id=98dcf8196389b0f48648786dd8eb31a5&amp;n=33&amp;h=215&amp;w=323"/>
          <p:cNvSpPr>
            <a:spLocks noChangeAspect="1" noChangeArrowheads="1"/>
          </p:cNvSpPr>
          <p:nvPr/>
        </p:nvSpPr>
        <p:spPr bwMode="auto">
          <a:xfrm>
            <a:off x="207434" y="-182033"/>
            <a:ext cx="397933" cy="397933"/>
          </a:xfrm>
          <a:prstGeom prst="rect">
            <a:avLst/>
          </a:prstGeom>
          <a:noFill/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https://im2-tub-ua.yandex.net/i?id=98dcf8196389b0f48648786dd8eb31a5&amp;n=33&amp;h=215&amp;w=323"/>
          <p:cNvSpPr>
            <a:spLocks noChangeAspect="1" noChangeArrowheads="1"/>
          </p:cNvSpPr>
          <p:nvPr/>
        </p:nvSpPr>
        <p:spPr bwMode="auto">
          <a:xfrm>
            <a:off x="207434" y="-182033"/>
            <a:ext cx="397933" cy="397933"/>
          </a:xfrm>
          <a:prstGeom prst="rect">
            <a:avLst/>
          </a:prstGeom>
          <a:noFill/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62" name="Picture 6" descr="http://www.metod-kopilka.ru/images/doc/69/70055/hello_html_m5b61597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540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simplefollower.com/wp-content/uploads/2012/04/Zebra-and-Giraffes_thum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3905" y="417513"/>
            <a:ext cx="8229600" cy="439718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Phonetic exercise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9095" y="1053465"/>
            <a:ext cx="11281410" cy="4874260"/>
          </a:xfrm>
        </p:spPr>
        <p:txBody>
          <a:bodyPr>
            <a:noAutofit/>
          </a:bodyPr>
          <a:lstStyle/>
          <a:p>
            <a:pPr marL="635" indent="0">
              <a:buNone/>
            </a:pPr>
            <a:r>
              <a:rPr lang="en-US" sz="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5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 – t</a:t>
            </a:r>
            <a:r>
              <a:rPr lang="en-US" sz="5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b</a:t>
            </a:r>
            <a:r>
              <a:rPr lang="en-US" sz="5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oo</a:t>
            </a:r>
            <a:r>
              <a:rPr lang="en-US" sz="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k, cart</a:t>
            </a:r>
            <a:r>
              <a:rPr lang="en-US" sz="5000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oo</a:t>
            </a:r>
            <a:r>
              <a:rPr lang="en-US" sz="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 c</a:t>
            </a:r>
            <a:r>
              <a:rPr lang="en-US" sz="5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oo</a:t>
            </a:r>
            <a:r>
              <a:rPr lang="en-US" sz="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king, l</a:t>
            </a:r>
            <a:r>
              <a:rPr lang="en-US" sz="5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oo</a:t>
            </a:r>
            <a:r>
              <a:rPr lang="en-US" sz="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</a:p>
          <a:p>
            <a:pPr marL="635" indent="0">
              <a:buNone/>
            </a:pPr>
            <a:r>
              <a:rPr lang="en-US" sz="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50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sz="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 – l</a:t>
            </a:r>
            <a:r>
              <a:rPr lang="en-US" sz="5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ke, b</a:t>
            </a:r>
            <a:r>
              <a:rPr lang="en-US" sz="5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ke, r</a:t>
            </a:r>
            <a:r>
              <a:rPr lang="en-US" sz="5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ding, d</a:t>
            </a:r>
            <a:r>
              <a:rPr lang="en-US" sz="5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ving, fl</a:t>
            </a:r>
            <a:r>
              <a:rPr lang="en-US" sz="5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ing a k</a:t>
            </a:r>
            <a:r>
              <a:rPr lang="en-US" sz="5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</a:t>
            </a:r>
          </a:p>
          <a:p>
            <a:pPr marL="635" indent="0">
              <a:buNone/>
            </a:pPr>
            <a:r>
              <a:rPr lang="en-US" sz="5000" dirty="0" smtClean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[</a:t>
            </a:r>
            <a:r>
              <a:rPr lang="el-GR" sz="5000" dirty="0" smtClean="0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Λ</a:t>
            </a:r>
            <a:r>
              <a:rPr lang="en-US" sz="5000" dirty="0" smtClean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] – b</a:t>
            </a:r>
            <a:r>
              <a:rPr lang="en-US" sz="5000" dirty="0" smtClean="0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u</a:t>
            </a:r>
            <a:r>
              <a:rPr lang="en-US" sz="5000" dirty="0" smtClean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s, f</a:t>
            </a:r>
            <a:r>
              <a:rPr lang="en-US" sz="5000" dirty="0" smtClean="0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u</a:t>
            </a:r>
            <a:r>
              <a:rPr lang="en-US" sz="5000" dirty="0" smtClean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n, s</a:t>
            </a:r>
            <a:r>
              <a:rPr lang="en-US" sz="5000" dirty="0" smtClean="0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o</a:t>
            </a:r>
            <a:r>
              <a:rPr lang="en-US" sz="5000" dirty="0" smtClean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metimes, b</a:t>
            </a:r>
            <a:r>
              <a:rPr lang="en-US" sz="5000" dirty="0" smtClean="0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u</a:t>
            </a:r>
            <a:r>
              <a:rPr lang="en-US" sz="5000" dirty="0" smtClean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t, d</a:t>
            </a:r>
            <a:r>
              <a:rPr lang="en-US" sz="5000" dirty="0" smtClean="0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o</a:t>
            </a:r>
            <a:r>
              <a:rPr lang="en-US" sz="5000" dirty="0" smtClean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es, st</a:t>
            </a:r>
            <a:r>
              <a:rPr lang="en-US" sz="5000" dirty="0" smtClean="0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u</a:t>
            </a:r>
            <a:r>
              <a:rPr lang="en-US" sz="5000" dirty="0" smtClean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dy</a:t>
            </a:r>
          </a:p>
          <a:p>
            <a:pPr marL="635" indent="0">
              <a:buNone/>
            </a:pPr>
            <a:r>
              <a:rPr lang="en-US" sz="5000" dirty="0" smtClean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[</a:t>
            </a:r>
            <a:r>
              <a:rPr lang="ru-RU" sz="5000" dirty="0" err="1" smtClean="0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ε</a:t>
            </a:r>
            <a:r>
              <a:rPr lang="en-US" sz="5000" dirty="0" smtClean="0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:</a:t>
            </a:r>
            <a:r>
              <a:rPr lang="en-US" sz="5000" dirty="0" smtClean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] – </a:t>
            </a:r>
            <a:r>
              <a:rPr lang="en-US" sz="5000" dirty="0" smtClean="0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ear</a:t>
            </a:r>
            <a:r>
              <a:rPr lang="en-US" sz="5000" dirty="0" smtClean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ly, g</a:t>
            </a:r>
            <a:r>
              <a:rPr lang="en-US" sz="5000" dirty="0" smtClean="0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ir</a:t>
            </a:r>
            <a:r>
              <a:rPr lang="en-US" sz="5000" dirty="0" smtClean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l, b</a:t>
            </a:r>
            <a:r>
              <a:rPr lang="en-US" sz="5000" dirty="0" smtClean="0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ir</a:t>
            </a:r>
            <a:r>
              <a:rPr lang="en-US" sz="5000" dirty="0" smtClean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d</a:t>
            </a:r>
          </a:p>
          <a:p>
            <a:pPr marL="635" indent="0">
              <a:buNone/>
            </a:pPr>
            <a:r>
              <a:rPr lang="en-US" sz="5000" dirty="0" smtClean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[</a:t>
            </a:r>
            <a:r>
              <a:rPr lang="en-US" sz="5000" dirty="0" err="1" smtClean="0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i</a:t>
            </a:r>
            <a:r>
              <a:rPr lang="en-US" sz="5000" dirty="0" smtClean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] – r</a:t>
            </a:r>
            <a:r>
              <a:rPr lang="en-US" sz="5000" dirty="0" smtClean="0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i</a:t>
            </a:r>
            <a:r>
              <a:rPr lang="en-US" sz="5000" dirty="0" smtClean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ddle, v</a:t>
            </a:r>
            <a:r>
              <a:rPr lang="en-US" sz="5000" dirty="0" smtClean="0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i</a:t>
            </a:r>
            <a:r>
              <a:rPr lang="en-US" sz="5000" dirty="0" smtClean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deo, com</a:t>
            </a:r>
            <a:r>
              <a:rPr lang="en-US" sz="5000" dirty="0" smtClean="0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i</a:t>
            </a:r>
            <a:r>
              <a:rPr lang="en-US" sz="5000" dirty="0" smtClean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cs, </a:t>
            </a:r>
            <a:r>
              <a:rPr lang="en-US" sz="5000" dirty="0" smtClean="0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e</a:t>
            </a:r>
            <a:r>
              <a:rPr lang="en-US" sz="5000" dirty="0" smtClean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ven</a:t>
            </a:r>
            <a:r>
              <a:rPr lang="en-US" sz="5000" dirty="0" smtClean="0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i</a:t>
            </a:r>
            <a:r>
              <a:rPr lang="en-US" sz="5000" dirty="0" smtClean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ng, b</a:t>
            </a:r>
            <a:r>
              <a:rPr lang="en-US" sz="5000" dirty="0" smtClean="0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e</a:t>
            </a:r>
            <a:r>
              <a:rPr lang="en-US" sz="5000" dirty="0" smtClean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fore</a:t>
            </a:r>
          </a:p>
          <a:p>
            <a:pPr marL="635" indent="0">
              <a:buNone/>
            </a:pPr>
            <a:r>
              <a:rPr lang="en-US" sz="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</a:t>
            </a:r>
            <a:r>
              <a:rPr lang="en-US" sz="5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ŋ</a:t>
            </a:r>
            <a:r>
              <a:rPr lang="en-US" sz="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] – danci</a:t>
            </a:r>
            <a:r>
              <a:rPr lang="en-US" sz="5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ng</a:t>
            </a:r>
            <a:r>
              <a:rPr lang="en-US" sz="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painti</a:t>
            </a:r>
            <a:r>
              <a:rPr lang="en-US" sz="5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ng</a:t>
            </a:r>
            <a:r>
              <a:rPr lang="en-US" sz="5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goi</a:t>
            </a:r>
            <a:r>
              <a:rPr lang="en-US" sz="5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ng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http://tiernah.com/wordpress/wp-content/uploads/2013/06/Elefanten-mit-Jungtier-auf-Futtersuch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http://animalsfoto.com/photo/22/2251465d9308c442a4990c46b71907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40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http://cs418228.vk.me/v418228352/4160/2F7qhXZ5GK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1506" name="AutoShape 2" descr="https://im2-tub-ua.yandex.net/i?id=ca31fc48471831398f03acfb57c53af6&amp;n=33&amp;h=215&amp;w=313"/>
          <p:cNvSpPr>
            <a:spLocks noChangeAspect="1" noChangeArrowheads="1"/>
          </p:cNvSpPr>
          <p:nvPr/>
        </p:nvSpPr>
        <p:spPr bwMode="auto">
          <a:xfrm>
            <a:off x="207434" y="-182033"/>
            <a:ext cx="397933" cy="397933"/>
          </a:xfrm>
          <a:prstGeom prst="rect">
            <a:avLst/>
          </a:prstGeom>
          <a:noFill/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8" name="AutoShape 4" descr="https://im2-tub-ua.yandex.net/i?id=ca31fc48471831398f03acfb57c53af6&amp;n=33&amp;h=215&amp;w=313"/>
          <p:cNvSpPr>
            <a:spLocks noChangeAspect="1" noChangeArrowheads="1"/>
          </p:cNvSpPr>
          <p:nvPr/>
        </p:nvSpPr>
        <p:spPr bwMode="auto">
          <a:xfrm>
            <a:off x="207434" y="-182033"/>
            <a:ext cx="397933" cy="397933"/>
          </a:xfrm>
          <a:prstGeom prst="rect">
            <a:avLst/>
          </a:prstGeom>
          <a:noFill/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10" name="Picture 6" descr="http://biofile.ru/pic/nadine_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http://boombob.ru/img/picture/Oct/15/2ab3b23b7a094c9266420545e4fe98fa/10.jpg"/>
          <p:cNvPicPr>
            <a:picLocks noChangeAspect="1" noChangeArrowheads="1"/>
          </p:cNvPicPr>
          <p:nvPr/>
        </p:nvPicPr>
        <p:blipFill>
          <a:blip r:embed="rId2"/>
          <a:srcRect l="5479" t="7369" r="4110" b="4197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800" dirty="0" smtClean="0">
                <a:solidFill>
                  <a:srgbClr val="FFFF00"/>
                </a:solidFill>
              </a:rPr>
              <a:t>Home-task</a:t>
            </a:r>
            <a:endParaRPr lang="ru-RU" sz="88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algn="ctr">
              <a:buNone/>
            </a:pPr>
            <a:r>
              <a:rPr lang="uk-UA" sz="5900" dirty="0" smtClean="0">
                <a:solidFill>
                  <a:schemeClr val="bg1"/>
                </a:solidFill>
              </a:rPr>
              <a:t>с. 98-127 – повторити слова та правила.</a:t>
            </a:r>
            <a:endParaRPr lang="ru-RU" sz="59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Замещающее содержимое 5" descr="13-06-27-8e6b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59355" y="274955"/>
            <a:ext cx="7066280" cy="66770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66395" y="265430"/>
            <a:ext cx="11688445" cy="6075509"/>
          </a:xfrm>
          <a:prstGeom prst="rect">
            <a:avLst/>
          </a:prstGeom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90000"/>
              </a:lnSpc>
              <a:spcAft>
                <a:spcPts val="0"/>
              </a:spcAft>
            </a:pPr>
            <a:r>
              <a:rPr lang="en-US" sz="48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1.What day is it today?</a:t>
            </a:r>
          </a:p>
          <a:p>
            <a:pPr>
              <a:lnSpc>
                <a:spcPct val="90000"/>
              </a:lnSpc>
              <a:spcAft>
                <a:spcPts val="0"/>
              </a:spcAft>
            </a:pPr>
            <a:r>
              <a:rPr lang="en-US" sz="48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2. What date is it today?</a:t>
            </a:r>
          </a:p>
          <a:p>
            <a:pPr>
              <a:lnSpc>
                <a:spcPct val="90000"/>
              </a:lnSpc>
              <a:spcAft>
                <a:spcPts val="0"/>
              </a:spcAft>
            </a:pPr>
            <a:r>
              <a:rPr lang="en-US" sz="48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3. </a:t>
            </a:r>
            <a:r>
              <a:rPr lang="en-US" sz="48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Is it rainy</a:t>
            </a:r>
            <a:r>
              <a:rPr lang="en-US" sz="4800" dirty="0" smtClean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?</a:t>
            </a:r>
            <a:endParaRPr lang="en-US" sz="4800" dirty="0" smtClean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90000"/>
              </a:lnSpc>
              <a:spcAft>
                <a:spcPts val="0"/>
              </a:spcAft>
            </a:pPr>
            <a:r>
              <a:rPr lang="en-US" sz="4800" dirty="0" smtClean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4.</a:t>
            </a:r>
            <a:r>
              <a:rPr lang="ru-RU" sz="4800" dirty="0" smtClean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 </a:t>
            </a:r>
            <a:r>
              <a:rPr lang="en-US" sz="4800" dirty="0" smtClean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Is it windy? </a:t>
            </a:r>
            <a:endParaRPr lang="en-US" sz="4800" dirty="0" smtClean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90000"/>
              </a:lnSpc>
              <a:spcAft>
                <a:spcPts val="0"/>
              </a:spcAft>
            </a:pPr>
            <a:r>
              <a:rPr lang="ru-RU" sz="4800" dirty="0" smtClean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5</a:t>
            </a:r>
            <a:r>
              <a:rPr lang="en-US" sz="4800" dirty="0" smtClean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. Is it frosty? </a:t>
            </a:r>
            <a:endParaRPr lang="en-US" sz="4800" dirty="0" smtClean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90000"/>
              </a:lnSpc>
              <a:spcAft>
                <a:spcPts val="0"/>
              </a:spcAft>
            </a:pPr>
            <a:r>
              <a:rPr lang="ru-RU" sz="4800" dirty="0" smtClean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6</a:t>
            </a:r>
            <a:r>
              <a:rPr lang="en-US" sz="4800" dirty="0" smtClean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.</a:t>
            </a:r>
            <a:r>
              <a:rPr lang="en-US" sz="4800" dirty="0" smtClean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8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Is it winter or spring?</a:t>
            </a:r>
          </a:p>
          <a:p>
            <a:pPr>
              <a:lnSpc>
                <a:spcPct val="90000"/>
              </a:lnSpc>
              <a:spcAft>
                <a:spcPts val="0"/>
              </a:spcAft>
            </a:pPr>
            <a:r>
              <a:rPr lang="ru-RU" sz="4800" dirty="0" smtClean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7</a:t>
            </a:r>
            <a:r>
              <a:rPr lang="en-US" sz="4800" dirty="0" smtClean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48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Which are winter months?</a:t>
            </a:r>
          </a:p>
          <a:p>
            <a:pPr>
              <a:lnSpc>
                <a:spcPct val="90000"/>
              </a:lnSpc>
              <a:spcAft>
                <a:spcPts val="0"/>
              </a:spcAft>
            </a:pPr>
            <a:r>
              <a:rPr lang="ru-RU" sz="4800" dirty="0" smtClean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8</a:t>
            </a:r>
            <a:r>
              <a:rPr lang="en-US" sz="4800" dirty="0" smtClean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48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What’s your </a:t>
            </a:r>
            <a:r>
              <a:rPr lang="en-US" sz="4800" dirty="0" err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favourite</a:t>
            </a:r>
            <a:r>
              <a:rPr lang="en-US" sz="48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season?</a:t>
            </a:r>
          </a:p>
          <a:p>
            <a:pPr>
              <a:lnSpc>
                <a:spcPct val="90000"/>
              </a:lnSpc>
              <a:spcAft>
                <a:spcPts val="0"/>
              </a:spcAft>
            </a:pPr>
            <a:r>
              <a:rPr lang="ru-RU" sz="4800" dirty="0" smtClean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9</a:t>
            </a:r>
            <a:r>
              <a:rPr lang="en-US" sz="4800" dirty="0" smtClean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48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What’s the weather like today?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3890" y="1051561"/>
            <a:ext cx="10972800" cy="4525963"/>
          </a:xfrm>
        </p:spPr>
        <p:txBody>
          <a:bodyPr anchor="ctr" anchorCtr="0">
            <a:normAutofit/>
          </a:bodyPr>
          <a:lstStyle/>
          <a:p>
            <a:pPr marL="635" indent="0" algn="ctr" fontAlgn="ctr">
              <a:buNone/>
            </a:pPr>
            <a:r>
              <a:rPr lang="en-US" sz="6600" dirty="0">
                <a:solidFill>
                  <a:schemeClr val="bg1"/>
                </a:solidFill>
              </a:rPr>
              <a:t>«Old McDonald has a farm».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291591"/>
            <a:ext cx="10972800" cy="4525963"/>
          </a:xfrm>
        </p:spPr>
        <p:txBody>
          <a:bodyPr anchor="ctr" anchorCtr="0">
            <a:normAutofit/>
          </a:bodyPr>
          <a:lstStyle/>
          <a:p>
            <a:pPr marL="0" indent="0" algn="ctr" fontAlgn="ctr">
              <a:buNone/>
            </a:pPr>
            <a:r>
              <a:rPr lang="en-US" sz="96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Wild and Domestic </a:t>
            </a:r>
          </a:p>
          <a:p>
            <a:pPr marL="0" indent="0" algn="ctr" fontAlgn="ctr">
              <a:buNone/>
            </a:pPr>
            <a:r>
              <a:rPr lang="en-US" sz="96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animals.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Замещающее содержимое 14" descr="0010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97275" y="365125"/>
            <a:ext cx="3984625" cy="6273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80060" y="383540"/>
            <a:ext cx="11218545" cy="914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animals do you know?</a:t>
            </a:r>
          </a:p>
        </p:txBody>
      </p:sp>
      <p:pic>
        <p:nvPicPr>
          <p:cNvPr id="2050" name="Picture 2" descr="http://images.easyfreeclipart.com/1733/cartoon-characters-tom-and-jerry-clipart-173356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4715" y="4007485"/>
            <a:ext cx="1913890" cy="24390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Текстовое поле 3"/>
          <p:cNvSpPr txBox="1"/>
          <p:nvPr/>
        </p:nvSpPr>
        <p:spPr>
          <a:xfrm>
            <a:off x="441434" y="1305757"/>
            <a:ext cx="2301765" cy="483209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0" indent="0" algn="l">
              <a:buNone/>
            </a:pPr>
            <a:r>
              <a:rPr lang="en-US" sz="4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Giraffe</a:t>
            </a:r>
            <a:endParaRPr lang="ru-RU" sz="4400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 algn="l">
              <a:buNone/>
            </a:pPr>
            <a:r>
              <a:rPr lang="en-US" sz="4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Dolphin</a:t>
            </a:r>
            <a:r>
              <a:rPr lang="ru-RU" sz="4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marL="0" indent="0" algn="l">
              <a:buNone/>
            </a:pPr>
            <a:r>
              <a:rPr lang="en-US" sz="4400" spc="-3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Wolf</a:t>
            </a:r>
            <a:endParaRPr lang="en-US" sz="4400" spc="-300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spc="-3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Crocodile</a:t>
            </a:r>
            <a:endParaRPr lang="ru-RU" sz="4400" spc="-3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spc="-3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Sheep </a:t>
            </a:r>
            <a:endParaRPr lang="ru-RU" sz="4400" spc="-3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spc="-3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Zebra</a:t>
            </a:r>
            <a:endParaRPr lang="ru-RU" sz="4400" spc="-3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spc="-3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Tiger</a:t>
            </a: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6969125" y="1276350"/>
            <a:ext cx="2190023" cy="54476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l">
              <a:buNone/>
            </a:pPr>
            <a:r>
              <a:rPr lang="en-US" sz="4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Bear</a:t>
            </a:r>
          </a:p>
          <a:p>
            <a:pPr marL="0" indent="0" algn="l">
              <a:buNone/>
            </a:pPr>
            <a:r>
              <a:rPr lang="en-US" sz="4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Elephant</a:t>
            </a:r>
          </a:p>
          <a:p>
            <a:pPr marL="0" indent="0" algn="l">
              <a:buNone/>
            </a:pPr>
            <a:r>
              <a:rPr lang="en-US" sz="4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Duck</a:t>
            </a:r>
          </a:p>
          <a:p>
            <a:pPr marL="0" indent="0" algn="l">
              <a:buNone/>
            </a:pPr>
            <a:r>
              <a:rPr lang="en-US" sz="4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Cow</a:t>
            </a:r>
          </a:p>
          <a:p>
            <a:pPr marL="0" indent="0" algn="l">
              <a:buNone/>
            </a:pPr>
            <a:r>
              <a:rPr lang="en-US" sz="4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Pig</a:t>
            </a:r>
          </a:p>
          <a:p>
            <a:pPr marL="0" indent="0" algn="l">
              <a:buNone/>
            </a:pPr>
            <a:r>
              <a:rPr lang="en-US" sz="4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Donkey</a:t>
            </a:r>
          </a:p>
          <a:p>
            <a:pPr marL="0" indent="0" algn="l">
              <a:buNone/>
            </a:pPr>
            <a:r>
              <a:rPr lang="en-US" sz="4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Parrot</a:t>
            </a:r>
            <a:endParaRPr lang="en-US" altLang="en-US" sz="4400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 algn="l">
              <a:buNone/>
            </a:pPr>
            <a:endParaRPr lang="uk-UA" altLang="en-US" sz="36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Текстовое поле 6"/>
          <p:cNvSpPr txBox="1"/>
          <p:nvPr/>
        </p:nvSpPr>
        <p:spPr>
          <a:xfrm>
            <a:off x="9605010" y="1352550"/>
            <a:ext cx="2095445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l">
              <a:buNone/>
            </a:pPr>
            <a:r>
              <a:rPr lang="en-US" sz="4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Hamster</a:t>
            </a:r>
          </a:p>
          <a:p>
            <a:pPr marL="0" indent="0" algn="l">
              <a:buNone/>
            </a:pPr>
            <a:r>
              <a:rPr lang="en-US" sz="4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Cock</a:t>
            </a:r>
          </a:p>
          <a:p>
            <a:pPr marL="0" indent="0" algn="l">
              <a:buNone/>
            </a:pPr>
            <a:r>
              <a:rPr lang="en-US" sz="4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Ox</a:t>
            </a:r>
            <a:endParaRPr lang="en-US" altLang="en-US" sz="4400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Текстовое поле 9"/>
          <p:cNvSpPr txBox="1"/>
          <p:nvPr/>
        </p:nvSpPr>
        <p:spPr>
          <a:xfrm>
            <a:off x="4723765" y="1333500"/>
            <a:ext cx="205486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>
              <a:buNone/>
            </a:pPr>
            <a:r>
              <a:rPr lang="en-US" sz="4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Rabbit</a:t>
            </a:r>
          </a:p>
          <a:p>
            <a:pPr marL="0" indent="0" algn="l">
              <a:buNone/>
            </a:pPr>
            <a:r>
              <a:rPr lang="en-US" sz="4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Lizard</a:t>
            </a:r>
          </a:p>
          <a:p>
            <a:pPr marL="0" indent="0" algn="l">
              <a:buNone/>
            </a:pPr>
            <a:r>
              <a:rPr lang="en-US" sz="4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Horse</a:t>
            </a:r>
          </a:p>
          <a:p>
            <a:pPr marL="0" indent="0" algn="l">
              <a:buNone/>
            </a:pPr>
            <a:r>
              <a:rPr lang="en-US" sz="4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Chicken</a:t>
            </a:r>
          </a:p>
          <a:p>
            <a:pPr marL="0" indent="0" algn="l">
              <a:buNone/>
            </a:pPr>
            <a:r>
              <a:rPr lang="en-US" sz="4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Hen</a:t>
            </a:r>
          </a:p>
          <a:p>
            <a:pPr marL="0" indent="0" algn="l">
              <a:buNone/>
            </a:pPr>
            <a:r>
              <a:rPr lang="en-US" sz="4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Dog</a:t>
            </a:r>
          </a:p>
          <a:p>
            <a:pPr marL="0" indent="0" algn="l">
              <a:buNone/>
            </a:pPr>
            <a:r>
              <a:rPr lang="en-US" sz="4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Cat</a:t>
            </a:r>
            <a:endParaRPr lang="en-US" altLang="en-US" sz="4400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 algn="l">
              <a:buNone/>
            </a:pPr>
            <a:endParaRPr lang="en-US" altLang="en-US" sz="4400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22002" y="1348800"/>
            <a:ext cx="219764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4400" spc="-300" dirty="0" smtClean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Lion</a:t>
            </a:r>
            <a:endParaRPr lang="ru-RU" sz="4400" spc="-300" dirty="0" smtClean="0">
              <a:solidFill>
                <a:prstClr val="white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en-US" sz="4400" dirty="0" smtClean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Camel</a:t>
            </a:r>
          </a:p>
          <a:p>
            <a:pPr lvl="0"/>
            <a:r>
              <a:rPr lang="en-US" sz="4400" dirty="0" smtClean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Monkey</a:t>
            </a:r>
          </a:p>
          <a:p>
            <a:pPr lvl="0"/>
            <a:r>
              <a:rPr lang="en-US" sz="4400" dirty="0" smtClean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Fox</a:t>
            </a:r>
          </a:p>
          <a:p>
            <a:pPr lvl="0"/>
            <a:r>
              <a:rPr lang="en-US" sz="4400" dirty="0" smtClean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Hippo</a:t>
            </a:r>
          </a:p>
          <a:p>
            <a:r>
              <a:rPr lang="en-US" sz="4400" dirty="0" smtClean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Goose</a:t>
            </a:r>
            <a:endParaRPr lang="ru-RU" sz="4400" dirty="0" smtClean="0">
              <a:solidFill>
                <a:prstClr val="white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en-US" sz="4400" spc="-3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Snake</a:t>
            </a:r>
          </a:p>
          <a:p>
            <a:pPr lvl="0"/>
            <a:endParaRPr lang="en-US" altLang="en-US" sz="4400" dirty="0" smtClean="0">
              <a:solidFill>
                <a:prstClr val="white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7" grpId="0" build="p"/>
      <p:bldP spid="10" grpId="0" build="p"/>
      <p:bldP spid="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60947" y="340527"/>
            <a:ext cx="11405937" cy="6297108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285750" indent="-285750">
              <a:lnSpc>
                <a:spcPct val="90000"/>
              </a:lnSpc>
              <a:buFontTx/>
              <a:buChar char="-"/>
            </a:pPr>
            <a:r>
              <a:rPr lang="en-US" sz="5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</a:t>
            </a:r>
            <a:r>
              <a:rPr lang="en-US" sz="5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 are </a:t>
            </a:r>
            <a:r>
              <a:rPr lang="en-US" sz="5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domestic?</a:t>
            </a:r>
          </a:p>
          <a:p>
            <a:pPr marL="285750" indent="-285750">
              <a:lnSpc>
                <a:spcPct val="90000"/>
              </a:lnSpc>
              <a:buFontTx/>
              <a:buChar char="-"/>
            </a:pPr>
            <a:r>
              <a:rPr lang="en-US" sz="5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animals are </a:t>
            </a:r>
            <a:r>
              <a:rPr lang="en-US" sz="5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wild</a:t>
            </a:r>
            <a:r>
              <a:rPr lang="en-US" sz="5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285750" indent="-285750">
              <a:lnSpc>
                <a:spcPct val="90000"/>
              </a:lnSpc>
              <a:buFontTx/>
              <a:buChar char="-"/>
            </a:pPr>
            <a:r>
              <a:rPr lang="en-US" sz="5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</a:t>
            </a:r>
            <a:r>
              <a:rPr lang="en-US" sz="5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 live in </a:t>
            </a:r>
            <a:r>
              <a:rPr lang="en-US" sz="5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forest?</a:t>
            </a:r>
          </a:p>
          <a:p>
            <a:pPr marL="285750" indent="-285750">
              <a:lnSpc>
                <a:spcPct val="90000"/>
              </a:lnSpc>
              <a:buFontTx/>
              <a:buChar char="-"/>
            </a:pPr>
            <a:r>
              <a:rPr lang="en-US" sz="5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</a:t>
            </a:r>
            <a:r>
              <a:rPr lang="en-US" sz="5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 live </a:t>
            </a:r>
            <a:r>
              <a:rPr lang="ru-RU" sz="5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en-US" sz="5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en-US" sz="5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5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farm</a:t>
            </a:r>
            <a:r>
              <a:rPr lang="en-US" sz="5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285750" indent="-285750">
              <a:lnSpc>
                <a:spcPct val="90000"/>
              </a:lnSpc>
              <a:buFontTx/>
              <a:buChar char="-"/>
            </a:pPr>
            <a:r>
              <a:rPr lang="en-US" sz="5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</a:t>
            </a:r>
            <a:r>
              <a:rPr lang="en-US" sz="5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 are </a:t>
            </a:r>
            <a:r>
              <a:rPr lang="en-US" sz="5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</a:t>
            </a:r>
            <a:r>
              <a:rPr lang="en-US" sz="5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285750" indent="-285750">
              <a:lnSpc>
                <a:spcPct val="90000"/>
              </a:lnSpc>
              <a:buFontTx/>
              <a:buChar char="-"/>
            </a:pPr>
            <a:r>
              <a:rPr lang="en-US" sz="5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</a:t>
            </a:r>
            <a:r>
              <a:rPr lang="en-US" sz="5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 eat leaves of the </a:t>
            </a:r>
            <a:r>
              <a:rPr lang="en-US" sz="5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trees?</a:t>
            </a:r>
          </a:p>
          <a:p>
            <a:pPr marL="285750" indent="-285750">
              <a:lnSpc>
                <a:spcPct val="90000"/>
              </a:lnSpc>
              <a:buFontTx/>
              <a:buChar char="-"/>
            </a:pPr>
            <a:r>
              <a:rPr lang="en-US" sz="5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animals eat </a:t>
            </a:r>
            <a:r>
              <a:rPr lang="en-US" sz="5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fruit and </a:t>
            </a:r>
            <a:r>
              <a:rPr lang="en-US" sz="5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vegetables</a:t>
            </a:r>
            <a:r>
              <a:rPr lang="en-US" sz="5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2050" name="Picture 2" descr="http://images.easyfreeclipart.com/1733/cartoon-characters-tom-and-jerry-clipart-173356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7378" y="3922188"/>
            <a:ext cx="1324707" cy="16879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158</TotalTime>
  <Words>563</Words>
  <Application>WPS Presentation</Application>
  <PresentationFormat>Произвольный</PresentationFormat>
  <Paragraphs>114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Тема1</vt:lpstr>
      <vt:lpstr>WILD AND DOMESTIC ANIMALS</vt:lpstr>
      <vt:lpstr>Слайд 2</vt:lpstr>
      <vt:lpstr>Phonetic exercise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PLAN</vt:lpstr>
      <vt:lpstr>Слайд 19</vt:lpstr>
      <vt:lpstr>Слайд 20</vt:lpstr>
      <vt:lpstr>Слайд 21</vt:lpstr>
      <vt:lpstr>Слайд 22</vt:lpstr>
      <vt:lpstr>Слайд 23</vt:lpstr>
      <vt:lpstr>Слайд 24</vt:lpstr>
      <vt:lpstr>Ask your partner.</vt:lpstr>
      <vt:lpstr>Project</vt:lpstr>
      <vt:lpstr>Africa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Home-task</vt:lpstr>
      <vt:lpstr>Слайд 36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Animals</dc:title>
  <dc:creator>Dom</dc:creator>
  <cp:lastModifiedBy>ирина</cp:lastModifiedBy>
  <cp:revision>28</cp:revision>
  <dcterms:created xsi:type="dcterms:W3CDTF">2017-02-02T19:16:00Z</dcterms:created>
  <dcterms:modified xsi:type="dcterms:W3CDTF">2017-02-28T19:40:28Z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1049-10.1.0.5795</vt:lpwstr>
  </property>
</Properties>
</file>