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A6E5-19AA-4964-8CBF-53DAA467F748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ABC80-E9FF-40F6-8650-A6BC928F37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A6E5-19AA-4964-8CBF-53DAA467F748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ABC80-E9FF-40F6-8650-A6BC928F37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A6E5-19AA-4964-8CBF-53DAA467F748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ABC80-E9FF-40F6-8650-A6BC928F37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A6E5-19AA-4964-8CBF-53DAA467F748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ABC80-E9FF-40F6-8650-A6BC928F37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A6E5-19AA-4964-8CBF-53DAA467F748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ABC80-E9FF-40F6-8650-A6BC928F37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A6E5-19AA-4964-8CBF-53DAA467F748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ABC80-E9FF-40F6-8650-A6BC928F37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A6E5-19AA-4964-8CBF-53DAA467F748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ABC80-E9FF-40F6-8650-A6BC928F37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A6E5-19AA-4964-8CBF-53DAA467F748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ABC80-E9FF-40F6-8650-A6BC928F37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A6E5-19AA-4964-8CBF-53DAA467F748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ABC80-E9FF-40F6-8650-A6BC928F37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A6E5-19AA-4964-8CBF-53DAA467F748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ABC80-E9FF-40F6-8650-A6BC928F37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A6E5-19AA-4964-8CBF-53DAA467F748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ABC80-E9FF-40F6-8650-A6BC928F37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DA6E5-19AA-4964-8CBF-53DAA467F748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ABC80-E9FF-40F6-8650-A6BC928F37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jpe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28.png"/><Relationship Id="rId5" Type="http://schemas.openxmlformats.org/officeDocument/2006/relationships/image" Target="https://encrypted-tbn1.gstatic.com/images?q=tbn:ANd9GcSBJpKa89TRJCv71CrDiVpwgqwkUakXWSGbm9wLxqMwvkq_Xan3JA" TargetMode="Externa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:\Таня)\КАРТИНКИ\Для презинтацій\ТЕКСТУРА ПАПІР\10_textures_old_pap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857232"/>
            <a:ext cx="8715436" cy="3786214"/>
          </a:xfrm>
        </p:spPr>
        <p:txBody>
          <a:bodyPr>
            <a:normAutofit/>
          </a:bodyPr>
          <a:lstStyle/>
          <a:p>
            <a:r>
              <a:rPr lang="uk-UA" sz="5400" b="1" i="1" dirty="0" smtClean="0">
                <a:solidFill>
                  <a:srgbClr val="00B050"/>
                </a:solidFill>
                <a:latin typeface="Bookman Old Style" pitchFamily="18" charset="0"/>
              </a:rPr>
              <a:t>Художній </a:t>
            </a:r>
            <a:br>
              <a:rPr lang="uk-UA" sz="5400" b="1" i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uk-UA" sz="5400" b="1" i="1" dirty="0" smtClean="0">
                <a:solidFill>
                  <a:srgbClr val="00B050"/>
                </a:solidFill>
                <a:latin typeface="Bookman Old Style" pitchFamily="18" charset="0"/>
              </a:rPr>
              <a:t>світ лірики </a:t>
            </a:r>
            <a:br>
              <a:rPr lang="uk-UA" sz="5400" b="1" i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uk-UA" sz="5400" b="1" i="1" dirty="0" smtClean="0">
                <a:solidFill>
                  <a:srgbClr val="00B050"/>
                </a:solidFill>
                <a:latin typeface="Bookman Old Style" pitchFamily="18" charset="0"/>
              </a:rPr>
              <a:t>Оксани Лятуринської</a:t>
            </a:r>
            <a:endParaRPr lang="ru-RU" sz="5400" b="1" i="1" dirty="0">
              <a:solidFill>
                <a:srgbClr val="00B050"/>
              </a:solidFill>
              <a:latin typeface="Bookman Old Style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103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500042"/>
            <a:ext cx="4143404" cy="561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643438" y="6000768"/>
            <a:ext cx="4143404" cy="461665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Наталя </a:t>
            </a:r>
            <a:r>
              <a:rPr lang="uk-UA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Лівицька-Холодна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klen_yurij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500042"/>
            <a:ext cx="392909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28596" y="6000768"/>
            <a:ext cx="3929090" cy="461665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Юрій Клен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58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500042"/>
            <a:ext cx="3786214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Содержимое 3" descr="Стефанович_О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39552" y="500043"/>
            <a:ext cx="3816424" cy="573727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034" y="6000768"/>
            <a:ext cx="3857652" cy="461665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Олекса </a:t>
            </a:r>
            <a:r>
              <a:rPr lang="uk-UA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Стефанович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57752" y="6000768"/>
            <a:ext cx="3786214" cy="461665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Оксана Лятуринська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185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Main\Desktop\укр\5326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C:\Users\Main\Desktop\укр\GFRANQ_MAXYULO_25298042_TELEGRAP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4664"/>
            <a:ext cx="38100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3573016"/>
            <a:ext cx="3672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48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Оксана </a:t>
            </a:r>
            <a:r>
              <a:rPr lang="ru-RU" sz="4800" i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Лятуринська</a:t>
            </a:r>
            <a:endParaRPr lang="ru-RU" sz="4800" i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ru-RU" sz="4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(1902—1970)</a:t>
            </a:r>
          </a:p>
        </p:txBody>
      </p:sp>
    </p:spTree>
    <p:custDataLst>
      <p:tags r:id="rId1"/>
    </p:custDataLst>
  </p:cSld>
  <p:clrMapOvr>
    <a:masterClrMapping/>
  </p:clrMapOvr>
  <p:transition advTm="86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in\Desktop\укр\IMGP4813pisate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18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0" y="188640"/>
            <a:ext cx="421484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/>
              <a:t> </a:t>
            </a:r>
          </a:p>
          <a:p>
            <a:r>
              <a:rPr lang="uk-UA" sz="3600" b="1" i="1" dirty="0" smtClean="0">
                <a:latin typeface="Monotype Corsiva" pitchFamily="66" charset="0"/>
              </a:rPr>
              <a:t>«Оксана Лятуринська є поетка Божою милостю, і тільки жалюгідні еміграційні умови винні в тому, що вона досі не стала славною і широко знаною…скрізь»</a:t>
            </a:r>
            <a:r>
              <a:rPr lang="uk-UA" sz="3200" i="1" dirty="0" smtClean="0"/>
              <a:t>                                     		</a:t>
            </a:r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Юрій Бойко</a:t>
            </a:r>
            <a:endParaRPr lang="uk-UA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165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Main\Desktop\укр\1277982080_34534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43230" cy="1143000"/>
          </a:xfrm>
        </p:spPr>
        <p:txBody>
          <a:bodyPr/>
          <a:lstStyle/>
          <a:p>
            <a:r>
              <a:rPr lang="uk-UA" b="1" i="1" dirty="0" smtClean="0">
                <a:solidFill>
                  <a:srgbClr val="0070C0"/>
                </a:solidFill>
                <a:latin typeface="Bookman Old Style" pitchFamily="18" charset="0"/>
              </a:rPr>
              <a:t>Збірки</a:t>
            </a:r>
            <a:endParaRPr lang="ru-RU" b="1" i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3"/>
            <a:ext cx="3357554" cy="10001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600" b="1" i="1" dirty="0" err="1" smtClean="0">
                <a:latin typeface="Bookman Old Style" pitchFamily="18" charset="0"/>
              </a:rPr>
              <a:t>“Гусла”</a:t>
            </a:r>
            <a:r>
              <a:rPr lang="uk-UA" sz="2600" b="1" i="1" dirty="0" smtClean="0">
                <a:latin typeface="Bookman Old Style" pitchFamily="18" charset="0"/>
              </a:rPr>
              <a:t> </a:t>
            </a:r>
          </a:p>
          <a:p>
            <a:pPr>
              <a:buNone/>
            </a:pPr>
            <a:r>
              <a:rPr lang="uk-UA" sz="2600" b="1" i="1" dirty="0" smtClean="0">
                <a:latin typeface="Bookman Old Style" pitchFamily="18" charset="0"/>
              </a:rPr>
              <a:t>   (1938)</a:t>
            </a:r>
          </a:p>
          <a:p>
            <a:pPr>
              <a:buNone/>
            </a:pPr>
            <a:endParaRPr lang="ru-RU" b="1" i="1" dirty="0">
              <a:latin typeface="Bookman Old Style" pitchFamily="18" charset="0"/>
            </a:endParaRPr>
          </a:p>
        </p:txBody>
      </p:sp>
      <p:pic>
        <p:nvPicPr>
          <p:cNvPr id="2050" name="Picture 2" descr="https://encrypted-tbn1.gstatic.com/images?q=tbn:ANd9GcSBJpKa89TRJCv71CrDiVpwgqwkUakXWSGbm9wLxqMwvkq_Xan3JA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3857620" y="3571876"/>
            <a:ext cx="1857388" cy="2434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48" y="642918"/>
            <a:ext cx="185738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140" y="1000108"/>
            <a:ext cx="2000264" cy="251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15074" y="4000504"/>
            <a:ext cx="185738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14282" y="2214554"/>
            <a:ext cx="34289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uk-UA" sz="2600" b="1" i="1" dirty="0" err="1">
                <a:latin typeface="Bookman Old Style" pitchFamily="18" charset="0"/>
              </a:rPr>
              <a:t>“Княжа</a:t>
            </a:r>
            <a:r>
              <a:rPr lang="uk-UA" sz="2600" b="1" i="1" dirty="0">
                <a:latin typeface="Bookman Old Style" pitchFamily="18" charset="0"/>
              </a:rPr>
              <a:t> </a:t>
            </a:r>
            <a:r>
              <a:rPr lang="uk-UA" sz="2600" b="1" i="1" dirty="0" err="1">
                <a:latin typeface="Bookman Old Style" pitchFamily="18" charset="0"/>
              </a:rPr>
              <a:t>емаль”</a:t>
            </a:r>
            <a:r>
              <a:rPr lang="uk-UA" sz="2600" b="1" i="1" dirty="0">
                <a:latin typeface="Bookman Old Style" pitchFamily="18" charset="0"/>
              </a:rPr>
              <a:t> (1941)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0034" y="3143248"/>
            <a:ext cx="28575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uk-UA" sz="2600" b="1" i="1" dirty="0" err="1" smtClean="0">
                <a:latin typeface="Bookman Old Style" pitchFamily="18" charset="0"/>
              </a:rPr>
              <a:t>“Материнки”</a:t>
            </a:r>
            <a:r>
              <a:rPr lang="uk-UA" sz="2600" b="1" i="1" dirty="0" smtClean="0">
                <a:latin typeface="Bookman Old Style" pitchFamily="18" charset="0"/>
              </a:rPr>
              <a:t> (1946)</a:t>
            </a:r>
            <a:endParaRPr lang="ru-RU" sz="2600" b="1" i="1" dirty="0">
              <a:latin typeface="Bookman Old Style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5786" y="4071942"/>
            <a:ext cx="21431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uk-UA" sz="2600" b="1" i="1" dirty="0" err="1">
                <a:latin typeface="Bookman Old Style" pitchFamily="18" charset="0"/>
              </a:rPr>
              <a:t>“Бедрик”</a:t>
            </a:r>
            <a:r>
              <a:rPr lang="uk-UA" sz="2600" b="1" i="1" dirty="0">
                <a:latin typeface="Bookman Old Style" pitchFamily="18" charset="0"/>
              </a:rPr>
              <a:t> </a:t>
            </a:r>
            <a:r>
              <a:rPr lang="en-US" sz="2600" b="1" i="1" dirty="0" smtClean="0">
                <a:latin typeface="Bookman Old Style" pitchFamily="18" charset="0"/>
              </a:rPr>
              <a:t>  </a:t>
            </a:r>
            <a:r>
              <a:rPr lang="uk-UA" sz="2600" b="1" i="1" dirty="0" smtClean="0">
                <a:latin typeface="Bookman Old Style" pitchFamily="18" charset="0"/>
              </a:rPr>
              <a:t>(</a:t>
            </a:r>
            <a:r>
              <a:rPr lang="uk-UA" sz="2600" b="1" i="1" dirty="0">
                <a:latin typeface="Bookman Old Style" pitchFamily="18" charset="0"/>
              </a:rPr>
              <a:t>1956)</a:t>
            </a:r>
            <a:endParaRPr lang="ru-RU" sz="2600" b="1" i="1" dirty="0">
              <a:latin typeface="Bookman Old Style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2976" y="5072074"/>
            <a:ext cx="192882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/>
            <a:r>
              <a:rPr lang="uk-UA" sz="2600" b="1" i="1" dirty="0" err="1">
                <a:latin typeface="Bookman Old Style" pitchFamily="18" charset="0"/>
              </a:rPr>
              <a:t>“Ягілка</a:t>
            </a:r>
            <a:r>
              <a:rPr lang="uk-UA" sz="2600" b="1" i="1" dirty="0" err="1" smtClean="0">
                <a:latin typeface="Bookman Old Style" pitchFamily="18" charset="0"/>
              </a:rPr>
              <a:t>”</a:t>
            </a:r>
            <a:r>
              <a:rPr lang="en-US" sz="2600" b="1" i="1" dirty="0" smtClean="0">
                <a:latin typeface="Bookman Old Style" pitchFamily="18" charset="0"/>
              </a:rPr>
              <a:t>      </a:t>
            </a:r>
            <a:r>
              <a:rPr lang="uk-UA" sz="2600" b="1" i="1" dirty="0" smtClean="0">
                <a:latin typeface="Bookman Old Style" pitchFamily="18" charset="0"/>
              </a:rPr>
              <a:t>             </a:t>
            </a:r>
            <a:r>
              <a:rPr lang="en-US" sz="2600" b="1" i="1" dirty="0" smtClean="0">
                <a:latin typeface="Bookman Old Style" pitchFamily="18" charset="0"/>
              </a:rPr>
              <a:t>         </a:t>
            </a:r>
            <a:r>
              <a:rPr lang="uk-UA" sz="2600" b="1" i="1" dirty="0" smtClean="0">
                <a:latin typeface="Bookman Old Style" pitchFamily="18" charset="0"/>
              </a:rPr>
              <a:t>(</a:t>
            </a:r>
            <a:r>
              <a:rPr lang="uk-UA" sz="2600" b="1" i="1" dirty="0">
                <a:latin typeface="Bookman Old Style" pitchFamily="18" charset="0"/>
              </a:rPr>
              <a:t>1971)</a:t>
            </a:r>
            <a:endParaRPr lang="ru-RU" sz="2600" b="1" i="1" dirty="0">
              <a:latin typeface="Bookman Old Style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165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/>
      <p:bldP spid="11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3" descr="S:\Мои документы\Мои рисунки\Колекція кліпів (Microsoft)\j044158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43998" cy="714380"/>
          </a:xfrm>
        </p:spPr>
        <p:txBody>
          <a:bodyPr>
            <a:normAutofit/>
          </a:bodyPr>
          <a:lstStyle/>
          <a:p>
            <a:r>
              <a:rPr lang="uk-UA" sz="3600" b="1" i="1" dirty="0" smtClean="0">
                <a:solidFill>
                  <a:srgbClr val="7030A0"/>
                </a:solidFill>
                <a:latin typeface="Monotype Corsiva" pitchFamily="66" charset="0"/>
              </a:rPr>
              <a:t>Оксана Лятуринська – багатогранна </a:t>
            </a:r>
            <a:r>
              <a:rPr lang="uk-UA" sz="3600" b="1" i="1" dirty="0" err="1" smtClean="0">
                <a:solidFill>
                  <a:srgbClr val="7030A0"/>
                </a:solidFill>
                <a:latin typeface="Monotype Corsiva" pitchFamily="66" charset="0"/>
              </a:rPr>
              <a:t>мисткиня</a:t>
            </a:r>
            <a:endParaRPr lang="ru-RU" sz="3600" b="1" i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642910" y="1714488"/>
            <a:ext cx="3714776" cy="4779852"/>
            <a:chOff x="642910" y="1714488"/>
            <a:chExt cx="3714776" cy="4779852"/>
          </a:xfrm>
        </p:grpSpPr>
        <p:pic>
          <p:nvPicPr>
            <p:cNvPr id="2051" name="Рисунок 2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57224" y="1714488"/>
              <a:ext cx="3286148" cy="4000528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642910" y="5786454"/>
              <a:ext cx="37147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 smtClean="0">
                  <a:solidFill>
                    <a:schemeClr val="tx2">
                      <a:lumMod val="75000"/>
                    </a:schemeClr>
                  </a:solidFill>
                  <a:latin typeface="Bookman Old Style" pitchFamily="18" charset="0"/>
                </a:rPr>
                <a:t>Монумент загиблим воїнам Армії УНР</a:t>
              </a:r>
              <a:endParaRPr lang="ru-RU" sz="2000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000628" y="1071546"/>
            <a:ext cx="3714776" cy="4944753"/>
            <a:chOff x="5000628" y="1071546"/>
            <a:chExt cx="3714776" cy="4944753"/>
          </a:xfrm>
        </p:grpSpPr>
        <p:pic>
          <p:nvPicPr>
            <p:cNvPr id="7" name="Рисунок 6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00628" y="1071546"/>
              <a:ext cx="3643338" cy="3929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5000628" y="5000636"/>
              <a:ext cx="371477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 smtClean="0">
                  <a:solidFill>
                    <a:schemeClr val="tx2">
                      <a:lumMod val="75000"/>
                    </a:schemeClr>
                  </a:solidFill>
                  <a:latin typeface="Bookman Old Style" pitchFamily="18" charset="0"/>
                </a:rPr>
                <a:t>Українські діти табору </a:t>
              </a:r>
              <a:r>
                <a:rPr lang="uk-UA" sz="2000" b="1" dirty="0" err="1" smtClean="0">
                  <a:solidFill>
                    <a:schemeClr val="tx2">
                      <a:lumMod val="75000"/>
                    </a:schemeClr>
                  </a:solidFill>
                  <a:latin typeface="Bookman Old Style" pitchFamily="18" charset="0"/>
                </a:rPr>
                <a:t>“Лягарде”</a:t>
              </a:r>
              <a:r>
                <a:rPr lang="uk-UA" sz="2000" b="1" dirty="0" smtClean="0">
                  <a:solidFill>
                    <a:schemeClr val="tx2">
                      <a:lumMod val="75000"/>
                    </a:schemeClr>
                  </a:solidFill>
                  <a:latin typeface="Bookman Old Style" pitchFamily="18" charset="0"/>
                </a:rPr>
                <a:t> в </a:t>
              </a:r>
              <a:r>
                <a:rPr lang="uk-UA" sz="2000" b="1" dirty="0" err="1" smtClean="0">
                  <a:solidFill>
                    <a:schemeClr val="tx2">
                      <a:lumMod val="75000"/>
                    </a:schemeClr>
                  </a:solidFill>
                  <a:latin typeface="Bookman Old Style" pitchFamily="18" charset="0"/>
                </a:rPr>
                <a:t>Ашафенбурзі</a:t>
              </a:r>
              <a:endParaRPr lang="ru-RU" sz="20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1354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9" descr="S:\Мои документы\Мои рисунки\Колекція кліпів (Microsoft)\j044158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571612"/>
            <a:ext cx="350046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5"/>
          <p:cNvGrpSpPr/>
          <p:nvPr/>
        </p:nvGrpSpPr>
        <p:grpSpPr>
          <a:xfrm>
            <a:off x="857224" y="571480"/>
            <a:ext cx="3286148" cy="5565670"/>
            <a:chOff x="857224" y="571480"/>
            <a:chExt cx="3286148" cy="5565670"/>
          </a:xfrm>
        </p:grpSpPr>
        <p:pic>
          <p:nvPicPr>
            <p:cNvPr id="4" name="Рисунок 3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57224" y="571480"/>
              <a:ext cx="3286148" cy="4643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928662" y="5429264"/>
              <a:ext cx="31432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 smtClean="0">
                  <a:solidFill>
                    <a:schemeClr val="tx2">
                      <a:lumMod val="75000"/>
                    </a:schemeClr>
                  </a:solidFill>
                  <a:latin typeface="Bookman Old Style" pitchFamily="18" charset="0"/>
                </a:rPr>
                <a:t>Перша допомога від ЗУДАКУ</a:t>
              </a:r>
              <a:endParaRPr lang="ru-RU" sz="20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92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ain\Desktop\укр\1332239311_250401-1920x12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428596" y="857232"/>
            <a:ext cx="8215370" cy="5909310"/>
            <a:chOff x="428596" y="857232"/>
            <a:chExt cx="8215370" cy="5909310"/>
          </a:xfrm>
        </p:grpSpPr>
        <p:sp>
          <p:nvSpPr>
            <p:cNvPr id="6" name="TextBox 5"/>
            <p:cNvSpPr txBox="1"/>
            <p:nvPr/>
          </p:nvSpPr>
          <p:spPr>
            <a:xfrm>
              <a:off x="428596" y="857232"/>
              <a:ext cx="4143404" cy="590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ПОРТРЕТ</a:t>
              </a:r>
            </a:p>
            <a:p>
              <a:endPara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І </a:t>
              </a:r>
              <a:r>
                <a:rPr lang="ru-RU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хризантеми</a:t>
              </a:r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й</a:t>
              </a:r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орхідеї</a:t>
              </a:r>
              <a:endPara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У </a:t>
              </a:r>
              <a:r>
                <a:rPr lang="ru-RU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зачарованій</a:t>
              </a:r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імлі</a:t>
              </a:r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,</a:t>
              </a:r>
            </a:p>
            <a:p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Але </a:t>
              </a:r>
              <a:r>
                <a:rPr lang="ru-RU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найліпшими</a:t>
              </a:r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у </a:t>
              </a:r>
              <a:r>
                <a:rPr lang="ru-RU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неї</a:t>
              </a:r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—</a:t>
              </a:r>
            </a:p>
            <a:p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Словополківські</a:t>
              </a:r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ковилі</a:t>
              </a:r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endPara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indent="539750"/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Вона </a:t>
              </a:r>
              <a:r>
                <a:rPr lang="ru-RU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це</a:t>
              </a:r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квилила</a:t>
              </a:r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в </a:t>
              </a:r>
              <a:r>
                <a:rPr lang="ru-RU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Путивлі</a:t>
              </a:r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,</a:t>
              </a:r>
            </a:p>
            <a:p>
              <a:pPr indent="539750"/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Вона обходила </a:t>
              </a:r>
              <a:r>
                <a:rPr lang="ru-RU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шатри</a:t>
              </a:r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—</a:t>
              </a:r>
            </a:p>
            <a:p>
              <a:pPr indent="539750"/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Стріла</a:t>
              </a:r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і</a:t>
              </a:r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лук </a:t>
              </a:r>
              <a:r>
                <a:rPr lang="ru-RU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напоготівлі</a:t>
              </a:r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,</a:t>
              </a:r>
            </a:p>
            <a:p>
              <a:pPr indent="539750"/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А в </a:t>
              </a:r>
              <a:r>
                <a:rPr lang="ru-RU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серці</a:t>
              </a:r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— </a:t>
              </a:r>
              <a:r>
                <a:rPr lang="ru-RU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стязі</a:t>
              </a:r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і</a:t>
              </a:r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вітри</a:t>
              </a:r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...</a:t>
              </a:r>
            </a:p>
            <a:p>
              <a:endPara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І, </a:t>
              </a:r>
              <a:r>
                <a:rPr lang="ru-RU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може</a:t>
              </a:r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... </a:t>
              </a:r>
              <a:r>
                <a:rPr lang="ru-RU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Жаско</a:t>
              </a:r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уявити</a:t>
              </a:r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...</a:t>
              </a:r>
            </a:p>
            <a:p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Ні</a:t>
              </a:r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, не </a:t>
              </a:r>
              <a:r>
                <a:rPr lang="ru-RU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втішався</a:t>
              </a:r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печеніг</a:t>
              </a:r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,—</a:t>
              </a:r>
            </a:p>
            <a:p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Коли </a:t>
              </a:r>
              <a:r>
                <a:rPr lang="ru-RU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й</a:t>
              </a:r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схопив</a:t>
              </a:r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несамовитий</a:t>
              </a:r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,</a:t>
              </a:r>
            </a:p>
            <a:p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То не </a:t>
              </a:r>
              <a:r>
                <a:rPr lang="ru-RU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зборов</a:t>
              </a:r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не</a:t>
              </a:r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переміг</a:t>
              </a:r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!..</a:t>
              </a:r>
            </a:p>
            <a:p>
              <a:endPara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indent="630238"/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Ось у </a:t>
              </a:r>
              <a:r>
                <a:rPr lang="ru-RU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зідханнях</a:t>
              </a:r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молитовних</a:t>
              </a:r>
              <a:endPara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indent="630238"/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У </a:t>
              </a:r>
              <a:r>
                <a:rPr lang="ru-RU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Пирогощої</a:t>
              </a:r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вона,</a:t>
              </a:r>
            </a:p>
            <a:p>
              <a:pPr indent="630238"/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А ось </a:t>
              </a:r>
              <a:r>
                <a:rPr lang="ru-RU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Перунові</a:t>
              </a:r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жертовник</a:t>
              </a:r>
              <a:endPara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indent="630238"/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В гаю дубовому ладна.</a:t>
              </a:r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00562" y="1428736"/>
              <a:ext cx="4143404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Вночі</a:t>
              </a:r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Ярилові</a:t>
              </a:r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вгоджає</a:t>
              </a:r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,</a:t>
              </a:r>
            </a:p>
            <a:p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Не </a:t>
              </a:r>
              <a:r>
                <a:rPr lang="ru-RU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відмовляючи</a:t>
              </a:r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ні</a:t>
              </a:r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в </a:t>
              </a:r>
              <a:r>
                <a:rPr lang="ru-RU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чім</a:t>
              </a:r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,</a:t>
              </a:r>
            </a:p>
            <a:p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А </a:t>
              </a:r>
              <a:r>
                <a:rPr lang="ru-RU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вранці</a:t>
              </a:r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світить</a:t>
              </a:r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їй</a:t>
              </a:r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Почаїв</a:t>
              </a:r>
              <a:endPara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Золотоглавієм</a:t>
              </a:r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своїм</a:t>
              </a:r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endPara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indent="539750"/>
              <a:r>
                <a:rPr lang="ru-RU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Ще</a:t>
              </a:r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вчора</a:t>
              </a:r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в </a:t>
              </a:r>
              <a:r>
                <a:rPr lang="ru-RU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полум’я</a:t>
              </a:r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скакала,</a:t>
              </a:r>
            </a:p>
            <a:p>
              <a:pPr indent="539750"/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Купальних</a:t>
              </a:r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спрагненая</a:t>
              </a:r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чуд,—</a:t>
              </a:r>
            </a:p>
            <a:p>
              <a:pPr indent="539750"/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Сьогодні</a:t>
              </a:r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йде</a:t>
              </a:r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собі</a:t>
              </a:r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помалу</a:t>
              </a:r>
            </a:p>
            <a:p>
              <a:pPr indent="539750"/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На </a:t>
              </a:r>
              <a:r>
                <a:rPr lang="ru-RU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лаврських</a:t>
              </a:r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дзвонів</a:t>
              </a:r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перегуд.</a:t>
              </a:r>
            </a:p>
            <a:p>
              <a:endPara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Її</a:t>
              </a:r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Пречиста — </a:t>
              </a:r>
              <a:r>
                <a:rPr lang="ru-RU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така</a:t>
              </a:r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сама,</a:t>
              </a:r>
            </a:p>
            <a:p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Як </a:t>
              </a:r>
              <a:r>
                <a:rPr lang="ru-RU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найдавніша</a:t>
              </a:r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із</a:t>
              </a:r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богинь.</a:t>
              </a:r>
            </a:p>
            <a:p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Від</a:t>
              </a:r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неї</a:t>
              </a:r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темними</a:t>
              </a:r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лісами</a:t>
              </a:r>
              <a:endPara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Дихнула</a:t>
              </a:r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древняя </a:t>
              </a:r>
              <a:r>
                <a:rPr lang="ru-RU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Волинь</a:t>
              </a:r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</a:p>
            <a:p>
              <a:endPara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indent="1889125"/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О. Стефанович</a:t>
              </a:r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482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56" descr="http://img0.liveinternet.ru/images/attach/b/0/19806/19806335_Kohala_Rainbow_by_Shutterwol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65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Группа 6"/>
          <p:cNvGrpSpPr/>
          <p:nvPr/>
        </p:nvGrpSpPr>
        <p:grpSpPr>
          <a:xfrm>
            <a:off x="714348" y="785794"/>
            <a:ext cx="7572428" cy="5355312"/>
            <a:chOff x="714348" y="785794"/>
            <a:chExt cx="7572428" cy="5355312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714348" y="785794"/>
              <a:ext cx="5572164" cy="53553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uk-UA" dirty="0" smtClean="0">
                <a:latin typeface="Times New Roman" pitchFamily="18" charset="0"/>
                <a:cs typeface="Times New Roman" pitchFamily="18" charset="0"/>
              </a:endParaRPr>
            </a:p>
            <a:p>
              <a:endParaRPr lang="uk-UA" dirty="0" smtClean="0">
                <a:latin typeface="Times New Roman" pitchFamily="18" charset="0"/>
                <a:cs typeface="Times New Roman" pitchFamily="18" charset="0"/>
              </a:endParaRPr>
            </a:p>
            <a:p>
              <a:endParaRPr lang="ru-RU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У луках </a:t>
              </a:r>
              <a:r>
                <a:rPr lang="ru-RU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гра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сумна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сопілок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</a:p>
            <a:p>
              <a:r>
                <a:rPr lang="ru-RU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Хіба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пашня </a:t>
              </a:r>
              <a:r>
                <a:rPr lang="ru-RU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зросла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безсило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? </a:t>
              </a:r>
            </a:p>
            <a:p>
              <a:r>
                <a:rPr lang="ru-RU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Чи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між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пшеничних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житніх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піль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r>
                <a:rPr lang="ru-RU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вродились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колоси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сліпі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? </a:t>
              </a:r>
            </a:p>
            <a:p>
              <a:r>
                <a:rPr lang="ru-RU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Чи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корінь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вітер-сонце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сушить? </a:t>
              </a:r>
            </a:p>
            <a:p>
              <a:r>
                <a:rPr lang="ru-RU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Чи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не </a:t>
              </a:r>
              <a:r>
                <a:rPr lang="ru-RU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справдився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сон пастуший — </a:t>
              </a:r>
            </a:p>
            <a:p>
              <a:r>
                <a:rPr lang="ru-RU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багатство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золотих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черед, </a:t>
              </a:r>
            </a:p>
            <a:p>
              <a:r>
                <a:rPr lang="ru-RU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розшитий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ременем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намет, </a:t>
              </a:r>
            </a:p>
            <a:p>
              <a:r>
                <a:rPr lang="ru-RU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чемерка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бита та </a:t>
              </a:r>
              <a:r>
                <a:rPr lang="ru-RU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наопліч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r>
                <a:rPr lang="ru-RU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і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сплетений аркан </a:t>
              </a:r>
              <a:r>
                <a:rPr lang="ru-RU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з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коноплі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? </a:t>
              </a:r>
            </a:p>
            <a:p>
              <a:r>
                <a:rPr lang="ru-RU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Або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вода </a:t>
              </a:r>
              <a:r>
                <a:rPr lang="ru-RU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знесла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шувар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</a:p>
            <a:p>
              <a:r>
                <a:rPr lang="ru-RU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і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млин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і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села в </a:t>
              </a:r>
              <a:r>
                <a:rPr lang="ru-RU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хижий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яр? </a:t>
              </a:r>
            </a:p>
            <a:p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У луках </a:t>
              </a:r>
              <a:r>
                <a:rPr lang="ru-RU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гра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сумна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сопілок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</a:p>
            <a:p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Не </a:t>
              </a:r>
              <a:r>
                <a:rPr lang="ru-RU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хмарилось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і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не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горіло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</a:p>
            <a:p>
              <a:r>
                <a:rPr lang="ru-RU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і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хліб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зернистий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не </a:t>
              </a:r>
              <a:r>
                <a:rPr lang="ru-RU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поліг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</a:p>
            <a:p>
              <a:r>
                <a:rPr lang="ru-RU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і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вершиться </a:t>
              </a:r>
              <a:r>
                <a:rPr lang="ru-RU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вежасто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стіг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357686" y="1571612"/>
              <a:ext cx="3929090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По </a:t>
              </a:r>
              <a:r>
                <a:rPr lang="ru-RU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сіль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мабуть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ідуть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підводи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r>
                <a:rPr lang="ru-RU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чи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десятину — княжий </a:t>
              </a:r>
              <a:r>
                <a:rPr lang="ru-RU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поділ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r>
                <a:rPr lang="ru-RU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везуть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до двору </a:t>
              </a:r>
              <a:r>
                <a:rPr lang="ru-RU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й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до </a:t>
              </a:r>
              <a:r>
                <a:rPr lang="ru-RU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церков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</a:p>
            <a:p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Були жнива </a:t>
              </a:r>
              <a:r>
                <a:rPr lang="ru-RU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і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будуть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знов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</a:p>
            <a:p>
              <a:r>
                <a:rPr lang="ru-RU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Чорнозем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споконвіку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родить. </a:t>
              </a:r>
            </a:p>
            <a:p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І </a:t>
              </a:r>
              <a:r>
                <a:rPr lang="ru-RU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світ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— </a:t>
              </a:r>
              <a:r>
                <a:rPr lang="ru-RU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мов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гончара </a:t>
              </a:r>
              <a:r>
                <a:rPr lang="ru-RU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розводи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</a:p>
            <a:p>
              <a:r>
                <a:rPr lang="ru-RU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немов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квітник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з-перед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вікна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</a:p>
            <a:p>
              <a:r>
                <a:rPr lang="ru-RU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Чому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сопілок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гра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сумна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  <a:p>
              <a:endPara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indent="1438275"/>
              <a:r>
                <a:rPr lang="uk-UA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Оксана Лятуринська</a:t>
              </a:r>
              <a:endPara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357290" y="500042"/>
            <a:ext cx="61436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i="1" dirty="0" smtClean="0">
                <a:solidFill>
                  <a:srgbClr val="FF0000"/>
                </a:solidFill>
                <a:latin typeface="Palatino Linotype" pitchFamily="18" charset="0"/>
                <a:cs typeface="Times New Roman" pitchFamily="18" charset="0"/>
              </a:rPr>
              <a:t>  Волинські буколіки</a:t>
            </a:r>
            <a:endParaRPr lang="ru-RU" sz="4400" b="1" i="1" dirty="0">
              <a:solidFill>
                <a:srgbClr val="FF0000"/>
              </a:solidFill>
              <a:latin typeface="Palatino Linotype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456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95536" y="332656"/>
            <a:ext cx="8424936" cy="2031325"/>
          </a:xfrm>
          <a:prstGeom prst="rect">
            <a:avLst/>
          </a:prstGeom>
          <a:solidFill>
            <a:schemeClr val="accent1">
              <a:lumMod val="20000"/>
              <a:lumOff val="80000"/>
              <a:alpha val="48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- 1914-1920 рр. Перша світова війна. Економічна, психологічна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криза 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Європі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- поразка визвольного  руху українського народу в 1917-1920 рр.;</a:t>
            </a:r>
          </a:p>
          <a:p>
            <a:pPr algn="just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- встановлення в Україні радянської влади –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несприйняття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нової  системи; </a:t>
            </a:r>
          </a:p>
          <a:p>
            <a:pPr algn="just">
              <a:buFontTx/>
              <a:buChar char="-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українські емігранти - втікачі з більшовицької України; </a:t>
            </a:r>
          </a:p>
          <a:p>
            <a:pPr marL="179388" indent="-179388" algn="just">
              <a:buFontTx/>
              <a:buChar char="-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перебування в Польщі  (м.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Каліш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) у таборах для інтернованих десятків тисяч вояків УНР,  що чекали швидкого повернення додому, бажали бачити рідну землю незалежною.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71472" y="3886200"/>
            <a:ext cx="8001056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Жодна держава не наважувалася надати їм </a:t>
            </a:r>
          </a:p>
          <a:p>
            <a:pPr algn="ctr"/>
            <a:r>
              <a:rPr lang="uk-UA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притулок і громадянство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uk-UA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Tm="266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Documents and Settings\DFM\Рабочий стол\Зобр\245973_fon_-derevo_-polosy_-zheltyj_-oranzhevyj_1920x1200_(www.GdeFon.ru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428605"/>
            <a:ext cx="425767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uk-UA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Лише Президент </a:t>
            </a:r>
            <a:r>
              <a:rPr kumimoji="0" lang="uk-UA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Чехо-Словаччини</a:t>
            </a:r>
            <a:r>
              <a:rPr kumimoji="0" lang="uk-UA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uk-UA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Томаш</a:t>
            </a:r>
            <a:r>
              <a:rPr kumimoji="0" lang="uk-UA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Масарик</a:t>
            </a:r>
            <a:r>
              <a:rPr kumimoji="0" lang="uk-UA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запропонував українській інтелігенції притулок у</a:t>
            </a:r>
            <a:r>
              <a:rPr kumimoji="0" lang="uk-UA" sz="2200" b="1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його державі. </a:t>
            </a:r>
          </a:p>
          <a:p>
            <a:pPr marL="342900" marR="0" lvl="0" indent="-342900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uk-UA" sz="22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	Чехія </a:t>
            </a:r>
            <a:r>
              <a:rPr kumimoji="0" lang="uk-UA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створила умови для здобуття українцями освіти в</a:t>
            </a:r>
            <a:r>
              <a:rPr kumimoji="0" lang="uk-UA" sz="2200" b="1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українських</a:t>
            </a:r>
            <a:r>
              <a:rPr kumimoji="0" lang="uk-UA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вільних навчальних закладах </a:t>
            </a:r>
            <a:r>
              <a:rPr kumimoji="0" lang="uk-UA" sz="2200" b="1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у Празі і </a:t>
            </a:r>
            <a:r>
              <a:rPr kumimoji="0" lang="uk-UA" sz="22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Подєбрадах</a:t>
            </a:r>
            <a:r>
              <a:rPr lang="uk-UA" sz="2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uk-UA" sz="2200" b="1" i="0" u="none" strike="noStrike" kern="1200" cap="none" spc="0" normalizeH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uk-UA" sz="2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3857628"/>
            <a:ext cx="2975015" cy="1966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Томаш Г. Масари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928670"/>
            <a:ext cx="369960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202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 noChangeArrowheads="1"/>
          </p:cNvSpPr>
          <p:nvPr>
            <p:ph idx="1"/>
          </p:nvPr>
        </p:nvSpPr>
        <p:spPr bwMode="auto">
          <a:xfrm>
            <a:off x="285720" y="214290"/>
            <a:ext cx="368617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>
              <a:buFont typeface="Arial" charset="0"/>
              <a:buNone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Міжвоєнна  Прага 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перетворилася на один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із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найбільших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осередків 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українського наукового, літературного та політичного життя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в еміграції</a:t>
            </a:r>
          </a:p>
          <a:p>
            <a:pPr algn="ctr">
              <a:buFont typeface="Arial" charset="0"/>
              <a:buNone/>
            </a:pP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1"/>
          <p:cNvPicPr>
            <a:picLocks noChangeAspect="1" noChangeArrowheads="1"/>
          </p:cNvPicPr>
          <p:nvPr/>
        </p:nvPicPr>
        <p:blipFill>
          <a:blip r:embed="rId4" cstate="print">
            <a:lum contrast="24000"/>
          </a:blip>
          <a:srcRect b="22000"/>
          <a:stretch>
            <a:fillRect/>
          </a:stretch>
        </p:blipFill>
        <p:spPr bwMode="auto">
          <a:xfrm>
            <a:off x="3998063" y="0"/>
            <a:ext cx="5145937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068960"/>
            <a:ext cx="9144000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80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/>
          </a:bodyPr>
          <a:lstStyle/>
          <a:p>
            <a:pPr marL="0" indent="360363" algn="just">
              <a:buNone/>
            </a:pP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Представники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Празької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” –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передусім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поети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покликані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літературу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бажанням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оповісти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про себе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свій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час.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Лірика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для них формою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самовираження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швидкого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реагування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а проза –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глибшого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осмислення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багатогранного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відтворення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Тому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відбувався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письменників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перехід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прози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чомусь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схожий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відмінний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водночас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: для одних –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віднайдення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“Я”, для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пошуки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нових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амплуа,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наслідок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розчарування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можливостях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самовираження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269875"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Основу «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разької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складали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вчорашні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учасники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визвольних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нещасливих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змагань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1917–1921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pp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інтерновані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табори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на землях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Польщі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Тут,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поблизу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міста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Каліш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зроблено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спробу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об'єднати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творчу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енергію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погромленого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українства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художньої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літератури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40467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14291"/>
            <a:ext cx="400052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85720" y="4786322"/>
            <a:ext cx="4000528" cy="1785104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Дмитро </a:t>
            </a:r>
            <a:r>
              <a:rPr lang="uk-UA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Донцов</a:t>
            </a:r>
            <a:r>
              <a:rPr lang="uk-UA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Філософ, засновник теорії інтегрального націоналізму, редактор часопису </a:t>
            </a:r>
            <a:r>
              <a:rPr lang="uk-UA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“Вісник”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навколо якого гуртувалися поети </a:t>
            </a:r>
            <a:r>
              <a:rPr lang="uk-UA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“Празької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школи”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Documents\РОБОТА\2014-2015 н.р\МАН\Презентація\Фото\ima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1214422"/>
            <a:ext cx="3214710" cy="442915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253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00034" y="285728"/>
            <a:ext cx="6715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До </a:t>
            </a:r>
            <a:r>
              <a:rPr lang="uk-UA" sz="3200" b="1" dirty="0" err="1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“вісниківської</a:t>
            </a:r>
            <a:r>
              <a:rPr lang="uk-UA" sz="3200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uk-UA" sz="3200" b="1" dirty="0" err="1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квадриги”</a:t>
            </a:r>
            <a:r>
              <a:rPr lang="uk-UA" sz="3200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 входили:</a:t>
            </a:r>
            <a:endParaRPr lang="ru-RU" sz="3200" b="1" dirty="0">
              <a:solidFill>
                <a:schemeClr val="accent4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857232"/>
            <a:ext cx="392909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857752" y="6000768"/>
            <a:ext cx="3929090" cy="461665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Євген Маланюк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2" name="Picture 9" descr="D:\Людмилочка\ukr уроки\ukr lit\ПРАЗЬКА ШКОЛА\ольжич олег2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00034" y="857232"/>
            <a:ext cx="3925507" cy="542696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500034" y="6000768"/>
            <a:ext cx="3929090" cy="461665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Олег Ольжич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1648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nabytovych_html_4cd54100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flipH="1">
            <a:off x="428596" y="357165"/>
            <a:ext cx="3929090" cy="572987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28596" y="5857892"/>
            <a:ext cx="3929090" cy="461665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Леонід </a:t>
            </a:r>
            <a:r>
              <a:rPr lang="uk-UA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Мосендз</a:t>
            </a:r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57752" y="5857892"/>
            <a:ext cx="3786214" cy="461665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Олена </a:t>
            </a:r>
            <a:r>
              <a:rPr lang="uk-UA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Теліга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C:\Documents and Settings\DFM\Рабочий стол\Зобр\372px-Теліга_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57166"/>
            <a:ext cx="3786214" cy="5520987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67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Documents\РОБОТА\2014-2015 н.р\МАН\Презентація\Фото\Дараган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857232"/>
            <a:ext cx="3929090" cy="5214974"/>
          </a:xfrm>
          <a:prstGeom prst="rect">
            <a:avLst/>
          </a:prstGeom>
          <a:noFill/>
        </p:spPr>
      </p:pic>
      <p:pic>
        <p:nvPicPr>
          <p:cNvPr id="3" name="Содержимое 7" descr="Липа Юрій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857752" y="857232"/>
            <a:ext cx="4032250" cy="52864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57752" y="6000768"/>
            <a:ext cx="4000528" cy="461665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Юрій </a:t>
            </a: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Липа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6000768"/>
            <a:ext cx="3929090" cy="461665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Юрій </a:t>
            </a:r>
            <a:r>
              <a:rPr lang="uk-UA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Дараган</a:t>
            </a:r>
            <a:endParaRPr lang="uk-UA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357166"/>
            <a:ext cx="8001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Членами </a:t>
            </a:r>
            <a:r>
              <a:rPr lang="uk-UA" sz="3200" b="1" dirty="0" err="1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“Празької</a:t>
            </a:r>
            <a:r>
              <a:rPr lang="uk-UA" sz="3200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uk-UA" sz="3200" b="1" dirty="0" err="1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школи”</a:t>
            </a:r>
            <a:r>
              <a:rPr lang="uk-UA" sz="3200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 були:</a:t>
            </a:r>
            <a:endParaRPr lang="ru-RU" sz="3200" b="1" dirty="0" smtClean="0">
              <a:solidFill>
                <a:schemeClr val="accent4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 advTm="170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8|0.8|0.9|1|1|0.8|1.1|0.9|1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9|3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7|4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2|1.5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5|2|2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4|1.4|1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5|1.8|1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1|1.6|2.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682</Words>
  <Application>Microsoft Office PowerPoint</Application>
  <PresentationFormat>Экран (4:3)</PresentationFormat>
  <Paragraphs>109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Художній  світ лірики  Оксани Лятуринської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Збірки</vt:lpstr>
      <vt:lpstr>Оксана Лятуринська – багатогранна мисткиня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Художній  світ лірики  Оксани Лятуринської</dc:title>
  <dc:creator>Comp</dc:creator>
  <cp:lastModifiedBy>Comp</cp:lastModifiedBy>
  <cp:revision>51</cp:revision>
  <dcterms:created xsi:type="dcterms:W3CDTF">2015-02-05T16:16:27Z</dcterms:created>
  <dcterms:modified xsi:type="dcterms:W3CDTF">2015-02-18T20:18:32Z</dcterms:modified>
</cp:coreProperties>
</file>