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6" r:id="rId7"/>
    <p:sldId id="263" r:id="rId8"/>
    <p:sldId id="267" r:id="rId9"/>
    <p:sldId id="268" r:id="rId1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6526"/>
    <a:srgbClr val="E92909"/>
    <a:srgbClr val="72CA08"/>
    <a:srgbClr val="590747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97" d="100"/>
          <a:sy n="97" d="100"/>
        </p:scale>
        <p:origin x="630" y="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://3.bp.blogspot.com/-UzRflneQcBc/VNa13tZz7NI/AAAAAAAAAQg/ym9dI2YGsyA/s1600/worldtradingacadem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20855" y="571486"/>
            <a:ext cx="5123145" cy="4482529"/>
          </a:xfrm>
          <a:prstGeom prst="rect">
            <a:avLst/>
          </a:prstGeom>
          <a:noFill/>
        </p:spPr>
      </p:pic>
      <p:pic>
        <p:nvPicPr>
          <p:cNvPr id="8" name="Picture 6" descr="https://avatanplus.com/files/resources/mid/5759b6b46a2c21553671b0d3.pn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642924"/>
            <a:ext cx="2714625" cy="2714626"/>
          </a:xfrm>
          <a:prstGeom prst="rect">
            <a:avLst/>
          </a:prstGeom>
          <a:noFill/>
        </p:spPr>
      </p:pic>
      <p:pic>
        <p:nvPicPr>
          <p:cNvPr id="9" name="Picture 2" descr="http://elitefon.ru/download.php?file=201211/1440x900/elitefon.ru-26532.jpg"/>
          <p:cNvPicPr>
            <a:picLocks noChangeAspect="1" noChangeArrowheads="1"/>
          </p:cNvPicPr>
          <p:nvPr userDrawn="1"/>
        </p:nvPicPr>
        <p:blipFill>
          <a:blip r:embed="rId4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frame">
            <a:avLst>
              <a:gd name="adj1" fmla="val 6830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F211EDF-786A-42C6-810D-4405CFAEE28B}" type="datetimeFigureOut">
              <a:rPr lang="ru-RU" smtClean="0"/>
              <a:t>31.03.2017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2AB5982-42C3-4DEC-ADA8-5C5FF5B6DC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F211EDF-786A-42C6-810D-4405CFAEE28B}" type="datetimeFigureOut">
              <a:rPr lang="ru-RU" smtClean="0"/>
              <a:t>31.03.2017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2AB5982-42C3-4DEC-ADA8-5C5FF5B6DC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elitefon.ru/download.php?file=201211/1440x900/elitefon.ru-26532.jpg"/>
          <p:cNvPicPr>
            <a:picLocks noChangeAspect="1" noChangeArrowheads="1"/>
          </p:cNvPicPr>
          <p:nvPr userDrawn="1"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frame">
            <a:avLst>
              <a:gd name="adj1" fmla="val 6830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9" name="Picture 6" descr="http://3.bp.blogspot.com/-UzRflneQcBc/VNa13tZz7NI/AAAAAAAAAQg/ym9dI2YGsyA/s1600/worldtradingacademy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42844" y="2571750"/>
            <a:ext cx="2500330" cy="218767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elitefon.ru/download.php?file=201211/1440x900/elitefon.ru-26532.jpg"/>
          <p:cNvPicPr>
            <a:picLocks noChangeAspect="1" noChangeArrowheads="1"/>
          </p:cNvPicPr>
          <p:nvPr userDrawn="1"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frame">
            <a:avLst>
              <a:gd name="adj1" fmla="val 6830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8" name="Picture 6" descr="https://avatanplus.com/files/resources/mid/5759b6b46a2c21553671b0d3.png"/>
          <p:cNvPicPr>
            <a:picLocks noChangeAspect="1" noChangeArrowheads="1"/>
          </p:cNvPicPr>
          <p:nvPr userDrawn="1"/>
        </p:nvPicPr>
        <p:blipFill>
          <a:blip r:embed="rId3"/>
          <a:srcRect l="18750" t="2083" r="14583"/>
          <a:stretch>
            <a:fillRect/>
          </a:stretch>
        </p:blipFill>
        <p:spPr bwMode="auto">
          <a:xfrm>
            <a:off x="6984172" y="2143122"/>
            <a:ext cx="1945546" cy="2857520"/>
          </a:xfrm>
          <a:prstGeom prst="rect">
            <a:avLst/>
          </a:prstGeom>
          <a:noFill/>
        </p:spPr>
      </p:pic>
      <p:pic>
        <p:nvPicPr>
          <p:cNvPr id="9" name="Picture 6" descr="https://avatanplus.com/files/resources/mid/5759b6b46a2c21553671b0d3.png"/>
          <p:cNvPicPr>
            <a:picLocks noChangeAspect="1" noChangeArrowheads="1"/>
          </p:cNvPicPr>
          <p:nvPr userDrawn="1"/>
        </p:nvPicPr>
        <p:blipFill>
          <a:blip r:embed="rId4" cstate="print"/>
          <a:srcRect l="18750" t="2083" r="14583"/>
          <a:stretch>
            <a:fillRect/>
          </a:stretch>
        </p:blipFill>
        <p:spPr bwMode="auto">
          <a:xfrm>
            <a:off x="6429388" y="3357568"/>
            <a:ext cx="1068530" cy="1569403"/>
          </a:xfrm>
          <a:prstGeom prst="rect">
            <a:avLst/>
          </a:prstGeom>
          <a:noFill/>
        </p:spPr>
      </p:pic>
      <p:pic>
        <p:nvPicPr>
          <p:cNvPr id="10" name="Picture 6" descr="https://avatanplus.com/files/resources/mid/5759b6b46a2c21553671b0d3.png"/>
          <p:cNvPicPr>
            <a:picLocks noChangeAspect="1" noChangeArrowheads="1"/>
          </p:cNvPicPr>
          <p:nvPr userDrawn="1"/>
        </p:nvPicPr>
        <p:blipFill>
          <a:blip r:embed="rId5" cstate="print"/>
          <a:srcRect l="18750" t="2083" r="14583"/>
          <a:stretch>
            <a:fillRect/>
          </a:stretch>
        </p:blipFill>
        <p:spPr bwMode="auto">
          <a:xfrm>
            <a:off x="7858148" y="1071552"/>
            <a:ext cx="928694" cy="1364019"/>
          </a:xfrm>
          <a:prstGeom prst="rect">
            <a:avLst/>
          </a:prstGeom>
          <a:noFill/>
        </p:spPr>
      </p:pic>
      <p:pic>
        <p:nvPicPr>
          <p:cNvPr id="11" name="Picture 6" descr="https://avatanplus.com/files/resources/mid/5759b6b46a2c21553671b0d3.png"/>
          <p:cNvPicPr>
            <a:picLocks noChangeAspect="1" noChangeArrowheads="1"/>
          </p:cNvPicPr>
          <p:nvPr userDrawn="1"/>
        </p:nvPicPr>
        <p:blipFill>
          <a:blip r:embed="rId3"/>
          <a:srcRect l="18750" t="2083" r="14583"/>
          <a:stretch>
            <a:fillRect/>
          </a:stretch>
        </p:blipFill>
        <p:spPr bwMode="auto">
          <a:xfrm>
            <a:off x="6736419" y="428610"/>
            <a:ext cx="1264605" cy="1857388"/>
          </a:xfrm>
          <a:prstGeom prst="rect">
            <a:avLst/>
          </a:prstGeom>
          <a:noFill/>
        </p:spPr>
      </p:pic>
      <p:pic>
        <p:nvPicPr>
          <p:cNvPr id="12" name="Picture 6" descr="https://avatanplus.com/files/resources/mid/5759b6b46a2c21553671b0d3.png"/>
          <p:cNvPicPr>
            <a:picLocks noChangeAspect="1" noChangeArrowheads="1"/>
          </p:cNvPicPr>
          <p:nvPr userDrawn="1"/>
        </p:nvPicPr>
        <p:blipFill>
          <a:blip r:embed="rId6" cstate="print"/>
          <a:srcRect l="18750" t="2083" r="14583"/>
          <a:stretch>
            <a:fillRect/>
          </a:stretch>
        </p:blipFill>
        <p:spPr bwMode="auto">
          <a:xfrm>
            <a:off x="8001024" y="357172"/>
            <a:ext cx="571504" cy="83939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://3.bp.blogspot.com/-UzRflneQcBc/VNa13tZz7NI/AAAAAAAAAQg/ym9dI2YGsyA/s1600/worldtradingacadem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3071816"/>
            <a:ext cx="2102273" cy="1839396"/>
          </a:xfrm>
          <a:prstGeom prst="rect">
            <a:avLst/>
          </a:prstGeom>
          <a:noFill/>
        </p:spPr>
      </p:pic>
      <p:pic>
        <p:nvPicPr>
          <p:cNvPr id="9" name="Picture 2" descr="http://elitefon.ru/download.php?file=201211/1440x900/elitefon.ru-26532.jpg"/>
          <p:cNvPicPr>
            <a:picLocks noChangeAspect="1" noChangeArrowheads="1"/>
          </p:cNvPicPr>
          <p:nvPr userDrawn="1"/>
        </p:nvPicPr>
        <p:blipFill>
          <a:blip r:embed="rId3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frame">
            <a:avLst>
              <a:gd name="adj1" fmla="val 6830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0" name="Picture 6" descr="https://avatanplus.com/files/resources/mid/5759b6b46a2c21553671b0d3.png"/>
          <p:cNvPicPr>
            <a:picLocks noChangeAspect="1" noChangeArrowheads="1"/>
          </p:cNvPicPr>
          <p:nvPr userDrawn="1"/>
        </p:nvPicPr>
        <p:blipFill>
          <a:blip r:embed="rId4" cstate="print"/>
          <a:srcRect l="18750" t="2083" r="14583"/>
          <a:stretch>
            <a:fillRect/>
          </a:stretch>
        </p:blipFill>
        <p:spPr bwMode="auto">
          <a:xfrm>
            <a:off x="8001024" y="2928940"/>
            <a:ext cx="873975" cy="128365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elitefon.ru/download.php?file=201211/1440x900/elitefon.ru-26532.jpg"/>
          <p:cNvPicPr>
            <a:picLocks noChangeAspect="1" noChangeArrowheads="1"/>
          </p:cNvPicPr>
          <p:nvPr userDrawn="1"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frame">
            <a:avLst>
              <a:gd name="adj1" fmla="val 6830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F211EDF-786A-42C6-810D-4405CFAEE28B}" type="datetimeFigureOut">
              <a:rPr lang="ru-RU" smtClean="0"/>
              <a:t>31.03.2017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2AB5982-42C3-4DEC-ADA8-5C5FF5B6DC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F211EDF-786A-42C6-810D-4405CFAEE28B}" type="datetimeFigureOut">
              <a:rPr lang="ru-RU" smtClean="0"/>
              <a:t>31.03.2017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2AB5982-42C3-4DEC-ADA8-5C5FF5B6DC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F211EDF-786A-42C6-810D-4405CFAEE28B}" type="datetimeFigureOut">
              <a:rPr lang="ru-RU" smtClean="0"/>
              <a:t>31.03.2017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2AB5982-42C3-4DEC-ADA8-5C5FF5B6DC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F211EDF-786A-42C6-810D-4405CFAEE28B}" type="datetimeFigureOut">
              <a:rPr lang="ru-RU" smtClean="0"/>
              <a:t>31.03.2017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2AB5982-42C3-4DEC-ADA8-5C5FF5B6DC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elitefon.ru/download.php?file=201211/1440x900/elitefon.ru-26532.jpg"/>
          <p:cNvPicPr>
            <a:picLocks noChangeAspect="1" noChangeArrowheads="1"/>
          </p:cNvPicPr>
          <p:nvPr userDrawn="1"/>
        </p:nvPicPr>
        <p:blipFill>
          <a:blip r:embed="rId13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699542"/>
            <a:ext cx="3792484" cy="304698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uk-UA" sz="3600" dirty="0" smtClean="0">
                <a:ln w="190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БАТЬКІВСЬКІ ЗБОРИ</a:t>
            </a:r>
          </a:p>
          <a:p>
            <a:pPr algn="ctr"/>
            <a:endParaRPr lang="uk-UA" sz="3600" dirty="0" smtClean="0">
              <a:ln w="19050">
                <a:solidFill>
                  <a:srgbClr val="C00000"/>
                </a:solidFill>
              </a:ln>
              <a:solidFill>
                <a:srgbClr val="FF0000"/>
              </a:solidFill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</a:endParaRPr>
          </a:p>
          <a:p>
            <a:pPr algn="ctr"/>
            <a:r>
              <a:rPr lang="uk-UA" sz="2400" dirty="0" smtClean="0">
                <a:ln w="190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ТЕМА: </a:t>
            </a:r>
            <a:r>
              <a:rPr lang="uk-UA" sz="2800" i="1" dirty="0" smtClean="0">
                <a:ln w="19050"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«Участь сім’ї в вихованні дитини»</a:t>
            </a:r>
            <a:endParaRPr lang="ru-RU" sz="2800" i="1" dirty="0" smtClean="0">
              <a:ln w="19050">
                <a:solidFill>
                  <a:srgbClr val="C00000"/>
                </a:solidFill>
              </a:ln>
              <a:solidFill>
                <a:srgbClr val="002060"/>
              </a:solidFill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27784" y="699542"/>
            <a:ext cx="57606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i="1" u="sng" dirty="0">
                <a:ln w="19050">
                  <a:solidFill>
                    <a:srgbClr val="C00000"/>
                  </a:solidFill>
                </a:ln>
                <a:solidFill>
                  <a:srgbClr val="FFFF00"/>
                </a:soli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Мета </a:t>
            </a:r>
            <a:r>
              <a:rPr lang="ru-RU" sz="2400" i="1" u="sng" dirty="0" err="1">
                <a:ln w="19050">
                  <a:solidFill>
                    <a:srgbClr val="C00000"/>
                  </a:solidFill>
                </a:ln>
                <a:solidFill>
                  <a:srgbClr val="FFFF00"/>
                </a:soli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зборів</a:t>
            </a:r>
            <a:r>
              <a:rPr lang="ru-RU" sz="2400" i="1" u="sng" dirty="0">
                <a:ln w="19050">
                  <a:solidFill>
                    <a:srgbClr val="C00000"/>
                  </a:solidFill>
                </a:ln>
                <a:solidFill>
                  <a:srgbClr val="FFFF00"/>
                </a:soli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: </a:t>
            </a:r>
            <a:endParaRPr lang="ru-RU" sz="2400" i="1" u="sng" dirty="0" smtClean="0">
              <a:ln w="19050">
                <a:solidFill>
                  <a:srgbClr val="C00000"/>
                </a:solidFill>
              </a:ln>
              <a:solidFill>
                <a:srgbClr val="FFFF00"/>
              </a:solidFill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</a:endParaRPr>
          </a:p>
          <a:p>
            <a:pPr lvl="0" algn="ctr"/>
            <a:endParaRPr lang="ru-RU" sz="2400" i="1" dirty="0">
              <a:ln w="19050">
                <a:solidFill>
                  <a:srgbClr val="C00000"/>
                </a:solidFill>
              </a:ln>
              <a:solidFill>
                <a:srgbClr val="FFFF00"/>
              </a:solidFill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</a:endParaRPr>
          </a:p>
          <a:p>
            <a:pPr marL="285750" lvl="0" indent="-285750" algn="ctr">
              <a:buFontTx/>
              <a:buChar char="-"/>
            </a:pPr>
            <a:r>
              <a:rPr lang="ru-RU" b="1" i="1" dirty="0" err="1" smtClean="0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формувати</a:t>
            </a:r>
            <a:r>
              <a:rPr lang="ru-RU" b="1" i="1" dirty="0" smtClean="0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 </a:t>
            </a:r>
            <a:r>
              <a:rPr lang="ru-RU" b="1" i="1" dirty="0" err="1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гармонійний</a:t>
            </a:r>
            <a:r>
              <a:rPr lang="ru-RU" b="1" i="1" dirty="0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 образ </a:t>
            </a:r>
            <a:r>
              <a:rPr lang="ru-RU" b="1" i="1" dirty="0" err="1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сім'ї</a:t>
            </a:r>
            <a:r>
              <a:rPr lang="ru-RU" b="1" i="1" dirty="0" smtClean="0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;</a:t>
            </a:r>
          </a:p>
          <a:p>
            <a:pPr marL="285750" lvl="0" indent="-285750" algn="ctr">
              <a:buFontTx/>
              <a:buChar char="-"/>
            </a:pPr>
            <a:endParaRPr lang="ru-RU" b="1" i="1" dirty="0">
              <a:ln w="19050">
                <a:solidFill>
                  <a:srgbClr val="C00000"/>
                </a:solidFill>
              </a:ln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</a:endParaRPr>
          </a:p>
          <a:p>
            <a:pPr marL="285750" lvl="0" indent="-285750" algn="ctr">
              <a:buFontTx/>
              <a:buChar char="-"/>
            </a:pPr>
            <a:r>
              <a:rPr lang="ru-RU" b="1" i="1" dirty="0" err="1" smtClean="0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спонукати</a:t>
            </a:r>
            <a:r>
              <a:rPr lang="ru-RU" b="1" i="1" dirty="0" smtClean="0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 </a:t>
            </a:r>
            <a:r>
              <a:rPr lang="ru-RU" b="1" i="1" dirty="0" err="1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батьків</a:t>
            </a:r>
            <a:r>
              <a:rPr lang="ru-RU" b="1" i="1" dirty="0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 до </a:t>
            </a:r>
            <a:r>
              <a:rPr lang="ru-RU" b="1" i="1" dirty="0" err="1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роздумів</a:t>
            </a:r>
            <a:r>
              <a:rPr lang="ru-RU" b="1" i="1" dirty="0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 про </a:t>
            </a:r>
            <a:r>
              <a:rPr lang="ru-RU" b="1" i="1" dirty="0" err="1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особливості</a:t>
            </a:r>
            <a:r>
              <a:rPr lang="ru-RU" b="1" i="1" dirty="0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 </a:t>
            </a:r>
            <a:r>
              <a:rPr lang="ru-RU" b="1" i="1" dirty="0" err="1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виховання</a:t>
            </a:r>
            <a:r>
              <a:rPr lang="ru-RU" b="1" i="1" dirty="0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 в </a:t>
            </a:r>
            <a:r>
              <a:rPr lang="ru-RU" b="1" i="1" dirty="0" err="1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сім'ї</a:t>
            </a:r>
            <a:r>
              <a:rPr lang="ru-RU" b="1" i="1" dirty="0" smtClean="0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; </a:t>
            </a:r>
            <a:endParaRPr lang="ru-RU" b="1" i="1" dirty="0">
              <a:ln w="19050">
                <a:solidFill>
                  <a:srgbClr val="C00000"/>
                </a:solidFill>
              </a:ln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</a:endParaRPr>
          </a:p>
          <a:p>
            <a:pPr lvl="0" algn="ctr"/>
            <a:endParaRPr lang="ru-RU" b="1" i="1" dirty="0" smtClean="0">
              <a:ln w="19050">
                <a:solidFill>
                  <a:srgbClr val="C00000"/>
                </a:solidFill>
              </a:ln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</a:endParaRPr>
          </a:p>
          <a:p>
            <a:pPr lvl="0" algn="ctr"/>
            <a:r>
              <a:rPr lang="ru-RU" b="1" i="1" dirty="0" smtClean="0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- </a:t>
            </a:r>
            <a:r>
              <a:rPr lang="ru-RU" b="1" i="1" dirty="0" err="1" smtClean="0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Виховувати</a:t>
            </a:r>
            <a:r>
              <a:rPr lang="ru-RU" b="1" i="1" dirty="0" smtClean="0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 у </a:t>
            </a:r>
            <a:r>
              <a:rPr lang="ru-RU" b="1" i="1" dirty="0" err="1" smtClean="0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дітей</a:t>
            </a:r>
            <a:r>
              <a:rPr lang="ru-RU" b="1" i="1" dirty="0" smtClean="0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 </a:t>
            </a:r>
            <a:r>
              <a:rPr lang="ru-RU" b="1" i="1" dirty="0" err="1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почуття</a:t>
            </a:r>
            <a:r>
              <a:rPr lang="ru-RU" b="1" i="1" dirty="0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 </a:t>
            </a:r>
            <a:r>
              <a:rPr lang="ru-RU" b="1" i="1" dirty="0" err="1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любові</a:t>
            </a:r>
            <a:r>
              <a:rPr lang="ru-RU" b="1" i="1" dirty="0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 і </a:t>
            </a:r>
            <a:r>
              <a:rPr lang="ru-RU" b="1" i="1" dirty="0" err="1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прихильності</a:t>
            </a:r>
            <a:r>
              <a:rPr lang="ru-RU" b="1" i="1" dirty="0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 до </a:t>
            </a:r>
            <a:r>
              <a:rPr lang="ru-RU" b="1" i="1" dirty="0" err="1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своєї</a:t>
            </a:r>
            <a:r>
              <a:rPr lang="ru-RU" b="1" i="1" dirty="0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 </a:t>
            </a:r>
            <a:r>
              <a:rPr lang="ru-RU" b="1" i="1" dirty="0" err="1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родини</a:t>
            </a:r>
            <a:r>
              <a:rPr lang="ru-RU" b="1" i="1" dirty="0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, </a:t>
            </a:r>
            <a:r>
              <a:rPr lang="ru-RU" b="1" i="1" dirty="0" err="1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поваги</a:t>
            </a:r>
            <a:r>
              <a:rPr lang="ru-RU" b="1" i="1" dirty="0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 до </a:t>
            </a:r>
            <a:r>
              <a:rPr lang="ru-RU" b="1" i="1" dirty="0" err="1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її</a:t>
            </a:r>
            <a:r>
              <a:rPr lang="ru-RU" b="1" i="1" dirty="0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 </a:t>
            </a:r>
            <a:r>
              <a:rPr lang="ru-RU" b="1" i="1" dirty="0" err="1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традицій</a:t>
            </a:r>
            <a:r>
              <a:rPr lang="ru-RU" b="1" i="1" dirty="0">
                <a:ln w="19050">
                  <a:solidFill>
                    <a:srgbClr val="C00000"/>
                  </a:solidFill>
                </a:ln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99592" y="555526"/>
            <a:ext cx="424847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uk-UA" sz="5400" b="1" i="1" cap="none" spc="0" dirty="0" smtClean="0">
                <a:ln/>
                <a:solidFill>
                  <a:srgbClr val="FF0000"/>
                </a:solidFill>
                <a:effectLst/>
              </a:rPr>
              <a:t>Що таке СІМ’Я?</a:t>
            </a:r>
            <a:endParaRPr lang="ru-RU" sz="5400" b="1" i="1" cap="none" spc="0" dirty="0">
              <a:ln/>
              <a:solidFill>
                <a:srgbClr val="FF000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2787774"/>
            <a:ext cx="5616624" cy="1146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Сім'я </a:t>
            </a:r>
            <a:r>
              <a:rPr lang="uk-UA" sz="200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— організована соціальна група, члени якої пов'язані спільністю побуту, взаємною моральною відповідальністю 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66927">
            <a:off x="291257" y="502697"/>
            <a:ext cx="2274303" cy="264629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45920" y="489905"/>
            <a:ext cx="6252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Вправа «Долоньки»</a:t>
            </a:r>
            <a:endParaRPr lang="ru-RU" sz="5400" b="1" i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13706" y="1495283"/>
            <a:ext cx="490711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uk-UA" sz="28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Чи любите Ви своїх дітей?</a:t>
            </a:r>
            <a:endParaRPr lang="ru-RU" sz="2800" b="1" i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04992" y="2035215"/>
            <a:ext cx="553401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uk-UA" sz="28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Батьківство-це важка праця?</a:t>
            </a:r>
            <a:endParaRPr lang="ru-RU" sz="2800" b="1" i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2830537"/>
            <a:ext cx="723504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uk-UA" sz="28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Сім’я-це найголовніше в житті людини ?</a:t>
            </a:r>
            <a:endParaRPr lang="ru-RU" sz="2800" b="1" i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2545" y="3370469"/>
            <a:ext cx="681133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uk-UA" sz="28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Чи готові Ви працювати у формі гри?</a:t>
            </a:r>
            <a:endParaRPr lang="ru-RU" sz="2800" b="1" i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C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2545" y="3882772"/>
            <a:ext cx="717536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uk-UA" sz="28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Чи готові Ви співпрацювати під час гри?</a:t>
            </a:r>
            <a:endParaRPr lang="ru-RU" sz="2800" b="1" i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1" y="339502"/>
            <a:ext cx="795751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i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Вправа « Спілкування дітей </a:t>
            </a:r>
          </a:p>
          <a:p>
            <a:pPr algn="ctr"/>
            <a:r>
              <a:rPr lang="uk-UA" sz="3600" b="1" i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і батьків в  </a:t>
            </a:r>
            <a:r>
              <a:rPr lang="uk-UA" sz="36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особах»</a:t>
            </a:r>
            <a:endParaRPr lang="ru-RU" sz="3600" b="1" i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1568" y="1539831"/>
            <a:ext cx="7453455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uk-UA" sz="28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 яким </a:t>
            </a:r>
            <a:r>
              <a:rPr lang="uk-UA" sz="2800" b="1" i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обличчам</a:t>
            </a:r>
            <a:r>
              <a:rPr lang="uk-UA" sz="28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найчастіше Ви </a:t>
            </a:r>
            <a:r>
              <a:rPr lang="uk-UA" sz="28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спілкуєтесь з дитиною?</a:t>
            </a:r>
            <a:endParaRPr lang="ru-RU" sz="2800" b="1" i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6148" y="2493938"/>
            <a:ext cx="7504315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uk-UA" sz="28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 яким </a:t>
            </a:r>
            <a:r>
              <a:rPr lang="uk-UA" sz="2800" b="1" i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обличчам</a:t>
            </a:r>
            <a:r>
              <a:rPr lang="uk-UA" sz="28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найчастіше </a:t>
            </a:r>
          </a:p>
          <a:p>
            <a:pPr algn="ctr"/>
            <a:r>
              <a:rPr lang="uk-UA" sz="28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            спілкується</a:t>
            </a:r>
            <a:r>
              <a:rPr lang="uk-UA" sz="28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Ваша дитина з Вами?</a:t>
            </a:r>
            <a:endParaRPr lang="ru-RU" sz="2800" b="1" i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3474880"/>
            <a:ext cx="7217751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uk-UA" sz="28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Яким Ви бажаєте бачити </a:t>
            </a:r>
            <a:r>
              <a:rPr lang="uk-UA" sz="2800" b="1" i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обличча</a:t>
            </a:r>
            <a:r>
              <a:rPr lang="uk-UA" sz="28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uk-UA" sz="28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         Вашої дитини при спілкуванні з Вами?</a:t>
            </a:r>
            <a:endParaRPr lang="ru-RU" sz="2800" b="1" i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29" y="1000065"/>
            <a:ext cx="1251959" cy="12519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432" y="182258"/>
            <a:ext cx="1542608" cy="154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366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48772" y="411510"/>
            <a:ext cx="534774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800" b="1" i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Вправа «Асоціації»</a:t>
            </a:r>
            <a:endParaRPr lang="ru-RU" sz="4800" b="1" i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491630"/>
            <a:ext cx="79928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400" b="1" dirty="0" err="1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Якщо</a:t>
            </a:r>
            <a:r>
              <a:rPr lang="ru-RU" sz="2400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сім'я</a:t>
            </a:r>
            <a:r>
              <a:rPr lang="ru-RU" sz="2400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ru-RU" sz="2400" b="1" dirty="0" err="1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</a:t>
            </a:r>
            <a:r>
              <a:rPr lang="ru-RU" sz="2400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споруда</a:t>
            </a:r>
            <a:r>
              <a:rPr lang="ru-RU" sz="2400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то вона ...  (крепка)</a:t>
            </a:r>
            <a:br>
              <a:rPr lang="ru-RU" sz="2400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400" b="1" dirty="0" err="1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Якщо</a:t>
            </a:r>
            <a:r>
              <a:rPr lang="ru-RU" sz="24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сім'я</a:t>
            </a:r>
            <a:r>
              <a:rPr lang="ru-RU" sz="24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ru-RU" sz="2400" b="1" dirty="0" err="1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</a:t>
            </a:r>
            <a:r>
              <a:rPr lang="ru-RU" sz="24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колір</a:t>
            </a:r>
            <a:r>
              <a:rPr lang="ru-RU" sz="24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то </a:t>
            </a:r>
            <a:r>
              <a:rPr lang="ru-RU" sz="2400" b="1" dirty="0" err="1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він</a:t>
            </a:r>
            <a:r>
              <a:rPr lang="ru-RU" sz="24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...     </a:t>
            </a:r>
            <a:r>
              <a:rPr lang="ru-RU" sz="2400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400" b="1" dirty="0" err="1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Якщо</a:t>
            </a:r>
            <a:r>
              <a:rPr lang="ru-RU" sz="2400" b="1" dirty="0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сім'я</a:t>
            </a:r>
            <a:r>
              <a:rPr lang="ru-RU" sz="2400" b="1" dirty="0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ru-RU" sz="2400" b="1" dirty="0" err="1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</a:t>
            </a:r>
            <a:r>
              <a:rPr lang="ru-RU" sz="2400" b="1" dirty="0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музика</a:t>
            </a:r>
            <a:r>
              <a:rPr lang="ru-RU" sz="2400" b="1" dirty="0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то вона ... </a:t>
            </a:r>
            <a:r>
              <a:rPr lang="ru-RU" sz="2400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400" b="1" dirty="0" err="1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Якщо</a:t>
            </a:r>
            <a:r>
              <a:rPr lang="ru-RU" sz="2400" b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сім'я</a:t>
            </a:r>
            <a:r>
              <a:rPr lang="ru-RU" sz="2400" b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ru-RU" sz="2400" b="1" dirty="0" err="1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</a:t>
            </a:r>
            <a:r>
              <a:rPr lang="ru-RU" sz="2400" b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геометрична</a:t>
            </a:r>
            <a:r>
              <a:rPr lang="ru-RU" sz="2400" b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фігура</a:t>
            </a:r>
            <a:r>
              <a:rPr lang="ru-RU" sz="2400" b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то вона ... </a:t>
            </a:r>
            <a:br>
              <a:rPr lang="ru-RU" sz="2400" b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C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400" b="1" dirty="0" err="1" smtClean="0">
                <a:solidFill>
                  <a:srgbClr val="FFC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Якщо</a:t>
            </a:r>
            <a:r>
              <a:rPr lang="ru-RU" sz="2400" b="1" dirty="0" smtClean="0">
                <a:solidFill>
                  <a:srgbClr val="FFC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FFC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сім'я</a:t>
            </a:r>
            <a:r>
              <a:rPr lang="ru-RU" sz="2400" b="1" dirty="0" smtClean="0">
                <a:solidFill>
                  <a:srgbClr val="FFC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ru-RU" sz="2400" b="1" dirty="0" err="1" smtClean="0">
                <a:solidFill>
                  <a:srgbClr val="FFC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</a:t>
            </a:r>
            <a:r>
              <a:rPr lang="ru-RU" sz="2400" b="1" dirty="0" smtClean="0">
                <a:solidFill>
                  <a:srgbClr val="FFC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FFC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настрій</a:t>
            </a:r>
            <a:r>
              <a:rPr lang="ru-RU" sz="2400" b="1" dirty="0" smtClean="0">
                <a:solidFill>
                  <a:srgbClr val="FFC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то </a:t>
            </a:r>
            <a:r>
              <a:rPr lang="ru-RU" sz="2400" b="1" dirty="0" err="1" smtClean="0">
                <a:solidFill>
                  <a:srgbClr val="FFC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він</a:t>
            </a:r>
            <a:r>
              <a:rPr lang="ru-RU" sz="2400" b="1" dirty="0" smtClean="0">
                <a:solidFill>
                  <a:srgbClr val="FFC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... </a:t>
            </a:r>
            <a:br>
              <a:rPr lang="ru-RU" sz="2400" b="1" dirty="0" smtClean="0">
                <a:solidFill>
                  <a:srgbClr val="FFC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2400" b="1" dirty="0" err="1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Якщо</a:t>
            </a:r>
            <a:r>
              <a:rPr lang="ru-RU" sz="24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сім'я</a:t>
            </a:r>
            <a:r>
              <a:rPr lang="ru-RU" sz="24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2400" b="1" dirty="0" err="1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</a:t>
            </a:r>
            <a:r>
              <a:rPr lang="ru-RU" sz="24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країна</a:t>
            </a:r>
            <a:r>
              <a:rPr lang="ru-RU" sz="24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то вона </a:t>
            </a:r>
            <a:r>
              <a:rPr lang="ru-RU" sz="2400" b="1" dirty="0" err="1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називається</a:t>
            </a:r>
            <a:r>
              <a:rPr lang="ru-RU" sz="24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 </a:t>
            </a:r>
            <a:r>
              <a:rPr lang="ru-RU" sz="2400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590747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2400" b="1" dirty="0" err="1" smtClean="0">
                <a:solidFill>
                  <a:srgbClr val="590747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Якщо</a:t>
            </a:r>
            <a:r>
              <a:rPr lang="ru-RU" sz="2400" b="1" dirty="0" smtClean="0">
                <a:solidFill>
                  <a:srgbClr val="590747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590747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сім'я</a:t>
            </a:r>
            <a:r>
              <a:rPr lang="ru-RU" sz="2400" b="1" dirty="0" smtClean="0">
                <a:solidFill>
                  <a:srgbClr val="590747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2400" b="1" dirty="0" err="1" smtClean="0">
                <a:solidFill>
                  <a:srgbClr val="590747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</a:t>
            </a:r>
            <a:r>
              <a:rPr lang="ru-RU" sz="2400" b="1" dirty="0" smtClean="0">
                <a:solidFill>
                  <a:srgbClr val="590747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фрукт, то </a:t>
            </a:r>
            <a:r>
              <a:rPr lang="ru-RU" sz="2400" b="1" dirty="0" err="1" smtClean="0">
                <a:solidFill>
                  <a:srgbClr val="590747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</a:t>
            </a:r>
            <a:r>
              <a:rPr lang="ru-RU" sz="2400" b="1" dirty="0" smtClean="0">
                <a:solidFill>
                  <a:srgbClr val="590747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... </a:t>
            </a:r>
            <a:br>
              <a:rPr lang="ru-RU" sz="2400" b="1" dirty="0" smtClean="0">
                <a:solidFill>
                  <a:srgbClr val="590747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E9290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2400" b="1" dirty="0" err="1">
                <a:solidFill>
                  <a:srgbClr val="E9290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Якщо</a:t>
            </a:r>
            <a:r>
              <a:rPr lang="ru-RU" sz="2400" b="1" dirty="0">
                <a:solidFill>
                  <a:srgbClr val="E9290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E9290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сім'я</a:t>
            </a:r>
            <a:r>
              <a:rPr lang="ru-RU" sz="2400" b="1" dirty="0">
                <a:solidFill>
                  <a:srgbClr val="E9290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2400" b="1" dirty="0" err="1">
                <a:solidFill>
                  <a:srgbClr val="E9290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</a:t>
            </a:r>
            <a:r>
              <a:rPr lang="ru-RU" sz="2400" b="1" dirty="0">
                <a:solidFill>
                  <a:srgbClr val="E9290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E9290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тварина</a:t>
            </a:r>
            <a:r>
              <a:rPr lang="ru-RU" sz="2400" b="1" dirty="0">
                <a:solidFill>
                  <a:srgbClr val="E9290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то </a:t>
            </a:r>
            <a:r>
              <a:rPr lang="ru-RU" sz="2400" b="1" dirty="0" err="1">
                <a:solidFill>
                  <a:srgbClr val="E9290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</a:t>
            </a:r>
            <a:r>
              <a:rPr lang="ru-RU" sz="2400" b="1" dirty="0">
                <a:solidFill>
                  <a:srgbClr val="E9290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.... </a:t>
            </a:r>
            <a:br>
              <a:rPr lang="ru-RU" sz="2400" b="1" dirty="0">
                <a:solidFill>
                  <a:srgbClr val="E9290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765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2400" b="1" dirty="0" err="1" smtClean="0">
                <a:solidFill>
                  <a:srgbClr val="0765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Якщо</a:t>
            </a:r>
            <a:r>
              <a:rPr lang="ru-RU" sz="2400" b="1" dirty="0" smtClean="0">
                <a:solidFill>
                  <a:srgbClr val="0765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765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сім'я</a:t>
            </a:r>
            <a:r>
              <a:rPr lang="ru-RU" sz="2400" b="1" dirty="0" smtClean="0">
                <a:solidFill>
                  <a:srgbClr val="0765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2400" b="1" dirty="0" err="1" smtClean="0">
                <a:solidFill>
                  <a:srgbClr val="0765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</a:t>
            </a:r>
            <a:r>
              <a:rPr lang="ru-RU" sz="2400" b="1" dirty="0" smtClean="0">
                <a:solidFill>
                  <a:srgbClr val="0765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765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відомий</a:t>
            </a:r>
            <a:r>
              <a:rPr lang="ru-RU" sz="2400" b="1" dirty="0" smtClean="0">
                <a:solidFill>
                  <a:srgbClr val="0765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765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літературний</a:t>
            </a:r>
            <a:r>
              <a:rPr lang="ru-RU" sz="2400" b="1" dirty="0" smtClean="0">
                <a:solidFill>
                  <a:srgbClr val="0765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персонаж, то </a:t>
            </a:r>
            <a:r>
              <a:rPr lang="ru-RU" sz="2400" b="1" dirty="0" err="1" smtClean="0">
                <a:solidFill>
                  <a:srgbClr val="0765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</a:t>
            </a:r>
            <a:r>
              <a:rPr lang="ru-RU" sz="2400" b="1" dirty="0" smtClean="0">
                <a:solidFill>
                  <a:srgbClr val="0765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.... </a:t>
            </a:r>
            <a:r>
              <a:rPr lang="ru-RU" sz="2400" b="1" dirty="0" smtClean="0">
                <a:solidFill>
                  <a:srgbClr val="72CA08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72CA08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E9290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009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555526"/>
            <a:ext cx="47270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uk-UA" sz="54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РІЗНІ ПИТАННЯ</a:t>
            </a:r>
            <a:endParaRPr lang="ru-RU" sz="5400" b="1" i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468560" y="1635646"/>
            <a:ext cx="8496944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uk-UA" sz="3600" b="1" cap="none" spc="0" dirty="0" smtClean="0">
                <a:ln/>
                <a:solidFill>
                  <a:srgbClr val="FF0000"/>
                </a:solidFill>
                <a:effectLst/>
              </a:rPr>
              <a:t>1</a:t>
            </a:r>
            <a:r>
              <a:rPr lang="uk-UA" sz="3600" b="1" i="1" cap="none" spc="0" dirty="0" smtClean="0">
                <a:ln/>
                <a:solidFill>
                  <a:srgbClr val="FF0000"/>
                </a:solidFill>
                <a:effectLst/>
              </a:rPr>
              <a:t>. Навчання</a:t>
            </a:r>
          </a:p>
          <a:p>
            <a:pPr algn="ctr"/>
            <a:r>
              <a:rPr lang="uk-UA" sz="3600" b="1" i="1" dirty="0" smtClean="0">
                <a:ln/>
                <a:solidFill>
                  <a:srgbClr val="FF0000"/>
                </a:solidFill>
              </a:rPr>
              <a:t> 2. Поведінка</a:t>
            </a:r>
          </a:p>
          <a:p>
            <a:pPr algn="ctr"/>
            <a:r>
              <a:rPr lang="uk-UA" sz="3600" b="1" i="1" dirty="0" smtClean="0">
                <a:ln/>
                <a:solidFill>
                  <a:srgbClr val="FF0000"/>
                </a:solidFill>
              </a:rPr>
              <a:t> 3. БЖ під час </a:t>
            </a:r>
          </a:p>
          <a:p>
            <a:pPr algn="ctr"/>
            <a:r>
              <a:rPr lang="uk-UA" sz="3600" b="1" i="1" dirty="0">
                <a:ln/>
                <a:solidFill>
                  <a:srgbClr val="FF0000"/>
                </a:solidFill>
              </a:rPr>
              <a:t> </a:t>
            </a:r>
            <a:r>
              <a:rPr lang="uk-UA" sz="3600" b="1" i="1" dirty="0" smtClean="0">
                <a:ln/>
                <a:solidFill>
                  <a:srgbClr val="FF0000"/>
                </a:solidFill>
              </a:rPr>
              <a:t>            весняних канікул </a:t>
            </a:r>
          </a:p>
          <a:p>
            <a:pPr algn="ctr"/>
            <a:r>
              <a:rPr lang="uk-UA" sz="3600" b="1" i="1" dirty="0">
                <a:ln/>
                <a:solidFill>
                  <a:srgbClr val="FF0000"/>
                </a:solidFill>
              </a:rPr>
              <a:t> </a:t>
            </a:r>
            <a:r>
              <a:rPr lang="uk-UA" sz="3600" b="1" i="1" dirty="0" smtClean="0">
                <a:ln/>
                <a:solidFill>
                  <a:srgbClr val="FF0000"/>
                </a:solidFill>
              </a:rPr>
              <a:t>                                              та ін.</a:t>
            </a:r>
            <a:endParaRPr lang="ru-RU" sz="3600" b="1" i="1" cap="none" spc="0" dirty="0">
              <a:ln/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6360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91880" y="627534"/>
            <a:ext cx="467483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i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Шановні батьки! </a:t>
            </a:r>
          </a:p>
          <a:p>
            <a:pPr algn="ctr"/>
            <a:r>
              <a:rPr lang="uk-UA" sz="36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Терпіння Вам, </a:t>
            </a:r>
            <a:r>
              <a:rPr lang="uk-UA" sz="3600" b="1" i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здоров</a:t>
            </a:r>
            <a:r>
              <a:rPr lang="en-US" sz="36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`</a:t>
            </a:r>
            <a:r>
              <a:rPr lang="uk-UA" sz="36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я</a:t>
            </a:r>
          </a:p>
          <a:p>
            <a:pPr algn="ctr"/>
            <a:r>
              <a:rPr lang="uk-UA" sz="36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т</a:t>
            </a:r>
            <a:r>
              <a:rPr lang="uk-UA" sz="3600" b="1" i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а успіхів у вихованні Ваших дітей !</a:t>
            </a:r>
            <a:endParaRPr lang="ru-RU" sz="3600" b="1" i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83518"/>
            <a:ext cx="3397579" cy="374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86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99542"/>
            <a:ext cx="50369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i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Дякую за увагу!</a:t>
            </a:r>
            <a:endParaRPr lang="ru-RU" sz="5400" b="1" i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26010" y="3403899"/>
            <a:ext cx="53739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i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Веселих  канікул!</a:t>
            </a:r>
            <a:endParaRPr lang="ru-RU" sz="5400" b="1" i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699542"/>
            <a:ext cx="3793063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49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206</Words>
  <Application>Microsoft Office PowerPoint</Application>
  <PresentationFormat>Экран (16:9)</PresentationFormat>
  <Paragraphs>38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Arial Black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Наташа</cp:lastModifiedBy>
  <cp:revision>19</cp:revision>
  <dcterms:created xsi:type="dcterms:W3CDTF">2016-07-29T17:51:43Z</dcterms:created>
  <dcterms:modified xsi:type="dcterms:W3CDTF">2017-03-31T13:19:33Z</dcterms:modified>
</cp:coreProperties>
</file>