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6" r:id="rId4"/>
    <p:sldId id="261" r:id="rId5"/>
    <p:sldId id="265" r:id="rId6"/>
    <p:sldId id="267" r:id="rId7"/>
    <p:sldId id="271" r:id="rId8"/>
    <p:sldId id="269" r:id="rId9"/>
    <p:sldId id="270" r:id="rId10"/>
    <p:sldId id="275" r:id="rId11"/>
    <p:sldId id="274" r:id="rId12"/>
    <p:sldId id="268" r:id="rId13"/>
    <p:sldId id="276" r:id="rId14"/>
    <p:sldId id="277" r:id="rId15"/>
    <p:sldId id="278" r:id="rId16"/>
    <p:sldId id="280" r:id="rId17"/>
    <p:sldId id="282" r:id="rId18"/>
    <p:sldId id="284" r:id="rId19"/>
    <p:sldId id="287" r:id="rId20"/>
    <p:sldId id="286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7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1BBA2-CBBD-49A5-9998-89A5EFABE3E0}" type="datetimeFigureOut">
              <a:rPr lang="uk-UA" smtClean="0"/>
              <a:pPr/>
              <a:t>24.07.2014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8F763-D468-4227-BE09-162350CED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2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5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5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5.gi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2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Тома\Desktop\Україна\1-1_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388" y="1142985"/>
            <a:ext cx="6753225" cy="471490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" name="Picture 2" descr="C:\Users\Тома\Desktop\Україна\0_429bd_1fbe7e51_XL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5143512"/>
            <a:ext cx="5072066" cy="1357322"/>
          </a:xfrm>
          <a:prstGeom prst="rect">
            <a:avLst/>
          </a:prstGeom>
          <a:noFill/>
        </p:spPr>
      </p:pic>
      <p:pic>
        <p:nvPicPr>
          <p:cNvPr id="6" name="Picture 2" descr="C:\Users\Тома\Desktop\Україна\0_429bd_1fbe7e51_XL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14950"/>
            <a:ext cx="4857720" cy="13573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00496" y="2500306"/>
            <a:ext cx="2357454" cy="1015663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єдина</a:t>
            </a:r>
            <a:endParaRPr lang="uk-UA" sz="6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Тома\Desktop\Україна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3" name="Picture 9" descr="C:\Users\Тома\Desktop\Україна\33.png"/>
          <p:cNvPicPr>
            <a:picLocks noChangeAspect="1" noChangeArrowheads="1"/>
          </p:cNvPicPr>
          <p:nvPr/>
        </p:nvPicPr>
        <p:blipFill>
          <a:blip r:embed="rId3" cstate="print"/>
          <a:srcRect r="9835"/>
          <a:stretch>
            <a:fillRect/>
          </a:stretch>
        </p:blipFill>
        <p:spPr bwMode="auto">
          <a:xfrm>
            <a:off x="4714876" y="1357298"/>
            <a:ext cx="4429124" cy="5500702"/>
          </a:xfrm>
          <a:prstGeom prst="rect">
            <a:avLst/>
          </a:prstGeom>
          <a:noFill/>
        </p:spPr>
      </p:pic>
      <p:pic>
        <p:nvPicPr>
          <p:cNvPr id="1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pic>
        <p:nvPicPr>
          <p:cNvPr id="1035" name="Picture 11" descr="C:\Users\Тома\Desktop\Україна\1239955540_building_house_r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14546" y="3071810"/>
            <a:ext cx="1714512" cy="2071702"/>
          </a:xfrm>
          <a:prstGeom prst="rect">
            <a:avLst/>
          </a:prstGeom>
          <a:noFill/>
        </p:spPr>
      </p:pic>
      <p:pic>
        <p:nvPicPr>
          <p:cNvPr id="1026" name="Picture 2" descr="C:\Users\Тома\Desktop\Україна\w_3301902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2" r="3704" b="4477"/>
          <a:stretch>
            <a:fillRect/>
          </a:stretch>
        </p:blipFill>
        <p:spPr bwMode="auto">
          <a:xfrm flipH="1">
            <a:off x="0" y="714356"/>
            <a:ext cx="2928926" cy="464344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000364" y="0"/>
            <a:ext cx="5429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i="1" dirty="0" smtClean="0">
                <a:solidFill>
                  <a:srgbClr val="C00000"/>
                </a:solidFill>
              </a:rPr>
              <a:t>Які міста України ви ще знаєте?</a:t>
            </a:r>
            <a:endParaRPr lang="uk-UA" sz="6600" b="1" i="1" dirty="0">
              <a:solidFill>
                <a:srgbClr val="C00000"/>
              </a:solidFill>
            </a:endParaRPr>
          </a:p>
        </p:txBody>
      </p:sp>
      <p:pic>
        <p:nvPicPr>
          <p:cNvPr id="12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00504"/>
            <a:ext cx="3286116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ма\Desktop\Україна\103880661_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flipH="1">
            <a:off x="6429388" y="2071678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весела</a:t>
            </a:r>
            <a:endParaRPr lang="uk-UA" sz="5400" b="1" i="1" dirty="0">
              <a:solidFill>
                <a:srgbClr val="C00000"/>
              </a:solidFill>
            </a:endParaRPr>
          </a:p>
        </p:txBody>
      </p:sp>
      <p:pic>
        <p:nvPicPr>
          <p:cNvPr id="8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500174"/>
            <a:ext cx="8286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</a:rPr>
              <a:t>Сади </a:t>
            </a:r>
            <a:r>
              <a:rPr lang="uk-UA" sz="4400" b="1" dirty="0" err="1" smtClean="0">
                <a:solidFill>
                  <a:srgbClr val="002060"/>
                </a:solidFill>
              </a:rPr>
              <a:t>чарiвнi</a:t>
            </a:r>
            <a:r>
              <a:rPr lang="uk-UA" sz="4400" b="1" dirty="0" smtClean="0">
                <a:solidFill>
                  <a:srgbClr val="002060"/>
                </a:solidFill>
              </a:rPr>
              <a:t>, </a:t>
            </a:r>
            <a:r>
              <a:rPr lang="uk-UA" sz="4400" b="1" dirty="0" err="1" smtClean="0">
                <a:solidFill>
                  <a:srgbClr val="002060"/>
                </a:solidFill>
              </a:rPr>
              <a:t>мальовничиї</a:t>
            </a:r>
            <a:r>
              <a:rPr lang="uk-UA" sz="4400" b="1" dirty="0" smtClean="0">
                <a:solidFill>
                  <a:srgbClr val="002060"/>
                </a:solidFill>
              </a:rPr>
              <a:t> села.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uk-UA" sz="4400" b="1" dirty="0" smtClean="0">
                <a:solidFill>
                  <a:srgbClr val="002060"/>
                </a:solidFill>
              </a:rPr>
              <a:t>Моя Україна - це пісня</a:t>
            </a:r>
            <a:r>
              <a:rPr lang="uk-UA" sz="4400" b="1" i="1" dirty="0" smtClean="0">
                <a:solidFill>
                  <a:srgbClr val="002060"/>
                </a:solidFill>
              </a:rPr>
              <a:t>    </a:t>
            </a:r>
            <a:r>
              <a:rPr lang="uk-UA" sz="4400" dirty="0" smtClean="0">
                <a:solidFill>
                  <a:srgbClr val="002060"/>
                </a:solidFill>
              </a:rPr>
              <a:t>... </a:t>
            </a:r>
            <a:r>
              <a:rPr lang="uk-UA" sz="4400" b="1" i="1" dirty="0" smtClean="0">
                <a:solidFill>
                  <a:srgbClr val="002060"/>
                </a:solidFill>
              </a:rPr>
              <a:t>         .   </a:t>
            </a:r>
            <a:endParaRPr lang="ru-RU" sz="4400" b="1" i="1" dirty="0" smtClean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Тома\Desktop\Україна\pNIxwclzD_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071810"/>
            <a:ext cx="2643174" cy="2776544"/>
          </a:xfrm>
          <a:prstGeom prst="rect">
            <a:avLst/>
          </a:prstGeom>
          <a:noFill/>
        </p:spPr>
      </p:pic>
      <p:pic>
        <p:nvPicPr>
          <p:cNvPr id="10" name="Рисунок 9" descr="0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71876"/>
            <a:ext cx="2627784" cy="3457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ома\Desktop\Україна\1400190580_prezentac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8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00298" y="214290"/>
            <a:ext cx="55007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Це щира, багата, як світ, її мова,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крилата, така мелодійна,</a:t>
            </a:r>
            <a:r>
              <a:rPr lang="uk-UA" sz="4800" dirty="0" smtClean="0">
                <a:solidFill>
                  <a:srgbClr val="002060"/>
                </a:solidFill>
              </a:rPr>
              <a:t> ...          </a:t>
            </a:r>
            <a:r>
              <a:rPr lang="uk-UA" sz="4800" b="1" dirty="0" smtClean="0">
                <a:solidFill>
                  <a:srgbClr val="002060"/>
                </a:solidFill>
              </a:rPr>
              <a:t>.</a:t>
            </a:r>
            <a:endParaRPr lang="ru-RU" sz="4800" b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9256" y="2357430"/>
            <a:ext cx="22926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чудова</a:t>
            </a:r>
            <a:endParaRPr lang="uk-UA" sz="5400" b="1" i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14644" cy="17144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85728"/>
            <a:ext cx="278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  <p:pic>
        <p:nvPicPr>
          <p:cNvPr id="7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714620"/>
            <a:ext cx="2857520" cy="41433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71736" y="3214686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latin typeface="Georgia" pitchFamily="18" charset="0"/>
              </a:rPr>
              <a:t>Наша рідна </a:t>
            </a:r>
            <a:r>
              <a:rPr lang="uk-UA" sz="4000" b="1" i="1" dirty="0" err="1" smtClean="0">
                <a:solidFill>
                  <a:srgbClr val="FF0000"/>
                </a:solidFill>
                <a:latin typeface="Georgia" pitchFamily="18" charset="0"/>
              </a:rPr>
              <a:t>мова–</a:t>
            </a:r>
            <a:r>
              <a:rPr lang="uk-UA" sz="4000" b="1" i="1" dirty="0" smtClean="0">
                <a:solidFill>
                  <a:srgbClr val="FF0000"/>
                </a:solidFill>
                <a:latin typeface="Georgia" pitchFamily="18" charset="0"/>
              </a:rPr>
              <a:t> українська.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4572008"/>
            <a:ext cx="585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  <a:latin typeface="Georgia" pitchFamily="18" charset="0"/>
              </a:rPr>
              <a:t>Українська мова є державною мовою в Україні.</a:t>
            </a:r>
            <a:endParaRPr lang="uk-UA" sz="40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45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ома\Desktop\Україна\c5d4902a23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Тома\Desktop\Україна\6053_html_m2a8b2930.jpg"/>
          <p:cNvPicPr>
            <a:picLocks noChangeAspect="1" noChangeArrowheads="1"/>
          </p:cNvPicPr>
          <p:nvPr/>
        </p:nvPicPr>
        <p:blipFill>
          <a:blip r:embed="rId3" cstate="print"/>
          <a:srcRect l="18033" t="13158" r="19672" b="31579"/>
          <a:stretch>
            <a:fillRect/>
          </a:stretch>
        </p:blipFill>
        <p:spPr bwMode="auto">
          <a:xfrm>
            <a:off x="0" y="1214421"/>
            <a:ext cx="9144001" cy="564357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57488" y="0"/>
            <a:ext cx="72152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Її обереги - верба i калина.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Найкраща у </a:t>
            </a:r>
            <a:r>
              <a:rPr lang="uk-UA" sz="4800" b="1" dirty="0" err="1" smtClean="0">
                <a:solidFill>
                  <a:srgbClr val="002060"/>
                </a:solidFill>
              </a:rPr>
              <a:t>свiтi</a:t>
            </a:r>
            <a:r>
              <a:rPr lang="uk-UA" sz="4800" b="1" dirty="0" smtClean="0">
                <a:solidFill>
                  <a:srgbClr val="002060"/>
                </a:solidFill>
              </a:rPr>
              <a:t> - моя    </a:t>
            </a:r>
          </a:p>
          <a:p>
            <a:r>
              <a:rPr lang="uk-UA" sz="4800" dirty="0" smtClean="0">
                <a:solidFill>
                  <a:srgbClr val="002060"/>
                </a:solidFill>
              </a:rPr>
              <a:t>...</a:t>
            </a:r>
            <a:r>
              <a:rPr lang="uk-UA" sz="4800" b="1" i="1" dirty="0" smtClean="0">
                <a:solidFill>
                  <a:srgbClr val="002060"/>
                </a:solidFill>
              </a:rPr>
              <a:t>            . </a:t>
            </a:r>
            <a:endParaRPr lang="ru-RU" sz="4800" b="1" i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2000240"/>
            <a:ext cx="30451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i="1" dirty="0" smtClean="0">
                <a:solidFill>
                  <a:srgbClr val="C00000"/>
                </a:solidFill>
              </a:rPr>
              <a:t>Україна</a:t>
            </a:r>
            <a:endParaRPr lang="uk-UA" sz="6600" b="1" i="1" dirty="0">
              <a:solidFill>
                <a:srgbClr val="C00000"/>
              </a:solidFill>
            </a:endParaRPr>
          </a:p>
        </p:txBody>
      </p:sp>
      <p:pic>
        <p:nvPicPr>
          <p:cNvPr id="3075" name="Picture 3" descr="D:\Природа\ягоды калины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F7F9"/>
              </a:clrFrom>
              <a:clrTo>
                <a:srgbClr val="EFF7F9">
                  <a:alpha val="0"/>
                </a:srgbClr>
              </a:clrTo>
            </a:clrChange>
          </a:blip>
          <a:srcRect t="19880"/>
          <a:stretch>
            <a:fillRect/>
          </a:stretch>
        </p:blipFill>
        <p:spPr bwMode="auto">
          <a:xfrm>
            <a:off x="2143108" y="3357562"/>
            <a:ext cx="2214578" cy="250030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076" name="Picture 4" descr="C:\Users\Тома\Desktop\Україна\rushnik_0072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18458">
            <a:off x="1980174" y="3924251"/>
            <a:ext cx="2240567" cy="2107580"/>
          </a:xfrm>
          <a:prstGeom prst="rect">
            <a:avLst/>
          </a:prstGeom>
          <a:noFill/>
        </p:spPr>
      </p:pic>
      <p:pic>
        <p:nvPicPr>
          <p:cNvPr id="3078" name="Picture 6" descr="C:\Users\Тома\Desktop\Україна\85734496_4278666_23070461_2c28dbb7f2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13456" flipH="1">
            <a:off x="2076787" y="3165052"/>
            <a:ext cx="2614236" cy="3095544"/>
          </a:xfrm>
          <a:prstGeom prst="rect">
            <a:avLst/>
          </a:prstGeom>
          <a:noFill/>
        </p:spPr>
      </p:pic>
      <p:pic>
        <p:nvPicPr>
          <p:cNvPr id="3079" name="Picture 7" descr="C:\Users\Тома\Desktop\Україна\biology-14-01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214686"/>
            <a:ext cx="2357454" cy="2714644"/>
          </a:xfrm>
          <a:prstGeom prst="rect">
            <a:avLst/>
          </a:prstGeom>
          <a:noFill/>
        </p:spPr>
      </p:pic>
      <p:pic>
        <p:nvPicPr>
          <p:cNvPr id="3080" name="Picture 8" descr="C:\Users\Тома\Desktop\Україна\1349-veno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357562"/>
            <a:ext cx="2286016" cy="2857496"/>
          </a:xfrm>
          <a:prstGeom prst="rect">
            <a:avLst/>
          </a:prstGeom>
          <a:noFill/>
        </p:spPr>
      </p:pic>
      <p:pic>
        <p:nvPicPr>
          <p:cNvPr id="1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2928926" cy="135729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214290"/>
            <a:ext cx="2857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decel="100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decel="100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ма\Desktop\Україна\176449.jpg"/>
          <p:cNvPicPr>
            <a:picLocks noChangeAspect="1" noChangeArrowheads="1"/>
          </p:cNvPicPr>
          <p:nvPr/>
        </p:nvPicPr>
        <p:blipFill>
          <a:blip r:embed="rId2" cstate="print"/>
          <a:srcRect t="61916" b="229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86100" y="0"/>
            <a:ext cx="58579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Бо нам </a:t>
            </a:r>
            <a:r>
              <a:rPr lang="uk-UA" sz="4800" b="1" dirty="0" err="1" smtClean="0">
                <a:solidFill>
                  <a:srgbClr val="002060"/>
                </a:solidFill>
              </a:rPr>
              <a:t>найрiднiша</a:t>
            </a:r>
            <a:r>
              <a:rPr lang="uk-UA" sz="4800" b="1" dirty="0" smtClean="0">
                <a:solidFill>
                  <a:srgbClr val="002060"/>
                </a:solidFill>
              </a:rPr>
              <a:t> Вітчизна i мати.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То як же нам, дітям, її не    </a:t>
            </a:r>
            <a:r>
              <a:rPr lang="uk-UA" sz="4800" dirty="0" smtClean="0">
                <a:solidFill>
                  <a:srgbClr val="002060"/>
                </a:solidFill>
              </a:rPr>
              <a:t>…          </a:t>
            </a:r>
            <a:r>
              <a:rPr lang="uk-UA" sz="4800" b="1" dirty="0" smtClean="0">
                <a:solidFill>
                  <a:srgbClr val="002060"/>
                </a:solidFill>
              </a:rPr>
              <a:t>!</a:t>
            </a:r>
            <a:endParaRPr lang="ru-RU" sz="4800" b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9124" y="2143116"/>
            <a:ext cx="24642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кохати</a:t>
            </a:r>
            <a:endParaRPr lang="uk-UA" sz="54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b39c29de1272.png"/>
          <p:cNvPicPr>
            <a:picLocks noChangeAspect="1"/>
          </p:cNvPicPr>
          <p:nvPr/>
        </p:nvPicPr>
        <p:blipFill>
          <a:blip r:embed="rId3" cstate="print"/>
          <a:srcRect l="72461" t="26894" b="46212"/>
          <a:stretch>
            <a:fillRect/>
          </a:stretch>
        </p:blipFill>
        <p:spPr>
          <a:xfrm>
            <a:off x="4500562" y="2857496"/>
            <a:ext cx="1506831" cy="1285884"/>
          </a:xfrm>
          <a:prstGeom prst="rect">
            <a:avLst/>
          </a:prstGeom>
        </p:spPr>
      </p:pic>
      <p:pic>
        <p:nvPicPr>
          <p:cNvPr id="8" name="Рисунок 7" descr="b39c29de1272.png"/>
          <p:cNvPicPr>
            <a:picLocks noChangeAspect="1"/>
          </p:cNvPicPr>
          <p:nvPr/>
        </p:nvPicPr>
        <p:blipFill>
          <a:blip r:embed="rId4" cstate="print"/>
          <a:srcRect l="23501" r="49081" b="70865"/>
          <a:stretch>
            <a:fillRect/>
          </a:stretch>
        </p:blipFill>
        <p:spPr>
          <a:xfrm>
            <a:off x="5786446" y="2643182"/>
            <a:ext cx="1370180" cy="1285884"/>
          </a:xfrm>
          <a:prstGeom prst="rect">
            <a:avLst/>
          </a:prstGeom>
        </p:spPr>
      </p:pic>
      <p:pic>
        <p:nvPicPr>
          <p:cNvPr id="9" name="Рисунок 8" descr="b39c29de1272.png"/>
          <p:cNvPicPr>
            <a:picLocks noChangeAspect="1"/>
          </p:cNvPicPr>
          <p:nvPr/>
        </p:nvPicPr>
        <p:blipFill>
          <a:blip r:embed="rId5" cstate="print"/>
          <a:srcRect t="29808" r="74541" b="46212"/>
          <a:stretch>
            <a:fillRect/>
          </a:stretch>
        </p:blipFill>
        <p:spPr>
          <a:xfrm>
            <a:off x="6858016" y="3000372"/>
            <a:ext cx="1424584" cy="1000109"/>
          </a:xfrm>
          <a:prstGeom prst="rect">
            <a:avLst/>
          </a:prstGeom>
        </p:spPr>
      </p:pic>
      <p:pic>
        <p:nvPicPr>
          <p:cNvPr id="10" name="Рисунок 9" descr="b39c29de1272.png"/>
          <p:cNvPicPr>
            <a:picLocks noChangeAspect="1"/>
          </p:cNvPicPr>
          <p:nvPr/>
        </p:nvPicPr>
        <p:blipFill>
          <a:blip r:embed="rId6" cstate="print"/>
          <a:srcRect l="21542" t="53788" r="48479" b="21559"/>
          <a:stretch>
            <a:fillRect/>
          </a:stretch>
        </p:blipFill>
        <p:spPr>
          <a:xfrm>
            <a:off x="7480399" y="3786190"/>
            <a:ext cx="1663601" cy="1453840"/>
          </a:xfrm>
          <a:prstGeom prst="rect">
            <a:avLst/>
          </a:prstGeom>
        </p:spPr>
      </p:pic>
      <p:pic>
        <p:nvPicPr>
          <p:cNvPr id="11" name="Рисунок 10" descr="b39c29de1272.png"/>
          <p:cNvPicPr>
            <a:picLocks noChangeAspect="1"/>
          </p:cNvPicPr>
          <p:nvPr/>
        </p:nvPicPr>
        <p:blipFill>
          <a:blip r:embed="rId7" cstate="print"/>
          <a:srcRect l="52877" t="53788" r="25581" b="23320"/>
          <a:stretch>
            <a:fillRect/>
          </a:stretch>
        </p:blipFill>
        <p:spPr>
          <a:xfrm>
            <a:off x="7429520" y="5286388"/>
            <a:ext cx="1214446" cy="1127700"/>
          </a:xfrm>
          <a:prstGeom prst="rect">
            <a:avLst/>
          </a:prstGeom>
        </p:spPr>
      </p:pic>
      <p:pic>
        <p:nvPicPr>
          <p:cNvPr id="12" name="Рисунок 11" descr="b39c29de1272.png"/>
          <p:cNvPicPr>
            <a:picLocks noChangeAspect="1"/>
          </p:cNvPicPr>
          <p:nvPr/>
        </p:nvPicPr>
        <p:blipFill>
          <a:blip r:embed="rId8" cstate="print"/>
          <a:srcRect l="50919" t="29135" r="25580" b="46212"/>
          <a:stretch>
            <a:fillRect/>
          </a:stretch>
        </p:blipFill>
        <p:spPr>
          <a:xfrm>
            <a:off x="5857884" y="5500702"/>
            <a:ext cx="1238212" cy="1135028"/>
          </a:xfrm>
          <a:prstGeom prst="rect">
            <a:avLst/>
          </a:prstGeom>
        </p:spPr>
      </p:pic>
      <p:pic>
        <p:nvPicPr>
          <p:cNvPr id="13" name="Рисунок 12" descr="b39c29de1272.png"/>
          <p:cNvPicPr>
            <a:picLocks noChangeAspect="1"/>
          </p:cNvPicPr>
          <p:nvPr/>
        </p:nvPicPr>
        <p:blipFill>
          <a:blip r:embed="rId9" cstate="print"/>
          <a:srcRect l="49930" t="76200" r="24611"/>
          <a:stretch>
            <a:fillRect/>
          </a:stretch>
        </p:blipFill>
        <p:spPr>
          <a:xfrm>
            <a:off x="4214810" y="5429264"/>
            <a:ext cx="1357322" cy="1108798"/>
          </a:xfrm>
          <a:prstGeom prst="rect">
            <a:avLst/>
          </a:prstGeom>
        </p:spPr>
      </p:pic>
      <p:pic>
        <p:nvPicPr>
          <p:cNvPr id="14" name="Рисунок 13" descr="b39c29de1272.png"/>
          <p:cNvPicPr>
            <a:picLocks noChangeAspect="1"/>
          </p:cNvPicPr>
          <p:nvPr/>
        </p:nvPicPr>
        <p:blipFill>
          <a:blip r:embed="rId10" cstate="print"/>
          <a:srcRect t="77208" r="75530"/>
          <a:stretch>
            <a:fillRect/>
          </a:stretch>
        </p:blipFill>
        <p:spPr>
          <a:xfrm>
            <a:off x="3857620" y="4214818"/>
            <a:ext cx="1357322" cy="1104766"/>
          </a:xfrm>
          <a:prstGeom prst="rect">
            <a:avLst/>
          </a:prstGeom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786190"/>
            <a:ext cx="2143140" cy="194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7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3000364" cy="135729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  <p:pic>
        <p:nvPicPr>
          <p:cNvPr id="19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500306"/>
            <a:ext cx="3286148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Тома\Desktop\Україна\176449.jpg"/>
          <p:cNvPicPr>
            <a:picLocks noChangeAspect="1" noChangeArrowheads="1"/>
          </p:cNvPicPr>
          <p:nvPr/>
        </p:nvPicPr>
        <p:blipFill>
          <a:blip r:embed="rId2" cstate="print"/>
          <a:srcRect t="61916" b="229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Ryslan\Desktop\proj_kw1.jpg"/>
          <p:cNvPicPr>
            <a:picLocks noChangeAspect="1" noChangeArrowheads="1"/>
          </p:cNvPicPr>
          <p:nvPr/>
        </p:nvPicPr>
        <p:blipFill>
          <a:blip r:embed="rId3" cstate="print"/>
          <a:srcRect l="10714" t="7113" r="60714" b="50211"/>
          <a:stretch>
            <a:fillRect/>
          </a:stretch>
        </p:blipFill>
        <p:spPr bwMode="auto">
          <a:xfrm rot="2011378">
            <a:off x="2041454" y="593912"/>
            <a:ext cx="2928958" cy="2583674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71902" y="0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Моя Україна -   </a:t>
            </a:r>
            <a:r>
              <a:rPr lang="uk-UA" sz="4800" b="1" dirty="0" err="1" smtClean="0">
                <a:solidFill>
                  <a:srgbClr val="002060"/>
                </a:solidFill>
              </a:rPr>
              <a:t>козацькая</a:t>
            </a:r>
            <a:r>
              <a:rPr lang="uk-UA" sz="4800" b="1" dirty="0" smtClean="0">
                <a:solidFill>
                  <a:srgbClr val="002060"/>
                </a:solidFill>
              </a:rPr>
              <a:t> слава!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Така волелюбна i мирна    </a:t>
            </a:r>
            <a:r>
              <a:rPr lang="uk-UA" sz="4800" dirty="0" smtClean="0">
                <a:solidFill>
                  <a:srgbClr val="002060"/>
                </a:solidFill>
              </a:rPr>
              <a:t>…</a:t>
            </a:r>
            <a:r>
              <a:rPr lang="uk-UA" sz="4800" b="1" dirty="0" smtClean="0">
                <a:solidFill>
                  <a:srgbClr val="002060"/>
                </a:solidFill>
              </a:rPr>
              <a:t>            .</a:t>
            </a:r>
            <a:endParaRPr lang="ru-RU" sz="4800" b="1" dirty="0" smtClean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2143116"/>
            <a:ext cx="3060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держава </a:t>
            </a:r>
            <a:endParaRPr lang="uk-UA" sz="5400" b="1" i="1" dirty="0">
              <a:solidFill>
                <a:srgbClr val="C00000"/>
              </a:solidFill>
            </a:endParaRPr>
          </a:p>
        </p:txBody>
      </p:sp>
      <p:pic>
        <p:nvPicPr>
          <p:cNvPr id="10" name="Picture 2" descr="C:\Users\Ryslan\Desktop\proj_kw1.jpg"/>
          <p:cNvPicPr>
            <a:picLocks noChangeAspect="1" noChangeArrowheads="1"/>
          </p:cNvPicPr>
          <p:nvPr/>
        </p:nvPicPr>
        <p:blipFill>
          <a:blip r:embed="rId3" cstate="print"/>
          <a:srcRect l="10714" t="7113" r="60714" b="50211"/>
          <a:stretch>
            <a:fillRect/>
          </a:stretch>
        </p:blipFill>
        <p:spPr bwMode="auto">
          <a:xfrm flipH="1">
            <a:off x="4786314" y="2928934"/>
            <a:ext cx="4146367" cy="272655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2" descr="C:\Users\Ryslan\Desktop\proj_kw1.jpg"/>
          <p:cNvPicPr>
            <a:picLocks noChangeAspect="1" noChangeArrowheads="1"/>
          </p:cNvPicPr>
          <p:nvPr/>
        </p:nvPicPr>
        <p:blipFill>
          <a:blip r:embed="rId3" cstate="print"/>
          <a:srcRect l="10714" t="7113" r="60714" b="50211"/>
          <a:stretch>
            <a:fillRect/>
          </a:stretch>
        </p:blipFill>
        <p:spPr bwMode="auto">
          <a:xfrm rot="895907">
            <a:off x="3482833" y="2754272"/>
            <a:ext cx="2921348" cy="3018726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3" name="TextBox 12"/>
          <p:cNvSpPr txBox="1"/>
          <p:nvPr/>
        </p:nvSpPr>
        <p:spPr>
          <a:xfrm>
            <a:off x="2571736" y="2857496"/>
            <a:ext cx="6572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Україна – мирна країна.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4929198"/>
            <a:ext cx="6286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</a:rPr>
              <a:t>Її народи хочуть жити</a:t>
            </a:r>
          </a:p>
          <a:p>
            <a:r>
              <a:rPr lang="uk-UA" sz="4800" b="1" dirty="0" smtClean="0">
                <a:solidFill>
                  <a:srgbClr val="C00000"/>
                </a:solidFill>
              </a:rPr>
              <a:t>      в мирі і злагоді.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6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000364" cy="119675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142852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Тома\Desktop\Україна\245.jpg"/>
          <p:cNvPicPr>
            <a:picLocks noChangeAspect="1" noChangeArrowheads="1"/>
          </p:cNvPicPr>
          <p:nvPr/>
        </p:nvPicPr>
        <p:blipFill>
          <a:blip r:embed="rId5" cstate="print"/>
          <a:srcRect l="55735" b="46429"/>
          <a:stretch>
            <a:fillRect/>
          </a:stretch>
        </p:blipFill>
        <p:spPr bwMode="auto">
          <a:xfrm>
            <a:off x="0" y="1052736"/>
            <a:ext cx="2051720" cy="288032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5" name="Рисунок 14" descr="a4ad02acc4ca.png"/>
          <p:cNvPicPr>
            <a:picLocks noChangeAspect="1"/>
          </p:cNvPicPr>
          <p:nvPr/>
        </p:nvPicPr>
        <p:blipFill>
          <a:blip r:embed="rId6" cstate="print"/>
          <a:srcRect b="14300"/>
          <a:stretch>
            <a:fillRect/>
          </a:stretch>
        </p:blipFill>
        <p:spPr>
          <a:xfrm>
            <a:off x="0" y="1071546"/>
            <a:ext cx="4143372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Тома\Desktop\Україна\karta_ukrajini_139962548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43224" y="0"/>
            <a:ext cx="6000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</a:rPr>
              <a:t>Вона дорога нам, i рідна, i мила.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r>
              <a:rPr lang="uk-UA" sz="4800" b="1" dirty="0" smtClean="0">
                <a:solidFill>
                  <a:srgbClr val="FFFF00"/>
                </a:solidFill>
              </a:rPr>
              <a:t>Бо світ перед нами великий     </a:t>
            </a:r>
            <a:r>
              <a:rPr lang="uk-UA" sz="4800" b="1" dirty="0" smtClean="0">
                <a:solidFill>
                  <a:srgbClr val="002060"/>
                </a:solidFill>
              </a:rPr>
              <a:t>...</a:t>
            </a:r>
            <a:r>
              <a:rPr lang="uk-UA" sz="4800" b="1" dirty="0" smtClean="0">
                <a:solidFill>
                  <a:srgbClr val="FFFF00"/>
                </a:solidFill>
              </a:rPr>
              <a:t>           .</a:t>
            </a:r>
            <a:endParaRPr lang="ru-RU" sz="4800" b="1" dirty="0" smtClean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2143116"/>
            <a:ext cx="28712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</a:rPr>
              <a:t>відкрила</a:t>
            </a:r>
            <a:endParaRPr lang="uk-UA" sz="54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Тома\Desktop\Україна\depositphotos_10619227-Kids-around-Glo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571744"/>
            <a:ext cx="5643602" cy="4286256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9" name="Рисунок 8" descr="5935c5517772.png"/>
          <p:cNvPicPr>
            <a:picLocks noChangeAspect="1"/>
          </p:cNvPicPr>
          <p:nvPr/>
        </p:nvPicPr>
        <p:blipFill>
          <a:blip r:embed="rId4" cstate="print"/>
          <a:srcRect r="32150"/>
          <a:stretch>
            <a:fillRect/>
          </a:stretch>
        </p:blipFill>
        <p:spPr>
          <a:xfrm>
            <a:off x="357158" y="1928802"/>
            <a:ext cx="2714644" cy="4643470"/>
          </a:xfrm>
          <a:prstGeom prst="rect">
            <a:avLst/>
          </a:prstGeom>
        </p:spPr>
      </p:pic>
      <p:pic>
        <p:nvPicPr>
          <p:cNvPr id="11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000364" cy="135729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142852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Тома\Desktop\Україна\c5d4902a23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 descr="C:\Users\Тома\Desktop\Україна\6053_html_m2a8b2930.jpg"/>
          <p:cNvPicPr>
            <a:picLocks noChangeAspect="1" noChangeArrowheads="1"/>
          </p:cNvPicPr>
          <p:nvPr/>
        </p:nvPicPr>
        <p:blipFill>
          <a:blip r:embed="rId3" cstate="print"/>
          <a:srcRect l="16139" b="-122"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57488" y="0"/>
            <a:ext cx="60721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Вітчизно свята, дорога Україно,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Для кожного з нас  ти у </a:t>
            </a:r>
            <a:r>
              <a:rPr lang="uk-UA" sz="4800" b="1" dirty="0" err="1" smtClean="0">
                <a:solidFill>
                  <a:srgbClr val="002060"/>
                </a:solidFill>
              </a:rPr>
              <a:t>свiтi</a:t>
            </a:r>
            <a:r>
              <a:rPr lang="uk-UA" sz="4800" b="1" dirty="0" smtClean="0">
                <a:solidFill>
                  <a:srgbClr val="002060"/>
                </a:solidFill>
              </a:rPr>
              <a:t>    </a:t>
            </a:r>
            <a:r>
              <a:rPr lang="uk-UA" sz="4800" dirty="0" smtClean="0">
                <a:solidFill>
                  <a:srgbClr val="002060"/>
                </a:solidFill>
              </a:rPr>
              <a:t>...</a:t>
            </a:r>
            <a:r>
              <a:rPr lang="uk-UA" sz="4800" b="1" dirty="0" smtClean="0">
                <a:solidFill>
                  <a:srgbClr val="002060"/>
                </a:solidFill>
              </a:rPr>
              <a:t>         .</a:t>
            </a:r>
            <a:endParaRPr lang="ru-RU" sz="4800" b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0562" y="2000240"/>
            <a:ext cx="23583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6600" b="1" i="1" dirty="0" smtClean="0">
                <a:solidFill>
                  <a:srgbClr val="FF0000"/>
                </a:solidFill>
              </a:rPr>
              <a:t>єдина</a:t>
            </a:r>
            <a:endParaRPr lang="uk-UA" sz="6600" b="1" i="1" dirty="0">
              <a:solidFill>
                <a:srgbClr val="FF0000"/>
              </a:solidFill>
            </a:endParaRPr>
          </a:p>
        </p:txBody>
      </p:sp>
      <p:pic>
        <p:nvPicPr>
          <p:cNvPr id="8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000364" cy="135729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142852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 descr="C:\Users\Тома\Desktop\Україна\176449.jpg"/>
          <p:cNvPicPr>
            <a:picLocks noChangeAspect="1" noChangeArrowheads="1"/>
          </p:cNvPicPr>
          <p:nvPr/>
        </p:nvPicPr>
        <p:blipFill>
          <a:blip r:embed="rId2" cstate="print"/>
          <a:srcRect t="61916" b="229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73962"/>
              </p:ext>
            </p:extLst>
          </p:nvPr>
        </p:nvGraphicFramePr>
        <p:xfrm>
          <a:off x="2357420" y="714356"/>
          <a:ext cx="6572300" cy="10001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57230"/>
                <a:gridCol w="657230"/>
                <a:gridCol w="657230"/>
                <a:gridCol w="657230"/>
                <a:gridCol w="657230"/>
                <a:gridCol w="657230"/>
                <a:gridCol w="657230"/>
                <a:gridCol w="657230"/>
                <a:gridCol w="657230"/>
                <a:gridCol w="657230"/>
              </a:tblGrid>
              <a:tr h="1000132"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В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У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Л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Г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І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М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Н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С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Ч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Egyenes összekötő nyíllal 3"/>
          <p:cNvCxnSpPr/>
          <p:nvPr/>
        </p:nvCxnSpPr>
        <p:spPr>
          <a:xfrm>
            <a:off x="4429124" y="1571612"/>
            <a:ext cx="250033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43372" y="0"/>
            <a:ext cx="5000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latin typeface="Georgia" pitchFamily="18" charset="0"/>
              </a:rPr>
              <a:t>Робота в групах</a:t>
            </a:r>
            <a:endParaRPr lang="uk-UA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graphicFrame>
        <p:nvGraphicFramePr>
          <p:cNvPr id="13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73962"/>
              </p:ext>
            </p:extLst>
          </p:nvPr>
        </p:nvGraphicFramePr>
        <p:xfrm>
          <a:off x="2357424" y="1857364"/>
          <a:ext cx="6572296" cy="9286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62232"/>
                <a:gridCol w="678896"/>
                <a:gridCol w="678896"/>
                <a:gridCol w="678896"/>
                <a:gridCol w="678896"/>
                <a:gridCol w="678896"/>
                <a:gridCol w="678896"/>
                <a:gridCol w="678896"/>
                <a:gridCol w="685645"/>
                <a:gridCol w="672147"/>
              </a:tblGrid>
              <a:tr h="928694"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П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Е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К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О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П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Р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П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О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Р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4" name="Egyenes összekötő nyíllal 4"/>
          <p:cNvCxnSpPr/>
          <p:nvPr/>
        </p:nvCxnSpPr>
        <p:spPr>
          <a:xfrm>
            <a:off x="5000628" y="2643182"/>
            <a:ext cx="385762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73962"/>
              </p:ext>
            </p:extLst>
          </p:nvPr>
        </p:nvGraphicFramePr>
        <p:xfrm>
          <a:off x="2285980" y="3000372"/>
          <a:ext cx="6643740" cy="914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</a:tblGrid>
              <a:tr h="857256"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Г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Е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Р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Б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Р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О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С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У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М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73962"/>
              </p:ext>
            </p:extLst>
          </p:nvPr>
        </p:nvGraphicFramePr>
        <p:xfrm>
          <a:off x="2285986" y="5357826"/>
          <a:ext cx="6643730" cy="10715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64373"/>
                <a:gridCol w="664373"/>
                <a:gridCol w="664373"/>
                <a:gridCol w="664373"/>
                <a:gridCol w="664373"/>
                <a:gridCol w="664373"/>
                <a:gridCol w="664373"/>
                <a:gridCol w="664373"/>
                <a:gridCol w="664373"/>
                <a:gridCol w="664373"/>
              </a:tblGrid>
              <a:tr h="1071570"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Я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Н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Т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Є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ru-RU" sz="60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60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И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Т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1" name="Egyenes összekötő nyíllal 6"/>
          <p:cNvCxnSpPr/>
          <p:nvPr/>
        </p:nvCxnSpPr>
        <p:spPr>
          <a:xfrm>
            <a:off x="3071802" y="3786190"/>
            <a:ext cx="250033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573962"/>
              </p:ext>
            </p:extLst>
          </p:nvPr>
        </p:nvGraphicFramePr>
        <p:xfrm>
          <a:off x="2285986" y="4071942"/>
          <a:ext cx="6643740" cy="10715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  <a:gridCol w="664374"/>
              </a:tblGrid>
              <a:tr h="1071570"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Ж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У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К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Р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Ї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Н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А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З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spcAft>
                          <a:spcPts val="0"/>
                        </a:spcAft>
                      </a:pPr>
                      <a:r>
                        <a:rPr lang="uk-UA" sz="6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И</a:t>
                      </a:r>
                      <a:endParaRPr lang="ru-RU" sz="11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45" marR="4444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9" name="Egyenes összekötő nyíllal 7"/>
          <p:cNvCxnSpPr/>
          <p:nvPr/>
        </p:nvCxnSpPr>
        <p:spPr>
          <a:xfrm>
            <a:off x="4357686" y="6286520"/>
            <a:ext cx="321471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nyíllal 5"/>
          <p:cNvCxnSpPr/>
          <p:nvPr/>
        </p:nvCxnSpPr>
        <p:spPr>
          <a:xfrm>
            <a:off x="3071802" y="5000636"/>
            <a:ext cx="4429156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60" cy="1357298"/>
          </a:xfrm>
          <a:prstGeom prst="rect">
            <a:avLst/>
          </a:prstGeom>
          <a:noFill/>
        </p:spPr>
      </p:pic>
      <p:sp>
        <p:nvSpPr>
          <p:cNvPr id="56" name="TextBox 55"/>
          <p:cNvSpPr txBox="1"/>
          <p:nvPr/>
        </p:nvSpPr>
        <p:spPr>
          <a:xfrm>
            <a:off x="428596" y="0"/>
            <a:ext cx="2143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  <p:pic>
        <p:nvPicPr>
          <p:cNvPr id="60" name="Рисунок 59" descr="a4ad02acc4ca.png"/>
          <p:cNvPicPr>
            <a:picLocks noChangeAspect="1"/>
          </p:cNvPicPr>
          <p:nvPr/>
        </p:nvPicPr>
        <p:blipFill>
          <a:blip r:embed="rId4" cstate="print"/>
          <a:srcRect b="14300"/>
          <a:stretch>
            <a:fillRect/>
          </a:stretch>
        </p:blipFill>
        <p:spPr>
          <a:xfrm>
            <a:off x="0" y="1000108"/>
            <a:ext cx="2771800" cy="3786214"/>
          </a:xfrm>
          <a:prstGeom prst="rect">
            <a:avLst/>
          </a:prstGeom>
        </p:spPr>
      </p:pic>
      <p:pic>
        <p:nvPicPr>
          <p:cNvPr id="62" name="Picture 6" descr="C:\Users\Тома\Desktop\школа\rebjatki.png"/>
          <p:cNvPicPr>
            <a:picLocks noChangeAspect="1" noChangeArrowheads="1"/>
          </p:cNvPicPr>
          <p:nvPr/>
        </p:nvPicPr>
        <p:blipFill>
          <a:blip r:embed="rId5" cstate="print"/>
          <a:srcRect l="69015" t="27272" r="2816" b="12727"/>
          <a:stretch>
            <a:fillRect/>
          </a:stretch>
        </p:blipFill>
        <p:spPr bwMode="auto">
          <a:xfrm>
            <a:off x="1000100" y="5013176"/>
            <a:ext cx="1123628" cy="1844824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63" name="Рисунок 62" descr="5935c5517772.png"/>
          <p:cNvPicPr>
            <a:picLocks noChangeAspect="1"/>
          </p:cNvPicPr>
          <p:nvPr/>
        </p:nvPicPr>
        <p:blipFill>
          <a:blip r:embed="rId6" cstate="print"/>
          <a:srcRect r="32150"/>
          <a:stretch>
            <a:fillRect/>
          </a:stretch>
        </p:blipFill>
        <p:spPr>
          <a:xfrm>
            <a:off x="0" y="4286232"/>
            <a:ext cx="1285884" cy="2571768"/>
          </a:xfrm>
          <a:prstGeom prst="rect">
            <a:avLst/>
          </a:prstGeom>
        </p:spPr>
      </p:pic>
      <p:pic>
        <p:nvPicPr>
          <p:cNvPr id="1026" name="Picture 2" descr="C:\Users\Тома\Desktop\Буквар картинки\9c27e42afec3907d98374f7e87f0d50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3717032"/>
            <a:ext cx="864096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3505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Тома\Desktop\Україна\c5d4902a23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3357586" cy="1428736"/>
          </a:xfrm>
          <a:prstGeom prst="rect">
            <a:avLst/>
          </a:prstGeom>
          <a:noFill/>
        </p:spPr>
      </p:pic>
      <p:pic>
        <p:nvPicPr>
          <p:cNvPr id="11" name="Picture 6" descr="C:\Users\Тома\Desktop\Україна\r3.jpg">
            <a:hlinkClick r:id="" action="ppaction://hlinkshowjump?jump=firstslide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 l="16129"/>
          <a:stretch>
            <a:fillRect/>
          </a:stretch>
        </p:blipFill>
        <p:spPr bwMode="auto">
          <a:xfrm>
            <a:off x="251520" y="1556792"/>
            <a:ext cx="3600400" cy="3456384"/>
          </a:xfrm>
          <a:prstGeom prst="bevel">
            <a:avLst>
              <a:gd name="adj" fmla="val 3388"/>
            </a:avLst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000496" y="0"/>
            <a:ext cx="4643470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</a:rPr>
              <a:t>У карпатському краї,</a:t>
            </a:r>
          </a:p>
          <a:p>
            <a:r>
              <a:rPr lang="uk-UA" sz="4000" b="1" i="1" dirty="0" smtClean="0">
                <a:solidFill>
                  <a:srgbClr val="002060"/>
                </a:solidFill>
              </a:rPr>
              <a:t>чи в луганських степах,</a:t>
            </a:r>
          </a:p>
          <a:p>
            <a:r>
              <a:rPr lang="uk-UA" sz="4000" b="1" i="1" dirty="0" smtClean="0">
                <a:solidFill>
                  <a:srgbClr val="002060"/>
                </a:solidFill>
              </a:rPr>
              <a:t>де б ти не жив – ми родина!</a:t>
            </a:r>
          </a:p>
          <a:p>
            <a:r>
              <a:rPr lang="uk-UA" sz="4000" b="1" i="1" dirty="0" smtClean="0">
                <a:solidFill>
                  <a:srgbClr val="002060"/>
                </a:solidFill>
              </a:rPr>
              <a:t>Горда, незламна</a:t>
            </a:r>
          </a:p>
          <a:p>
            <a:r>
              <a:rPr lang="uk-UA" sz="4000" b="1" i="1" dirty="0" smtClean="0">
                <a:solidFill>
                  <a:srgbClr val="002060"/>
                </a:solidFill>
              </a:rPr>
              <a:t>і нездоланна –</a:t>
            </a:r>
          </a:p>
          <a:p>
            <a:r>
              <a:rPr lang="uk-UA" sz="4800" b="1" i="1" dirty="0" smtClean="0">
                <a:solidFill>
                  <a:srgbClr val="FF0000"/>
                </a:solidFill>
              </a:rPr>
              <a:t>єдина для всіх </a:t>
            </a:r>
            <a:r>
              <a:rPr lang="uk-UA" sz="5400" b="1" i="1" dirty="0" smtClean="0">
                <a:solidFill>
                  <a:srgbClr val="FF0000"/>
                </a:solidFill>
              </a:rPr>
              <a:t>Україна!</a:t>
            </a:r>
            <a:endParaRPr lang="uk-UA" sz="3200" b="1" i="1" dirty="0" smtClean="0">
              <a:solidFill>
                <a:srgbClr val="FF0000"/>
              </a:solidFill>
            </a:endParaRPr>
          </a:p>
          <a:p>
            <a:endParaRPr lang="uk-UA" sz="3200" b="1" i="1" dirty="0" smtClean="0"/>
          </a:p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004.png"/>
          <p:cNvPicPr>
            <a:picLocks noChangeAspect="1"/>
          </p:cNvPicPr>
          <p:nvPr/>
        </p:nvPicPr>
        <p:blipFill>
          <a:blip r:embed="rId3" cstate="print"/>
          <a:srcRect l="1695"/>
          <a:stretch>
            <a:fillRect/>
          </a:stretch>
        </p:blipFill>
        <p:spPr>
          <a:xfrm>
            <a:off x="5429256" y="714356"/>
            <a:ext cx="3714744" cy="6143644"/>
          </a:xfrm>
          <a:prstGeom prst="rect">
            <a:avLst/>
          </a:prstGeom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71480"/>
            <a:ext cx="7643834" cy="1357322"/>
          </a:xfrm>
        </p:spPr>
        <p:txBody>
          <a:bodyPr>
            <a:normAutofit fontScale="90000"/>
          </a:bodyPr>
          <a:lstStyle/>
          <a:p>
            <a:r>
              <a:rPr lang="uk-UA" sz="4500" b="1" i="1" dirty="0" smtClean="0">
                <a:solidFill>
                  <a:srgbClr val="FFFF00"/>
                </a:solidFill>
                <a:latin typeface="Brush Script MT" pitchFamily="66" charset="0"/>
              </a:rPr>
              <a:t>Моя найкраща в світі сторона!</a:t>
            </a:r>
            <a:r>
              <a:rPr lang="ru-RU" sz="4500" b="1" i="1" dirty="0" smtClean="0">
                <a:solidFill>
                  <a:srgbClr val="002060"/>
                </a:solidFill>
                <a:latin typeface="Brush Script MT" pitchFamily="66" charset="0"/>
              </a:rPr>
              <a:t/>
            </a:r>
            <a:br>
              <a:rPr lang="ru-RU" sz="4500" b="1" i="1" dirty="0" smtClean="0">
                <a:solidFill>
                  <a:srgbClr val="002060"/>
                </a:solidFill>
                <a:latin typeface="Brush Script MT" pitchFamily="66" charset="0"/>
              </a:rPr>
            </a:br>
            <a:r>
              <a:rPr lang="uk-UA" sz="4500" b="1" i="1" dirty="0" smtClean="0">
                <a:solidFill>
                  <a:srgbClr val="FFFF00"/>
                </a:solidFill>
                <a:latin typeface="Brush Script MT" pitchFamily="66" charset="0"/>
              </a:rPr>
              <a:t>Чарівна, неповторна      </a:t>
            </a:r>
            <a:r>
              <a:rPr lang="ru-RU" sz="4500" b="1" i="1" dirty="0" smtClean="0">
                <a:solidFill>
                  <a:srgbClr val="FF0000"/>
                </a:solidFill>
                <a:latin typeface="Brush Script MT" pitchFamily="66" charset="0"/>
              </a:rPr>
              <a:t/>
            </a:r>
            <a:br>
              <a:rPr lang="ru-RU" sz="4500" b="1" i="1" dirty="0" smtClean="0">
                <a:solidFill>
                  <a:srgbClr val="FF0000"/>
                </a:solidFill>
                <a:latin typeface="Brush Script MT" pitchFamily="66" charset="0"/>
              </a:rPr>
            </a:br>
            <a:endParaRPr lang="ru-RU" sz="4500" b="1" i="1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1428736"/>
            <a:ext cx="4429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Georgia" pitchFamily="18" charset="0"/>
              </a:rPr>
              <a:t>У</a:t>
            </a:r>
            <a:r>
              <a:rPr lang="uk-UA" sz="6600" b="1" i="1" dirty="0" smtClean="0">
                <a:solidFill>
                  <a:srgbClr val="FF0000"/>
                </a:solidFill>
                <a:latin typeface="Georgia" pitchFamily="18" charset="0"/>
              </a:rPr>
              <a:t>країна!</a:t>
            </a:r>
            <a:endParaRPr lang="uk-UA" sz="6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2924944"/>
            <a:ext cx="47863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  <a:latin typeface="Brush Script MT" pitchFamily="66" charset="0"/>
              </a:rPr>
              <a:t>Для мене в цілім світі ти одна</a:t>
            </a:r>
            <a:r>
              <a:rPr lang="ru-RU" sz="4000" b="1" i="1" dirty="0" smtClean="0">
                <a:solidFill>
                  <a:srgbClr val="002060"/>
                </a:solidFill>
                <a:latin typeface="Brush Script MT" pitchFamily="66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Brush Script MT" pitchFamily="66" charset="0"/>
              </a:rPr>
            </a:br>
            <a:r>
              <a:rPr lang="uk-UA" sz="4000" b="1" i="1" dirty="0" smtClean="0">
                <a:solidFill>
                  <a:srgbClr val="002060"/>
                </a:solidFill>
                <a:latin typeface="Brush Script MT" pitchFamily="66" charset="0"/>
              </a:rPr>
              <a:t>І рідна, й мила, дорога,</a:t>
            </a:r>
            <a:endParaRPr lang="uk-UA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5072074"/>
            <a:ext cx="3478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Georgia" pitchFamily="18" charset="0"/>
              </a:rPr>
              <a:t>єдина!</a:t>
            </a:r>
            <a:endParaRPr lang="uk-UA" sz="7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1285860"/>
            <a:ext cx="536396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7200" b="1" i="1" dirty="0" smtClean="0">
                <a:solidFill>
                  <a:srgbClr val="FF0000"/>
                </a:solidFill>
                <a:latin typeface="Georgia" pitchFamily="18" charset="0"/>
              </a:rPr>
              <a:t>Україна – </a:t>
            </a:r>
          </a:p>
          <a:p>
            <a:pPr algn="ctr"/>
            <a:r>
              <a:rPr lang="uk-UA" sz="7200" b="1" i="1" dirty="0" smtClean="0">
                <a:solidFill>
                  <a:srgbClr val="FF0000"/>
                </a:solidFill>
                <a:latin typeface="Georgia" pitchFamily="18" charset="0"/>
              </a:rPr>
              <a:t>єдина </a:t>
            </a:r>
          </a:p>
          <a:p>
            <a:pPr algn="ctr"/>
            <a:r>
              <a:rPr lang="uk-UA" sz="7200" b="1" i="1" dirty="0" smtClean="0">
                <a:solidFill>
                  <a:srgbClr val="FF0000"/>
                </a:solidFill>
                <a:latin typeface="Georgia" pitchFamily="18" charset="0"/>
              </a:rPr>
              <a:t>країна!</a:t>
            </a:r>
            <a:endParaRPr lang="uk-UA" sz="7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4" grpId="1"/>
      <p:bldP spid="7" grpId="0"/>
      <p:bldP spid="7" grpId="1"/>
      <p:bldP spid="8" grpId="0"/>
      <p:bldP spid="8" grpId="1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ома\Desktop\Україна\560336_ukraina_golub_mir_uzor_2560x1600_(www.GdeFon.ru).jpg"/>
          <p:cNvPicPr>
            <a:picLocks noChangeAspect="1" noChangeArrowheads="1"/>
          </p:cNvPicPr>
          <p:nvPr/>
        </p:nvPicPr>
        <p:blipFill>
          <a:blip r:embed="rId2" cstate="print"/>
          <a:srcRect b="8046"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64305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8286808" cy="22145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357166"/>
            <a:ext cx="8143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i="1" dirty="0" smtClean="0">
                <a:solidFill>
                  <a:srgbClr val="FF0000"/>
                </a:solidFill>
              </a:rPr>
              <a:t>Україна єдина</a:t>
            </a:r>
            <a:endParaRPr lang="uk-UA" sz="8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c6eb2bcbe10.jpg"/>
          <p:cNvPicPr>
            <a:picLocks noChangeAspect="1"/>
          </p:cNvPicPr>
          <p:nvPr/>
        </p:nvPicPr>
        <p:blipFill>
          <a:blip r:embed="rId2" cstate="print"/>
          <a:srcRect b="410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04.png"/>
          <p:cNvPicPr>
            <a:picLocks noChangeAspect="1"/>
          </p:cNvPicPr>
          <p:nvPr/>
        </p:nvPicPr>
        <p:blipFill>
          <a:blip r:embed="rId3" cstate="print"/>
          <a:srcRect l="1695"/>
          <a:stretch>
            <a:fillRect/>
          </a:stretch>
        </p:blipFill>
        <p:spPr>
          <a:xfrm>
            <a:off x="5000628" y="714356"/>
            <a:ext cx="4143372" cy="6143644"/>
          </a:xfrm>
          <a:prstGeom prst="rect">
            <a:avLst/>
          </a:prstGeom>
        </p:spPr>
      </p:pic>
      <p:pic>
        <p:nvPicPr>
          <p:cNvPr id="2050" name="Picture 2" descr="C:\Users\Тома\Desktop\Україна\0_429bd_1fbe7e51_XL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643578"/>
            <a:ext cx="1500198" cy="12144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857232"/>
            <a:ext cx="7215238" cy="501675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uk-UA" sz="8000" b="1" i="1" dirty="0" smtClean="0">
                <a:solidFill>
                  <a:srgbClr val="FF0000"/>
                </a:solidFill>
                <a:latin typeface="Georgia" pitchFamily="18" charset="0"/>
                <a:ea typeface="GulimChe" pitchFamily="49" charset="-127"/>
                <a:cs typeface="DokChampa" pitchFamily="34" charset="-34"/>
              </a:rPr>
              <a:t> </a:t>
            </a:r>
            <a:r>
              <a:rPr lang="uk-UA" sz="6000" b="1" i="1" dirty="0" smtClean="0">
                <a:solidFill>
                  <a:srgbClr val="C00000"/>
                </a:solidFill>
                <a:latin typeface="Georgia" pitchFamily="18" charset="0"/>
                <a:ea typeface="GulimChe" pitchFamily="49" charset="-127"/>
                <a:cs typeface="DokChampa" pitchFamily="34" charset="-34"/>
              </a:rPr>
              <a:t>Про це ми дізнаємося, йдучи стежинами вірша</a:t>
            </a:r>
            <a:endParaRPr lang="uk-UA" sz="6000" b="1" i="1" dirty="0">
              <a:solidFill>
                <a:srgbClr val="C00000"/>
              </a:solidFill>
              <a:latin typeface="Georgia" pitchFamily="18" charset="0"/>
              <a:ea typeface="GulimChe" pitchFamily="49" charset="-127"/>
              <a:cs typeface="DokChampa" pitchFamily="34" charset="-34"/>
            </a:endParaRPr>
          </a:p>
        </p:txBody>
      </p:sp>
      <p:pic>
        <p:nvPicPr>
          <p:cNvPr id="1026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3429024" cy="132397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5720" y="214290"/>
            <a:ext cx="3351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4000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783940">
            <a:off x="-136240" y="3037002"/>
            <a:ext cx="655974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uk-UA" sz="8800" b="1" i="1" dirty="0" smtClean="0">
                <a:solidFill>
                  <a:srgbClr val="C00000"/>
                </a:solidFill>
              </a:rPr>
              <a:t>Яка Україна?</a:t>
            </a:r>
            <a:endParaRPr lang="uk-UA" sz="8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ома\Desktop\Україна\1336344500_20eb8257ffd8.jpg"/>
          <p:cNvPicPr>
            <a:picLocks noChangeAspect="1" noChangeArrowheads="1"/>
          </p:cNvPicPr>
          <p:nvPr/>
        </p:nvPicPr>
        <p:blipFill>
          <a:blip r:embed="rId2" cstate="print"/>
          <a:srcRect l="51875" b="5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728" y="928670"/>
            <a:ext cx="63579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Ось небо блакитне i сонце в </a:t>
            </a:r>
            <a:r>
              <a:rPr lang="uk-UA" sz="4400" b="1" dirty="0" err="1" smtClean="0">
                <a:solidFill>
                  <a:srgbClr val="002060"/>
                </a:solidFill>
                <a:latin typeface="Georgia" pitchFamily="18" charset="0"/>
              </a:rPr>
              <a:t>зенiтi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!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Моя Україна - найкраща у </a:t>
            </a:r>
            <a:r>
              <a:rPr lang="uk-UA" sz="4400" dirty="0" smtClean="0">
                <a:solidFill>
                  <a:srgbClr val="002060"/>
                </a:solidFill>
                <a:latin typeface="Georgia" pitchFamily="18" charset="0"/>
              </a:rPr>
              <a:t>...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            </a:t>
            </a:r>
            <a:r>
              <a:rPr lang="uk-UA" sz="4800" b="1" dirty="0" smtClean="0">
                <a:solidFill>
                  <a:srgbClr val="002060"/>
                </a:solidFill>
                <a:latin typeface="Georgia" pitchFamily="18" charset="0"/>
              </a:rPr>
              <a:t>!</a:t>
            </a:r>
            <a:endParaRPr lang="ru-RU" sz="48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2786058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i="1" dirty="0" smtClean="0">
                <a:solidFill>
                  <a:srgbClr val="C00000"/>
                </a:solidFill>
                <a:latin typeface="Georgia" pitchFamily="18" charset="0"/>
              </a:rPr>
              <a:t>світі </a:t>
            </a:r>
            <a:endParaRPr lang="uk-UA" sz="60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2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"/>
            <a:ext cx="3429024" cy="114298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0"/>
            <a:ext cx="3351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4000" b="1" i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0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500438"/>
            <a:ext cx="3643338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ома\Desktop\Україна\1272285355_naturepsd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114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357166"/>
            <a:ext cx="642938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Моя Україна - це ліс і озерця.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Безмежні степи i </a:t>
            </a:r>
            <a:r>
              <a:rPr lang="uk-UA" sz="4400" b="1" dirty="0" err="1" smtClean="0">
                <a:solidFill>
                  <a:srgbClr val="002060"/>
                </a:solidFill>
                <a:latin typeface="Georgia" pitchFamily="18" charset="0"/>
              </a:rPr>
              <a:t>чарiвнi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   </a:t>
            </a:r>
            <a:r>
              <a:rPr lang="uk-UA" sz="4400" dirty="0" smtClean="0">
                <a:solidFill>
                  <a:srgbClr val="002060"/>
                </a:solidFill>
                <a:latin typeface="Georgia" pitchFamily="18" charset="0"/>
              </a:rPr>
              <a:t>... 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                    .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5257" y="2285992"/>
            <a:ext cx="40687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solidFill>
                  <a:srgbClr val="C00000"/>
                </a:solidFill>
                <a:latin typeface="Georgia" pitchFamily="18" charset="0"/>
              </a:rPr>
              <a:t>джерельця</a:t>
            </a:r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uk-UA" sz="4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2" name="Рисунок 11" descr="0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48880"/>
            <a:ext cx="3419872" cy="4509120"/>
          </a:xfrm>
          <a:prstGeom prst="rect">
            <a:avLst/>
          </a:prstGeom>
        </p:spPr>
      </p:pic>
      <p:pic>
        <p:nvPicPr>
          <p:cNvPr id="1026" name="Picture 2" descr="C:\Users\Тома\Desktop\Україна\1309314963_prevyu.jpg"/>
          <p:cNvPicPr>
            <a:picLocks noChangeAspect="1" noChangeArrowheads="1"/>
          </p:cNvPicPr>
          <p:nvPr/>
        </p:nvPicPr>
        <p:blipFill>
          <a:blip r:embed="rId5" cstate="print"/>
          <a:srcRect t="40625"/>
          <a:stretch>
            <a:fillRect/>
          </a:stretch>
        </p:blipFill>
        <p:spPr bwMode="auto">
          <a:xfrm flipH="1">
            <a:off x="2699792" y="4365104"/>
            <a:ext cx="6120680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Тома\Desktop\Україна\2135876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3861048"/>
            <a:ext cx="2232248" cy="19442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2" descr="C:\Users\Тома\Desktop\Україна\IMG_7303-670x446.jpg"/>
          <p:cNvPicPr>
            <a:picLocks noChangeAspect="1" noChangeArrowheads="1"/>
          </p:cNvPicPr>
          <p:nvPr/>
        </p:nvPicPr>
        <p:blipFill>
          <a:blip r:embed="rId7" cstate="print"/>
          <a:srcRect l="21738" t="20410"/>
          <a:stretch>
            <a:fillRect/>
          </a:stretch>
        </p:blipFill>
        <p:spPr bwMode="auto">
          <a:xfrm>
            <a:off x="7308304" y="4077072"/>
            <a:ext cx="1368152" cy="9361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Тома\Desktop\Україна\images (1).jpg"/>
          <p:cNvPicPr>
            <a:picLocks noChangeAspect="1" noChangeArrowheads="1"/>
          </p:cNvPicPr>
          <p:nvPr/>
        </p:nvPicPr>
        <p:blipFill>
          <a:blip r:embed="rId2" cstate="print"/>
          <a:srcRect l="4687" t="1931" r="3125" b="7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Users\Тома\Desktop\Україна\images.jpg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 flipH="1">
            <a:off x="785786" y="5643578"/>
            <a:ext cx="1214414" cy="669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Тома\Desktop\Україна\1364158554_cigrcsanoubmvjl.jpg"/>
          <p:cNvPicPr>
            <a:picLocks noChangeAspect="1" noChangeArrowheads="1"/>
          </p:cNvPicPr>
          <p:nvPr/>
        </p:nvPicPr>
        <p:blipFill>
          <a:blip r:embed="rId4" cstate="print"/>
          <a:srcRect l="6424" t="51572" r="52000" b="40660"/>
          <a:stretch>
            <a:fillRect/>
          </a:stretch>
        </p:blipFill>
        <p:spPr bwMode="auto">
          <a:xfrm>
            <a:off x="0" y="3286124"/>
            <a:ext cx="2786082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pic>
        <p:nvPicPr>
          <p:cNvPr id="14" name="Picture 2" descr="C:\Users\Тома\Desktop\Україна\1301741549_nature_waterfalls_blue_lagoon_028324__nevseoboi.c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85860"/>
            <a:ext cx="6000760" cy="492922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Рисунок 10" descr="00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14346" y="3786190"/>
            <a:ext cx="3571868" cy="30718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43438" y="357166"/>
            <a:ext cx="45005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Красиві пейзажі i гори високі,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маленькі струмочки i ріки </a:t>
            </a:r>
            <a:r>
              <a:rPr lang="uk-UA" sz="4000" b="1" dirty="0" smtClean="0">
                <a:solidFill>
                  <a:srgbClr val="002060"/>
                </a:solidFill>
                <a:latin typeface="Georgia" pitchFamily="18" charset="0"/>
              </a:rPr>
              <a:t>        </a:t>
            </a:r>
            <a:r>
              <a:rPr lang="uk-UA" sz="4000" dirty="0" smtClean="0">
                <a:solidFill>
                  <a:srgbClr val="002060"/>
                </a:solidFill>
                <a:latin typeface="Georgia" pitchFamily="18" charset="0"/>
              </a:rPr>
              <a:t>...</a:t>
            </a:r>
            <a:r>
              <a:rPr lang="uk-UA" sz="4000" b="1" dirty="0" smtClean="0">
                <a:solidFill>
                  <a:srgbClr val="002060"/>
                </a:solidFill>
                <a:latin typeface="Georgia" pitchFamily="18" charset="0"/>
              </a:rPr>
              <a:t>         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74" y="3643314"/>
            <a:ext cx="27254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solidFill>
                  <a:srgbClr val="C00000"/>
                </a:solidFill>
                <a:latin typeface="Georgia" pitchFamily="18" charset="0"/>
              </a:rPr>
              <a:t>глибокі</a:t>
            </a:r>
            <a:endParaRPr lang="uk-UA" sz="48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Тома\Desktop\Україна\images (1).jpg"/>
          <p:cNvPicPr>
            <a:picLocks noChangeAspect="1" noChangeArrowheads="1"/>
          </p:cNvPicPr>
          <p:nvPr/>
        </p:nvPicPr>
        <p:blipFill>
          <a:blip r:embed="rId2" cstate="print"/>
          <a:srcRect l="4687" t="1931" r="3125" b="7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144000" cy="121444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Найбільші ріки та озера України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436096" y="4869160"/>
            <a:ext cx="30059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>
                <a:latin typeface="Georgia" pitchFamily="18" charset="0"/>
              </a:rPr>
              <a:t>ДНПР      ІО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86271" y="5643578"/>
            <a:ext cx="71577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>
                <a:latin typeface="Georgia" pitchFamily="18" charset="0"/>
              </a:rPr>
              <a:t>СВРСЬКЙ  ДНЦЬ       ІЕИ  ОЕ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86380" y="4143380"/>
            <a:ext cx="2898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>
                <a:latin typeface="Georgia" pitchFamily="18" charset="0"/>
              </a:rPr>
              <a:t>ДНЙ       УА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14942" y="3429000"/>
            <a:ext cx="3615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>
                <a:latin typeface="Georgia" pitchFamily="18" charset="0"/>
              </a:rPr>
              <a:t>СНВР       ИЕИ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14942" y="2643182"/>
            <a:ext cx="3308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>
                <a:latin typeface="Georgia" pitchFamily="18" charset="0"/>
              </a:rPr>
              <a:t>ДНСТР       ІЕ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57818" y="1928802"/>
            <a:ext cx="32303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 smtClean="0">
                <a:latin typeface="Georgia" pitchFamily="18" charset="0"/>
              </a:rPr>
              <a:t>СВТЗЬ       ІЯ</a:t>
            </a:r>
            <a:endParaRPr lang="ru-RU" sz="3600" b="1" i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12" y="285728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>
                <a:solidFill>
                  <a:srgbClr val="C00000"/>
                </a:solidFill>
                <a:latin typeface="Georgia" pitchFamily="18" charset="0"/>
              </a:rPr>
              <a:t>Гра </a:t>
            </a:r>
            <a:r>
              <a:rPr lang="uk-UA" sz="4800" b="1" i="1" dirty="0" err="1" smtClean="0">
                <a:solidFill>
                  <a:srgbClr val="C00000"/>
                </a:solidFill>
                <a:latin typeface="Georgia" pitchFamily="18" charset="0"/>
              </a:rPr>
              <a:t>“Відгадай”</a:t>
            </a:r>
            <a:endParaRPr lang="uk-UA" sz="48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50" name="Picture 2" descr="C:\Users\Тома\Desktop\Україна\1301741549_nature_waterfalls_blue_lagoon_028324__nevseoboi.c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5786446" cy="47863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4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4942" y="1857364"/>
            <a:ext cx="29418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Світязь</a:t>
            </a:r>
            <a:endParaRPr lang="uk-UA" sz="4800" b="1" i="1" dirty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60" y="21431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1643042" y="2571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/>
          </a:p>
        </p:txBody>
      </p:sp>
      <p:sp>
        <p:nvSpPr>
          <p:cNvPr id="19" name="TextBox 18"/>
          <p:cNvSpPr txBox="1"/>
          <p:nvPr/>
        </p:nvSpPr>
        <p:spPr>
          <a:xfrm>
            <a:off x="5357818" y="2571744"/>
            <a:ext cx="30235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Дністер</a:t>
            </a:r>
            <a:endParaRPr lang="uk-UA" sz="4800" b="1" i="1" dirty="0"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3214686"/>
            <a:ext cx="30107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Синевир</a:t>
            </a:r>
            <a:endParaRPr lang="uk-UA" sz="4800" b="1" i="1" dirty="0"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4000504"/>
            <a:ext cx="23423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Дунай</a:t>
            </a:r>
            <a:endParaRPr lang="uk-UA" b="1" i="1" dirty="0"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57818" y="4714884"/>
            <a:ext cx="2549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Дніпро</a:t>
            </a:r>
            <a:endParaRPr lang="uk-UA" sz="4800" b="1" i="1" dirty="0">
              <a:latin typeface="Georg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5984" y="5572140"/>
            <a:ext cx="65261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latin typeface="Georgia" pitchFamily="18" charset="0"/>
              </a:rPr>
              <a:t>Сіверський Донець</a:t>
            </a:r>
            <a:endParaRPr lang="uk-UA" sz="4800" b="1" i="1" dirty="0">
              <a:latin typeface="Georgia" pitchFamily="18" charset="0"/>
            </a:endParaRPr>
          </a:p>
        </p:txBody>
      </p:sp>
      <p:pic>
        <p:nvPicPr>
          <p:cNvPr id="24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195736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"/>
                            </p:stCondLst>
                            <p:childTnLst>
                              <p:par>
                                <p:cTn id="5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"/>
                            </p:stCondLst>
                            <p:childTnLst>
                              <p:par>
                                <p:cTn id="9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Тома\Desktop\Україна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00562" y="2000240"/>
            <a:ext cx="27158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solidFill>
                  <a:srgbClr val="C00000"/>
                </a:solidFill>
                <a:latin typeface="Georgia" pitchFamily="18" charset="0"/>
              </a:rPr>
              <a:t>сучасні</a:t>
            </a:r>
            <a:endParaRPr lang="uk-UA" sz="48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0"/>
            <a:ext cx="61436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Міста старовинні i замки прекрасні</a:t>
            </a:r>
            <a:r>
              <a:rPr lang="uk-UA" sz="4000" b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4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Великі будови і наші,     </a:t>
            </a:r>
            <a:r>
              <a:rPr lang="uk-UA" sz="4400" dirty="0" smtClean="0">
                <a:solidFill>
                  <a:srgbClr val="002060"/>
                </a:solidFill>
                <a:latin typeface="Georgia" pitchFamily="18" charset="0"/>
              </a:rPr>
              <a:t>…</a:t>
            </a:r>
            <a:r>
              <a:rPr lang="uk-UA" sz="4400" b="1" dirty="0" smtClean="0">
                <a:solidFill>
                  <a:srgbClr val="002060"/>
                </a:solidFill>
                <a:latin typeface="Georgia" pitchFamily="18" charset="0"/>
              </a:rPr>
              <a:t>          .</a:t>
            </a:r>
            <a:endParaRPr lang="ru-RU" sz="4400" b="1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33" name="Picture 9" descr="C:\Users\Тома\Desktop\Україна\33.png"/>
          <p:cNvPicPr>
            <a:picLocks noChangeAspect="1" noChangeArrowheads="1"/>
          </p:cNvPicPr>
          <p:nvPr/>
        </p:nvPicPr>
        <p:blipFill>
          <a:blip r:embed="rId3" cstate="print"/>
          <a:srcRect r="9835"/>
          <a:stretch>
            <a:fillRect/>
          </a:stretch>
        </p:blipFill>
        <p:spPr bwMode="auto">
          <a:xfrm>
            <a:off x="4788024" y="785794"/>
            <a:ext cx="4355976" cy="6072206"/>
          </a:xfrm>
          <a:prstGeom prst="rect">
            <a:avLst/>
          </a:prstGeom>
          <a:noFill/>
        </p:spPr>
      </p:pic>
      <p:pic>
        <p:nvPicPr>
          <p:cNvPr id="1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pic>
        <p:nvPicPr>
          <p:cNvPr id="1035" name="Picture 11" descr="C:\Users\Тома\Desktop\Україна\1239955540_building_house_r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95736" y="3140968"/>
            <a:ext cx="1728192" cy="1957491"/>
          </a:xfrm>
          <a:prstGeom prst="rect">
            <a:avLst/>
          </a:prstGeom>
          <a:noFill/>
        </p:spPr>
      </p:pic>
      <p:pic>
        <p:nvPicPr>
          <p:cNvPr id="1026" name="Picture 2" descr="C:\Users\Тома\Desktop\Україна\w_3301902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2" r="3704" b="4477"/>
          <a:stretch>
            <a:fillRect/>
          </a:stretch>
        </p:blipFill>
        <p:spPr bwMode="auto">
          <a:xfrm flipH="1">
            <a:off x="0" y="620688"/>
            <a:ext cx="2915816" cy="4680520"/>
          </a:xfrm>
          <a:prstGeom prst="rect">
            <a:avLst/>
          </a:prstGeom>
          <a:noFill/>
        </p:spPr>
      </p:pic>
      <p:pic>
        <p:nvPicPr>
          <p:cNvPr id="17" name="Рисунок 16" descr="00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573016"/>
            <a:ext cx="2987824" cy="3284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Тома\Desktop\Україна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357686" y="235743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4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5" name="Picture 2" descr="C:\Users\Тома\Desktop\Україна\UA-FLAG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14644" cy="114298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4282" y="142852"/>
            <a:ext cx="2400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Україна єдина</a:t>
            </a:r>
            <a:endParaRPr lang="uk-UA" sz="2800" b="1" i="1" dirty="0">
              <a:solidFill>
                <a:schemeClr val="bg1"/>
              </a:solidFill>
            </a:endParaRPr>
          </a:p>
        </p:txBody>
      </p:sp>
      <p:pic>
        <p:nvPicPr>
          <p:cNvPr id="11" name="Picture 4" descr="C:\Users\Тома\Desktop\Україна\608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14686"/>
            <a:ext cx="3286116" cy="36433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643174" y="0"/>
            <a:ext cx="65008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Гра </a:t>
            </a:r>
            <a:r>
              <a:rPr lang="uk-UA" sz="4400" b="1" i="1" dirty="0" err="1" smtClean="0">
                <a:solidFill>
                  <a:srgbClr val="C00000"/>
                </a:solidFill>
                <a:latin typeface="Georgia" pitchFamily="18" charset="0"/>
              </a:rPr>
              <a:t>“Відгай</a:t>
            </a:r>
            <a:r>
              <a:rPr lang="uk-UA" sz="4400" b="1" i="1" dirty="0" smtClean="0">
                <a:solidFill>
                  <a:srgbClr val="C00000"/>
                </a:solidFill>
                <a:latin typeface="Georgia" pitchFamily="18" charset="0"/>
              </a:rPr>
              <a:t> назву </a:t>
            </a:r>
            <a:r>
              <a:rPr lang="uk-UA" sz="4400" b="1" i="1" dirty="0" err="1" smtClean="0">
                <a:solidFill>
                  <a:srgbClr val="C00000"/>
                </a:solidFill>
                <a:latin typeface="Georgia" pitchFamily="18" charset="0"/>
              </a:rPr>
              <a:t>міста”</a:t>
            </a:r>
            <a:endParaRPr lang="uk-UA" sz="4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714480" y="1071546"/>
            <a:ext cx="5214974" cy="28575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6600" b="1" i="1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ЇИКВ</a:t>
            </a:r>
            <a:endParaRPr kumimoji="0" lang="ru-RU" sz="16600" b="1" i="1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4" descr="0%2004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000760" y="571480"/>
            <a:ext cx="3143240" cy="407196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8" name="TextBox 17"/>
          <p:cNvSpPr txBox="1"/>
          <p:nvPr/>
        </p:nvSpPr>
        <p:spPr>
          <a:xfrm>
            <a:off x="2143108" y="1071546"/>
            <a:ext cx="40815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600" b="1" i="1" dirty="0" smtClean="0">
                <a:solidFill>
                  <a:schemeClr val="tx2"/>
                </a:solidFill>
              </a:rPr>
              <a:t>Київ</a:t>
            </a:r>
            <a:endParaRPr lang="uk-UA" sz="16600" b="1" i="1" dirty="0">
              <a:solidFill>
                <a:schemeClr val="tx2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1000100" y="1285860"/>
            <a:ext cx="5500726" cy="254318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6600" b="1" i="1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ЬВЛІВ</a:t>
            </a:r>
            <a:endParaRPr kumimoji="0" lang="ru-RU" sz="16600" b="1" i="1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2" descr="львов_собор святого Георг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857232"/>
            <a:ext cx="2571768" cy="406135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1" name="TextBox 20"/>
          <p:cNvSpPr txBox="1"/>
          <p:nvPr/>
        </p:nvSpPr>
        <p:spPr>
          <a:xfrm>
            <a:off x="1428728" y="1071546"/>
            <a:ext cx="52004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600" b="1" i="1" dirty="0" smtClean="0">
                <a:solidFill>
                  <a:schemeClr val="tx2"/>
                </a:solidFill>
              </a:rPr>
              <a:t>Львів</a:t>
            </a:r>
            <a:endParaRPr lang="uk-UA" sz="16600" b="1" i="1" dirty="0">
              <a:solidFill>
                <a:schemeClr val="tx2"/>
              </a:solidFill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1643042" y="1500174"/>
            <a:ext cx="5114932" cy="1828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12800" b="1" i="1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АРХІВК</a:t>
            </a:r>
            <a:endParaRPr kumimoji="0" lang="ru-RU" sz="12800" b="1" i="1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Picture 4" descr="первое высотное здание в укр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215074" y="214290"/>
            <a:ext cx="2643174" cy="521495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3" name="TextBox 22"/>
          <p:cNvSpPr txBox="1"/>
          <p:nvPr/>
        </p:nvSpPr>
        <p:spPr>
          <a:xfrm>
            <a:off x="500034" y="928670"/>
            <a:ext cx="61829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600" b="1" i="1" dirty="0" smtClean="0">
                <a:solidFill>
                  <a:srgbClr val="002060"/>
                </a:solidFill>
              </a:rPr>
              <a:t>Харків</a:t>
            </a:r>
            <a:endParaRPr lang="uk-UA" sz="16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"/>
                            </p:stCondLst>
                            <p:childTnLst>
                              <p:par>
                                <p:cTn id="8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/>
      <p:bldP spid="18" grpId="1"/>
      <p:bldP spid="19" grpId="0"/>
      <p:bldP spid="19" grpId="1"/>
      <p:bldP spid="21" grpId="0"/>
      <p:bldP spid="21" grpId="1"/>
      <p:bldP spid="17" grpId="0"/>
      <p:bldP spid="17" grpId="1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</TotalTime>
  <Words>404</Words>
  <Application>Microsoft Office PowerPoint</Application>
  <PresentationFormat>Экран (4:3)</PresentationFormat>
  <Paragraphs>146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Моя найкраща в світі сторона! Чарівна, неповторна       </vt:lpstr>
      <vt:lpstr>Слайд 3</vt:lpstr>
      <vt:lpstr>Слайд 4</vt:lpstr>
      <vt:lpstr>Слайд 5</vt:lpstr>
      <vt:lpstr>Слайд 6</vt:lpstr>
      <vt:lpstr>Найбільші ріки та озера України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Тома</dc:creator>
  <cp:lastModifiedBy>Тома</cp:lastModifiedBy>
  <cp:revision>183</cp:revision>
  <dcterms:created xsi:type="dcterms:W3CDTF">2014-07-13T12:43:01Z</dcterms:created>
  <dcterms:modified xsi:type="dcterms:W3CDTF">2014-07-24T08:12:40Z</dcterms:modified>
</cp:coreProperties>
</file>