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68" r:id="rId5"/>
    <p:sldId id="270" r:id="rId6"/>
    <p:sldId id="258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64" autoAdjust="0"/>
    <p:restoredTop sz="94660"/>
  </p:normalViewPr>
  <p:slideViewPr>
    <p:cSldViewPr>
      <p:cViewPr varScale="1">
        <p:scale>
          <a:sx n="68" d="100"/>
          <a:sy n="6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8722-D050-4878-9B28-F312C9F6C6F7}" type="datetimeFigureOut">
              <a:rPr lang="uk-UA" smtClean="0"/>
              <a:pPr/>
              <a:t>24.03.2017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E0390-6F27-43DA-84A6-1AFA897A5E3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286544" cy="450059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Матеріали  </a:t>
            </a:r>
            <a:b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Тижня початкової школи</a:t>
            </a:r>
            <a:b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Новосілківської</a:t>
            </a:r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ЗОШ І-ІІ с</a:t>
            </a:r>
            <a:r>
              <a:rPr lang="uk-UA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т.</a:t>
            </a:r>
            <a:br>
              <a:rPr lang="uk-UA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143248"/>
            <a:ext cx="4114784" cy="2357454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Підготували вчителі </a:t>
            </a:r>
          </a:p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початкових класів:</a:t>
            </a:r>
          </a:p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Довгошия Орися Степанівна,</a:t>
            </a:r>
          </a:p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Гуменюк Любов Петрівна,</a:t>
            </a:r>
          </a:p>
          <a:p>
            <a:pPr algn="l"/>
            <a:r>
              <a:rPr lang="uk-UA" sz="2400" dirty="0" smtClean="0">
                <a:solidFill>
                  <a:srgbClr val="C00000"/>
                </a:solidFill>
              </a:rPr>
              <a:t>Паламар Ірина Петрівна,</a:t>
            </a:r>
          </a:p>
          <a:p>
            <a:pPr algn="l"/>
            <a:r>
              <a:rPr lang="uk-UA" sz="2400" dirty="0" err="1" smtClean="0">
                <a:solidFill>
                  <a:srgbClr val="C00000"/>
                </a:solidFill>
              </a:rPr>
              <a:t>Придомірська</a:t>
            </a:r>
            <a:r>
              <a:rPr lang="uk-UA" sz="2400" dirty="0" smtClean="0">
                <a:solidFill>
                  <a:srgbClr val="C00000"/>
                </a:solidFill>
              </a:rPr>
              <a:t> Іванна Петрівна.</a:t>
            </a:r>
          </a:p>
          <a:p>
            <a:pPr algn="l"/>
            <a:endParaRPr lang="uk-UA" sz="2400" dirty="0" smtClean="0">
              <a:solidFill>
                <a:srgbClr val="C00000"/>
              </a:solidFill>
            </a:endParaRPr>
          </a:p>
          <a:p>
            <a:pPr algn="l"/>
            <a:r>
              <a:rPr lang="uk-UA" sz="2600" dirty="0" smtClean="0">
                <a:solidFill>
                  <a:srgbClr val="C00000"/>
                </a:solidFill>
              </a:rPr>
              <a:t>2016 р.</a:t>
            </a:r>
          </a:p>
          <a:p>
            <a:pPr algn="l"/>
            <a:endParaRPr lang="uk-UA" sz="2400" dirty="0" smtClean="0">
              <a:solidFill>
                <a:srgbClr val="C00000"/>
              </a:solidFill>
            </a:endParaRPr>
          </a:p>
          <a:p>
            <a:pPr algn="l"/>
            <a:endParaRPr lang="uk-UA" sz="2400" dirty="0" smtClean="0">
              <a:solidFill>
                <a:srgbClr val="C00000"/>
              </a:solidFill>
            </a:endParaRPr>
          </a:p>
          <a:p>
            <a:endParaRPr lang="uk-UA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Виставка творчих робіт</a:t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«Математика в малюнках»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C:\Users\comp\Desktop\image (1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611018">
            <a:off x="4696594" y="3089674"/>
            <a:ext cx="4095778" cy="3071834"/>
          </a:xfrm>
          <a:prstGeom prst="rect">
            <a:avLst/>
          </a:prstGeom>
          <a:noFill/>
        </p:spPr>
      </p:pic>
      <p:pic>
        <p:nvPicPr>
          <p:cNvPr id="23555" name="Picture 3" descr="C:\Users\comp\Desktop\image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71612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Математичний ранок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comp\Desktop\image (1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71546"/>
            <a:ext cx="4510102" cy="3382577"/>
          </a:xfrm>
          <a:prstGeom prst="rect">
            <a:avLst/>
          </a:prstGeom>
          <a:noFill/>
        </p:spPr>
      </p:pic>
      <p:pic>
        <p:nvPicPr>
          <p:cNvPr id="3077" name="Picture 5" descr="C:\Users\comp\Desktop\image (16).jpg"/>
          <p:cNvPicPr>
            <a:picLocks noChangeAspect="1" noChangeArrowheads="1"/>
          </p:cNvPicPr>
          <p:nvPr/>
        </p:nvPicPr>
        <p:blipFill>
          <a:blip r:embed="rId4" cstate="print"/>
          <a:srcRect l="1196" b="1607"/>
          <a:stretch>
            <a:fillRect/>
          </a:stretch>
        </p:blipFill>
        <p:spPr bwMode="auto">
          <a:xfrm rot="20751796">
            <a:off x="493471" y="1263940"/>
            <a:ext cx="3670350" cy="2741312"/>
          </a:xfrm>
          <a:prstGeom prst="rect">
            <a:avLst/>
          </a:prstGeom>
          <a:noFill/>
        </p:spPr>
      </p:pic>
      <p:pic>
        <p:nvPicPr>
          <p:cNvPr id="3078" name="Picture 6" descr="C:\Users\comp\Desktop\image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857628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785794"/>
            <a:ext cx="6900882" cy="53403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</a:t>
            </a:r>
            <a:r>
              <a:rPr lang="uk-UA" i="1" dirty="0" smtClean="0"/>
              <a:t>“ Її величність Математика запрошує…”</a:t>
            </a:r>
            <a:endParaRPr lang="uk-UA" dirty="0" smtClean="0"/>
          </a:p>
          <a:p>
            <a:pPr>
              <a:buNone/>
            </a:pP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Епіграф: </a:t>
            </a:r>
            <a:r>
              <a:rPr lang="uk-UA" i="1" dirty="0" smtClean="0"/>
              <a:t>“ Математика вчить мислити й разом з тим вселяє віру в безмежні сили людського розуму. ”</a:t>
            </a:r>
          </a:p>
          <a:p>
            <a:pPr>
              <a:buNone/>
            </a:pPr>
            <a:r>
              <a:rPr lang="uk-UA" i="1" dirty="0" smtClean="0"/>
              <a:t>                                В. О. Сухомлинський</a:t>
            </a:r>
          </a:p>
          <a:p>
            <a:pPr>
              <a:buNone/>
            </a:pP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Девіз: </a:t>
            </a:r>
            <a:r>
              <a:rPr lang="uk-UA" i="1" dirty="0" smtClean="0"/>
              <a:t>“ Дайте дитині радість </a:t>
            </a:r>
            <a:r>
              <a:rPr lang="uk-UA" i="1" dirty="0" err="1" smtClean="0"/>
              <a:t>пізнання.”</a:t>
            </a:r>
            <a:endParaRPr lang="uk-UA" i="1" dirty="0" smtClean="0"/>
          </a:p>
          <a:p>
            <a:pPr>
              <a:buNone/>
            </a:pPr>
            <a:r>
              <a:rPr lang="uk-UA" i="1" dirty="0" smtClean="0"/>
              <a:t>                                В. О. Сухомлинський</a:t>
            </a:r>
            <a:r>
              <a:rPr lang="uk-UA" b="1" i="1" dirty="0" smtClean="0"/>
              <a:t> </a:t>
            </a:r>
          </a:p>
          <a:p>
            <a:pPr>
              <a:buNone/>
            </a:pPr>
            <a:r>
              <a:rPr lang="uk-UA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</a:t>
            </a:r>
            <a:r>
              <a:rPr lang="uk-UA" sz="41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uk-UA" sz="3100" i="1" dirty="0" smtClean="0"/>
              <a:t>поглибити знання учнів з історії математики;</a:t>
            </a:r>
          </a:p>
          <a:p>
            <a:pPr>
              <a:buNone/>
            </a:pPr>
            <a:r>
              <a:rPr lang="uk-UA" sz="3100" i="1" dirty="0" smtClean="0"/>
              <a:t>      розвивати математичне та логічне мислення, кмітливість, спостережливість; сприяти формуванню стійкого інтересу учнів до вивчення математики; виховувати любов до цього предмета.</a:t>
            </a:r>
            <a:endParaRPr lang="uk-UA" sz="31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  <a:noFill/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План</a:t>
            </a:r>
            <a:endParaRPr lang="uk-UA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85794"/>
            <a:ext cx="7429552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u="sng" dirty="0" smtClean="0"/>
              <a:t>Понеділок – 11.04.2016 р.</a:t>
            </a:r>
            <a:endParaRPr lang="uk-UA" sz="2000" dirty="0" smtClean="0"/>
          </a:p>
          <a:p>
            <a:r>
              <a:rPr lang="uk-UA" sz="2000" dirty="0" smtClean="0"/>
              <a:t>Відкриття Тижня на загальношкільній лінійці ( 4 клас, </a:t>
            </a:r>
            <a:r>
              <a:rPr lang="uk-UA" sz="2000" dirty="0" err="1" smtClean="0"/>
              <a:t>Придомірська</a:t>
            </a:r>
            <a:r>
              <a:rPr lang="uk-UA" sz="2000" dirty="0" smtClean="0"/>
              <a:t> І. П.).</a:t>
            </a:r>
          </a:p>
          <a:p>
            <a:r>
              <a:rPr lang="uk-UA" sz="2000" dirty="0" smtClean="0"/>
              <a:t>Турніри з шахів і шашок ( 1- 4 класи).</a:t>
            </a:r>
          </a:p>
          <a:p>
            <a:pPr>
              <a:buNone/>
            </a:pPr>
            <a:r>
              <a:rPr lang="uk-UA" sz="2000" u="sng" dirty="0" smtClean="0"/>
              <a:t>Вівторок  - 12.04.2016 р.</a:t>
            </a:r>
            <a:endParaRPr lang="uk-UA" sz="2000" dirty="0" smtClean="0"/>
          </a:p>
          <a:p>
            <a:r>
              <a:rPr lang="uk-UA" sz="2000" dirty="0" smtClean="0"/>
              <a:t>Гра « </a:t>
            </a:r>
            <a:r>
              <a:rPr lang="uk-UA" sz="2000" dirty="0" err="1" smtClean="0"/>
              <a:t>Блокбастер</a:t>
            </a:r>
            <a:r>
              <a:rPr lang="uk-UA" sz="2000" dirty="0" smtClean="0"/>
              <a:t>» ( 3-4 класи, </a:t>
            </a:r>
            <a:r>
              <a:rPr lang="uk-UA" sz="2000" dirty="0" err="1" smtClean="0"/>
              <a:t>Придомірська</a:t>
            </a:r>
            <a:r>
              <a:rPr lang="uk-UA" sz="2000" dirty="0" smtClean="0"/>
              <a:t> І. П.).</a:t>
            </a:r>
          </a:p>
          <a:p>
            <a:r>
              <a:rPr lang="uk-UA" sz="2000" dirty="0" smtClean="0"/>
              <a:t> Майстерня аплікацій з геометричних фігур (1 – 4 класи).</a:t>
            </a:r>
          </a:p>
          <a:p>
            <a:pPr>
              <a:buNone/>
            </a:pPr>
            <a:r>
              <a:rPr lang="uk-UA" sz="2000" u="sng" dirty="0" smtClean="0"/>
              <a:t>Середа – 13.04.2016 р.</a:t>
            </a:r>
            <a:endParaRPr lang="uk-UA" sz="2000" dirty="0" smtClean="0"/>
          </a:p>
          <a:p>
            <a:r>
              <a:rPr lang="uk-UA" sz="2000" dirty="0" smtClean="0"/>
              <a:t>Математична подорож до театру казок(3 клас, Гуменюк Л. П.).</a:t>
            </a:r>
          </a:p>
          <a:p>
            <a:pPr>
              <a:buNone/>
            </a:pPr>
            <a:r>
              <a:rPr lang="uk-UA" sz="2000" u="sng" dirty="0" smtClean="0"/>
              <a:t>Четвер – 14.04.2016.</a:t>
            </a:r>
            <a:endParaRPr lang="uk-UA" sz="2000" dirty="0" smtClean="0"/>
          </a:p>
          <a:p>
            <a:r>
              <a:rPr lang="uk-UA" sz="2000" dirty="0" smtClean="0"/>
              <a:t>Поетична хвилинка «У королівстві цифр»(1 клас,Паламар І.П.).</a:t>
            </a:r>
          </a:p>
          <a:p>
            <a:r>
              <a:rPr lang="uk-UA" sz="2000" dirty="0" smtClean="0"/>
              <a:t>Виставка творчих робіт «Математика в малюнках»(1 -4 класи).</a:t>
            </a:r>
          </a:p>
          <a:p>
            <a:pPr>
              <a:buNone/>
            </a:pPr>
            <a:r>
              <a:rPr lang="uk-UA" sz="2000" u="sng" dirty="0" smtClean="0"/>
              <a:t>П</a:t>
            </a:r>
            <a:r>
              <a:rPr lang="ru-RU" sz="2000" u="sng" dirty="0" smtClean="0"/>
              <a:t>’</a:t>
            </a:r>
            <a:r>
              <a:rPr lang="uk-UA" sz="2000" u="sng" dirty="0" err="1" smtClean="0"/>
              <a:t>ятниця</a:t>
            </a:r>
            <a:r>
              <a:rPr lang="uk-UA" sz="2000" u="sng" dirty="0" smtClean="0"/>
              <a:t> – 15.04.2016 р.</a:t>
            </a:r>
            <a:endParaRPr lang="uk-UA" sz="2000" dirty="0" smtClean="0"/>
          </a:p>
          <a:p>
            <a:r>
              <a:rPr lang="uk-UA" sz="2000" dirty="0" smtClean="0"/>
              <a:t>Математичний ранок ( 2 клас, Довгошия О. С.).</a:t>
            </a:r>
          </a:p>
          <a:p>
            <a:r>
              <a:rPr lang="uk-UA" sz="2000" dirty="0" smtClean="0"/>
              <a:t>Підсумок Тижня початкової школи.</a:t>
            </a:r>
          </a:p>
          <a:p>
            <a:endParaRPr lang="uk-UA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Відкриття Тижня</a:t>
            </a:r>
            <a:br>
              <a:rPr lang="uk-UA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загальношкільній лінійці</a:t>
            </a:r>
            <a:endParaRPr lang="uk-UA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H:\20160411_1254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6339"/>
          <a:stretch>
            <a:fillRect/>
          </a:stretch>
        </p:blipFill>
        <p:spPr bwMode="auto">
          <a:xfrm>
            <a:off x="571472" y="1643050"/>
            <a:ext cx="3929090" cy="3000396"/>
          </a:xfrm>
          <a:prstGeom prst="rect">
            <a:avLst/>
          </a:prstGeom>
          <a:noFill/>
        </p:spPr>
      </p:pic>
      <p:pic>
        <p:nvPicPr>
          <p:cNvPr id="1029" name="Picture 5" descr="H:\20160411_125751.jpg"/>
          <p:cNvPicPr>
            <a:picLocks noChangeAspect="1" noChangeArrowheads="1"/>
          </p:cNvPicPr>
          <p:nvPr/>
        </p:nvPicPr>
        <p:blipFill>
          <a:blip r:embed="rId4" cstate="print"/>
          <a:srcRect l="4547" r="29779"/>
          <a:stretch>
            <a:fillRect/>
          </a:stretch>
        </p:blipFill>
        <p:spPr bwMode="auto">
          <a:xfrm rot="21014840">
            <a:off x="4152070" y="2211278"/>
            <a:ext cx="4507951" cy="38610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Турніри з шахів і шашок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:\20160411_1319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783146" cy="3000396"/>
          </a:xfrm>
          <a:prstGeom prst="rect">
            <a:avLst/>
          </a:prstGeom>
          <a:noFill/>
        </p:spPr>
      </p:pic>
      <p:pic>
        <p:nvPicPr>
          <p:cNvPr id="2051" name="Picture 3" descr="H:\20160411_131853.jpg"/>
          <p:cNvPicPr>
            <a:picLocks noChangeAspect="1" noChangeArrowheads="1"/>
          </p:cNvPicPr>
          <p:nvPr/>
        </p:nvPicPr>
        <p:blipFill>
          <a:blip r:embed="rId4" cstate="print"/>
          <a:srcRect l="21875"/>
          <a:stretch>
            <a:fillRect/>
          </a:stretch>
        </p:blipFill>
        <p:spPr bwMode="auto">
          <a:xfrm rot="5400000">
            <a:off x="5322098" y="1035828"/>
            <a:ext cx="3286149" cy="2786082"/>
          </a:xfrm>
          <a:prstGeom prst="rect">
            <a:avLst/>
          </a:prstGeom>
          <a:noFill/>
        </p:spPr>
      </p:pic>
      <p:pic>
        <p:nvPicPr>
          <p:cNvPr id="2052" name="Picture 4" descr="H:\20160411_131838.jpg"/>
          <p:cNvPicPr>
            <a:picLocks noChangeAspect="1" noChangeArrowheads="1"/>
          </p:cNvPicPr>
          <p:nvPr/>
        </p:nvPicPr>
        <p:blipFill>
          <a:blip r:embed="rId5" cstate="print"/>
          <a:srcRect l="11250"/>
          <a:stretch>
            <a:fillRect/>
          </a:stretch>
        </p:blipFill>
        <p:spPr bwMode="auto">
          <a:xfrm rot="4372307">
            <a:off x="3818661" y="3792936"/>
            <a:ext cx="2857495" cy="26259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48" cy="11429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 « 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Блокбастер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1" name="Picture 3" descr="C:\Users\comp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317"/>
          <a:stretch>
            <a:fillRect/>
          </a:stretch>
        </p:blipFill>
        <p:spPr bwMode="auto">
          <a:xfrm>
            <a:off x="428596" y="928670"/>
            <a:ext cx="3905277" cy="2714644"/>
          </a:xfrm>
          <a:prstGeom prst="rect">
            <a:avLst/>
          </a:prstGeom>
          <a:noFill/>
        </p:spPr>
      </p:pic>
      <p:pic>
        <p:nvPicPr>
          <p:cNvPr id="7172" name="Picture 4" descr="C:\Users\comp\Desktop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3861">
            <a:off x="4347562" y="931684"/>
            <a:ext cx="3422916" cy="2567187"/>
          </a:xfrm>
          <a:prstGeom prst="rect">
            <a:avLst/>
          </a:prstGeom>
          <a:noFill/>
        </p:spPr>
      </p:pic>
      <p:pic>
        <p:nvPicPr>
          <p:cNvPr id="7173" name="Picture 5" descr="C:\Users\comp\Desktop\image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643314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29684" cy="12858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Майстерня аплікацій </a:t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 геометричних фігур</a:t>
            </a:r>
            <a:endParaRPr lang="uk-UA" sz="3200" dirty="0"/>
          </a:p>
        </p:txBody>
      </p:sp>
      <p:pic>
        <p:nvPicPr>
          <p:cNvPr id="3073" name="Picture 1" descr="C:\Users\comp\Desktop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4286280" cy="3214710"/>
          </a:xfrm>
          <a:prstGeom prst="rect">
            <a:avLst/>
          </a:prstGeom>
          <a:noFill/>
        </p:spPr>
      </p:pic>
      <p:pic>
        <p:nvPicPr>
          <p:cNvPr id="3074" name="Picture 2" descr="C:\Users\comp\Desktop\image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3323">
            <a:off x="4741775" y="2056230"/>
            <a:ext cx="3951896" cy="29639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07154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Математична подорож до театру казок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9" name="Picture 1" descr="C:\Users\comp\Desktop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4446068" cy="3334551"/>
          </a:xfrm>
          <a:prstGeom prst="rect">
            <a:avLst/>
          </a:prstGeom>
          <a:noFill/>
        </p:spPr>
      </p:pic>
      <p:pic>
        <p:nvPicPr>
          <p:cNvPr id="2050" name="Picture 2" descr="C:\Users\comp\Desktop\image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571900" cy="2678925"/>
          </a:xfrm>
          <a:prstGeom prst="rect">
            <a:avLst/>
          </a:prstGeom>
          <a:noFill/>
        </p:spPr>
      </p:pic>
      <p:pic>
        <p:nvPicPr>
          <p:cNvPr id="2051" name="Picture 3" descr="C:\Users\comp\Desktop\image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0564">
            <a:off x="3455508" y="3521919"/>
            <a:ext cx="3643338" cy="27325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858048" cy="120334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Поетична хвилинка </a:t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 королівстві цифр»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5" name="Picture 1" descr="C:\Users\comp\Desktop\image (1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00174"/>
            <a:ext cx="4095780" cy="3071834"/>
          </a:xfrm>
          <a:prstGeom prst="rect">
            <a:avLst/>
          </a:prstGeom>
          <a:noFill/>
        </p:spPr>
      </p:pic>
      <p:pic>
        <p:nvPicPr>
          <p:cNvPr id="1026" name="Picture 2" descr="C:\Users\comp\Desktop\image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37505">
            <a:off x="4680422" y="3214246"/>
            <a:ext cx="4016606" cy="30124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260</Words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Матеріали   Тижня початкової школи Новосілківської ЗОШ І-ІІ ст.  </vt:lpstr>
      <vt:lpstr>Слайд 2</vt:lpstr>
      <vt:lpstr>План</vt:lpstr>
      <vt:lpstr>Відкриття Тижня  на загальношкільній лінійці</vt:lpstr>
      <vt:lpstr>Турніри з шахів і шашок</vt:lpstr>
      <vt:lpstr>Гра « Блокбастер»</vt:lpstr>
      <vt:lpstr>Майстерня аплікацій  з геометричних фігур</vt:lpstr>
      <vt:lpstr>Математична подорож до театру казок</vt:lpstr>
      <vt:lpstr>Поетична хвилинка  «У королівстві цифр»</vt:lpstr>
      <vt:lpstr>Виставка творчих робіт  «Математика в малюнках»</vt:lpstr>
      <vt:lpstr>Математичний ранок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  Тижня початкової школи Новосілківської ЗОШ І-ІІ ст. </dc:title>
  <dc:creator>comp</dc:creator>
  <cp:lastModifiedBy>comp</cp:lastModifiedBy>
  <cp:revision>45</cp:revision>
  <dcterms:created xsi:type="dcterms:W3CDTF">2016-05-09T18:28:54Z</dcterms:created>
  <dcterms:modified xsi:type="dcterms:W3CDTF">2017-03-24T21:05:00Z</dcterms:modified>
</cp:coreProperties>
</file>