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61" r:id="rId18"/>
    <p:sldId id="26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40C0"/>
    <a:srgbClr val="4D4D4D"/>
    <a:srgbClr val="B92D14"/>
    <a:srgbClr val="35759D"/>
    <a:srgbClr val="E0E0E0"/>
    <a:srgbClr val="D3D3D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882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B33AB3-6880-421E-8A33-2B479BCF86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07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E31B3-71C5-45EF-9E8A-FA2F66CC77A6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5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8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9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255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8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2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3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03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6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657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A%D0%BC%C2%B2" TargetMode="External"/><Relationship Id="rId5" Type="http://schemas.openxmlformats.org/officeDocument/2006/relationships/hyperlink" Target="https://uk.wikipedia.org/wiki/%D0%9C%D0%B5%D1%82%D1%80" TargetMode="External"/><Relationship Id="rId4" Type="http://schemas.openxmlformats.org/officeDocument/2006/relationships/hyperlink" Target="https://uk.wikipedia.org/wiki/%D0%9A%D0%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467544" y="1484784"/>
            <a:ext cx="8136904" cy="22322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3548" y="2248483"/>
            <a:ext cx="8064896" cy="704850"/>
          </a:xfrm>
        </p:spPr>
        <p:txBody>
          <a:bodyPr/>
          <a:lstStyle/>
          <a:p>
            <a:pPr algn="ctr"/>
            <a:r>
              <a:rPr lang="uk-UA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anose="03010101010201010101" pitchFamily="66" charset="0"/>
              </a:rPr>
              <a:t>Чорне і Азовське моря. Охорона водойм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04851" y="4725144"/>
            <a:ext cx="4769820" cy="1387624"/>
          </a:xfrm>
        </p:spPr>
        <p:txBody>
          <a:bodyPr/>
          <a:lstStyle/>
          <a:p>
            <a:pPr algn="l"/>
            <a:r>
              <a:rPr lang="uk-UA" dirty="0" smtClean="0"/>
              <a:t>Підготувала</a:t>
            </a:r>
          </a:p>
          <a:p>
            <a:pPr algn="l"/>
            <a:r>
              <a:rPr lang="uk-UA" dirty="0" smtClean="0"/>
              <a:t>вчитель початкових класів</a:t>
            </a:r>
          </a:p>
          <a:p>
            <a:pPr algn="l"/>
            <a:r>
              <a:rPr lang="uk-UA" dirty="0" smtClean="0"/>
              <a:t>Харківської гімназії № 12</a:t>
            </a:r>
          </a:p>
          <a:p>
            <a:pPr algn="l"/>
            <a:r>
              <a:rPr lang="uk-UA" dirty="0" err="1" smtClean="0"/>
              <a:t>Малоштанова</a:t>
            </a:r>
            <a:r>
              <a:rPr lang="uk-UA" dirty="0" smtClean="0"/>
              <a:t> Олена Вікторівна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кладофора в м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4" y="1883725"/>
            <a:ext cx="3701667" cy="22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7411" y="1883725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Кладофора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65" y="1883724"/>
            <a:ext cx="3986237" cy="22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6555" y="1908182"/>
            <a:ext cx="148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Взморник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" y="4393977"/>
            <a:ext cx="3238984" cy="24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888" y="4393977"/>
            <a:ext cx="245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Цераміум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війчастий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8" descr="Картинки по запросу лауренсия в мор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85" y="4318139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4332422"/>
            <a:ext cx="148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Лауренсія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10" descr="Картинки по запросу ульва морской сала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92" y="4149080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6361550"/>
            <a:ext cx="9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259632" y="23956"/>
            <a:ext cx="6840760" cy="1532836"/>
          </a:xfrm>
          <a:prstGeom prst="roundRect">
            <a:avLst/>
          </a:prstGeom>
          <a:gradFill>
            <a:gsLst>
              <a:gs pos="3325">
                <a:srgbClr val="C4CAFF">
                  <a:alpha val="79000"/>
                </a:srgbClr>
              </a:gs>
              <a:gs pos="0">
                <a:schemeClr val="accent5">
                  <a:tint val="50000"/>
                  <a:satMod val="300000"/>
                  <a:alpha val="73000"/>
                </a:schemeClr>
              </a:gs>
              <a:gs pos="35000">
                <a:schemeClr val="accent5">
                  <a:tint val="37000"/>
                  <a:satMod val="300000"/>
                  <a:alpha val="83000"/>
                </a:schemeClr>
              </a:gs>
              <a:gs pos="99000">
                <a:schemeClr val="accent5">
                  <a:tint val="15000"/>
                  <a:satMod val="350000"/>
                  <a:alpha val="80000"/>
                </a:schemeClr>
              </a:gs>
            </a:gsLst>
          </a:gra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4301" y="5771"/>
            <a:ext cx="5461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Водорості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Чорного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моря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13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5705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Цікаві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факти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Чорне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море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 descr="Картинки по запросу черноморский кат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34" y="5203612"/>
            <a:ext cx="6096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961848"/>
            <a:ext cx="8568952" cy="419100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назвали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жахливі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шторми,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Дунай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акула,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Катран.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боїться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плавники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шипами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5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912268" y="188640"/>
            <a:ext cx="5256584" cy="1152128"/>
          </a:xfrm>
          <a:prstGeom prst="roundRect">
            <a:avLst/>
          </a:prstGeom>
          <a:gradFill>
            <a:gsLst>
              <a:gs pos="3325">
                <a:srgbClr val="C4CAFF">
                  <a:alpha val="79000"/>
                </a:srgbClr>
              </a:gs>
              <a:gs pos="0">
                <a:schemeClr val="accent5">
                  <a:tint val="50000"/>
                  <a:satMod val="300000"/>
                  <a:alpha val="73000"/>
                </a:schemeClr>
              </a:gs>
              <a:gs pos="35000">
                <a:schemeClr val="accent5">
                  <a:tint val="37000"/>
                  <a:satMod val="300000"/>
                  <a:alpha val="83000"/>
                </a:schemeClr>
              </a:gs>
              <a:gs pos="99000">
                <a:schemeClr val="accent5">
                  <a:tint val="15000"/>
                  <a:satMod val="350000"/>
                  <a:alpha val="80000"/>
                </a:schemeClr>
              </a:gs>
            </a:gsLst>
          </a:gra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142" y="406723"/>
            <a:ext cx="5056836" cy="715962"/>
          </a:xfrm>
        </p:spPr>
        <p:txBody>
          <a:bodyPr/>
          <a:lstStyle/>
          <a:p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Азовське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море</a:t>
            </a: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5800" y="1340768"/>
            <a:ext cx="8672400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Меотійське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римлян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Меотійське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скіфів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Каргалук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меотів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Темеринда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Нітшлах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-Азов,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Бар'ял-Ассак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Бахр-Ассак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(Темно-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Озовське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Озівське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море.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слов'яни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Сурозьким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71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12292" name="Picture 4" descr="Картинки по запросу азовське мо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 bwMode="auto">
          <a:xfrm>
            <a:off x="1632157" y="4581128"/>
            <a:ext cx="6067425" cy="2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8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аз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7849"/>
            <a:ext cx="4437773" cy="2985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1619672" y="404664"/>
            <a:ext cx="6408712" cy="1296144"/>
          </a:xfrm>
          <a:prstGeom prst="roundRect">
            <a:avLst/>
          </a:prstGeom>
          <a:gradFill rotWithShape="1">
            <a:gsLst>
              <a:gs pos="0">
                <a:schemeClr val="bg2">
                  <a:lumMod val="40000"/>
                  <a:lumOff val="60000"/>
                </a:schemeClr>
              </a:gs>
              <a:gs pos="52500">
                <a:schemeClr val="bg1">
                  <a:alpha val="78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800200"/>
          </a:xfrm>
        </p:spPr>
        <p:txBody>
          <a:bodyPr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Фауна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Азовського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89536"/>
            <a:ext cx="8640960" cy="45341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моря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бідністю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видового складу (до 350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ссавці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видом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фоцена</a:t>
            </a: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endParaRPr lang="ru-RU" sz="24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000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000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000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азовка</a:t>
            </a:r>
            <a:r>
              <a:rPr lang="ru-RU" sz="2000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азовський</a:t>
            </a:r>
            <a:r>
              <a:rPr lang="ru-RU" sz="2000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4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err="1" smtClean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</a:t>
            </a:r>
            <a:r>
              <a:rPr lang="ru-RU" sz="2000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пихтун</a:t>
            </a:r>
            <a:r>
              <a:rPr lang="ru-RU" sz="2000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чушка</a:t>
            </a:r>
            <a:r>
              <a:rPr lang="ru-RU" sz="2000" dirty="0" smtClean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u="sng" dirty="0" smtClean="0">
              <a:solidFill>
                <a:srgbClr val="004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3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и по запросу тюль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9" b="4798"/>
          <a:stretch/>
        </p:blipFill>
        <p:spPr bwMode="auto">
          <a:xfrm>
            <a:off x="3185804" y="5156185"/>
            <a:ext cx="3338736" cy="170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9" b="17029"/>
          <a:stretch/>
        </p:blipFill>
        <p:spPr bwMode="auto">
          <a:xfrm>
            <a:off x="4138648" y="-52479"/>
            <a:ext cx="5004048" cy="2186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Картинки по запросу гостроні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28" y="2492896"/>
            <a:ext cx="2654272" cy="158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Картинки по запросу пеленгас в мор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39" y="4252052"/>
            <a:ext cx="2589361" cy="2485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и по запросу ля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2" y="24866"/>
            <a:ext cx="3613779" cy="199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Картинки по запросу шема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0" y="4913872"/>
            <a:ext cx="3312943" cy="194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Картинки по запросу чехон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4" y="2540299"/>
            <a:ext cx="3050519" cy="2033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699792" y="1931824"/>
            <a:ext cx="4248472" cy="336938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135" y="1986086"/>
            <a:ext cx="38257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рослинних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тваринних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Азовському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морю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004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рибопродуктивністю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Азовське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море в 6,5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перевершує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Каспійське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40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160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Середземне</a:t>
            </a:r>
            <a:r>
              <a:rPr lang="ru-RU" sz="2000" b="1" dirty="0">
                <a:solidFill>
                  <a:srgbClr val="004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море.</a:t>
            </a:r>
            <a:endParaRPr lang="ru-RU" sz="2000" b="1" dirty="0">
              <a:solidFill>
                <a:srgbClr val="004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8828" y="636850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Пеленгас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164" y="1524628"/>
            <a:ext cx="6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Лящ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7138" y="1562492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Рибець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07" y="2668824"/>
            <a:ext cx="88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Чехоня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8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 bwMode="auto">
          <a:xfrm>
            <a:off x="1259632" y="23956"/>
            <a:ext cx="6840760" cy="1532836"/>
          </a:xfrm>
          <a:prstGeom prst="roundRect">
            <a:avLst/>
          </a:prstGeom>
          <a:gradFill>
            <a:gsLst>
              <a:gs pos="3325">
                <a:srgbClr val="C4CAFF">
                  <a:alpha val="79000"/>
                </a:srgbClr>
              </a:gs>
              <a:gs pos="0">
                <a:schemeClr val="accent5">
                  <a:tint val="50000"/>
                  <a:satMod val="300000"/>
                  <a:alpha val="73000"/>
                </a:schemeClr>
              </a:gs>
              <a:gs pos="35000">
                <a:schemeClr val="accent5">
                  <a:tint val="37000"/>
                  <a:satMod val="300000"/>
                  <a:alpha val="83000"/>
                </a:schemeClr>
              </a:gs>
              <a:gs pos="99000">
                <a:schemeClr val="accent5">
                  <a:tint val="15000"/>
                  <a:satMod val="350000"/>
                  <a:alpha val="80000"/>
                </a:schemeClr>
              </a:gs>
            </a:gsLst>
          </a:gra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8565" y="5771"/>
            <a:ext cx="6633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Флора </a:t>
            </a: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Азовського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моря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77469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лора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рясно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розростаються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7282" y="3267792"/>
            <a:ext cx="6732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основному 2 </a:t>
            </a:r>
            <a:r>
              <a:rPr lang="ru-RU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морської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трави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Картинки по запросу приморський рде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895317"/>
            <a:ext cx="4186205" cy="279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69263" y="3981698"/>
            <a:ext cx="332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П</a:t>
            </a:r>
            <a:r>
              <a:rPr lang="ru-RU" dirty="0" err="1" smtClean="0"/>
              <a:t>риморський</a:t>
            </a:r>
            <a:r>
              <a:rPr lang="ru-RU" dirty="0" smtClean="0"/>
              <a:t> </a:t>
            </a:r>
            <a:r>
              <a:rPr lang="ru-RU" dirty="0" err="1"/>
              <a:t>рдесник</a:t>
            </a:r>
            <a:endParaRPr lang="ru-RU" dirty="0"/>
          </a:p>
        </p:txBody>
      </p:sp>
      <p:pic>
        <p:nvPicPr>
          <p:cNvPr id="16390" name="Picture 6" descr="Картинки по запросу заникелл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2" y="3914509"/>
            <a:ext cx="4034654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764" y="3981696"/>
            <a:ext cx="149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Занікелія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59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світіння азовське м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9036496" cy="279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0658" y="-29724"/>
            <a:ext cx="67710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Цікаві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факти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Азовське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море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9268" y="1704363"/>
            <a:ext cx="8712968" cy="2285824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роботами НПО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Чорноморнафтогаз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шельфі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Північно-Казантипське</a:t>
            </a: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газове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 в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солона в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морем.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море є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найдрібнішим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морем у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 планктону,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уздовж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2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339752" y="764704"/>
            <a:ext cx="4608512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98430"/>
              </p:ext>
            </p:extLst>
          </p:nvPr>
        </p:nvGraphicFramePr>
        <p:xfrm>
          <a:off x="323528" y="742518"/>
          <a:ext cx="8424936" cy="525658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75857"/>
                <a:gridCol w="2144623"/>
                <a:gridCol w="2088232"/>
                <a:gridCol w="2016224"/>
              </a:tblGrid>
              <a:tr h="1631709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uk-UA" sz="4000" dirty="0" smtClean="0">
                          <a:solidFill>
                            <a:schemeClr val="bg2"/>
                          </a:solidFill>
                        </a:rPr>
                        <a:t>Робота в групах</a:t>
                      </a:r>
                      <a:endParaRPr lang="ru-RU" sz="40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3600" dirty="0" smtClean="0"/>
                        <a:t>1 група</a:t>
                      </a:r>
                      <a:endParaRPr lang="ru-RU" sz="3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dirty="0" smtClean="0"/>
                        <a:t>2 група</a:t>
                      </a:r>
                      <a:endParaRPr lang="ru-RU" sz="3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dirty="0" smtClean="0"/>
                        <a:t>3 група</a:t>
                      </a:r>
                      <a:endParaRPr lang="ru-RU" sz="3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dirty="0" smtClean="0"/>
                        <a:t>4 група</a:t>
                      </a:r>
                      <a:endParaRPr lang="ru-RU" sz="3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89454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Доведіть, що вода – джерело життя на планеті.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Доведіть, що вода потрібна людині як для життєзабезпечення, так і для розвитку.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Виявіть причини забруднення води. Як люди забруднюють воду.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Виявіть уже існуючі</a:t>
                      </a:r>
                      <a:r>
                        <a:rPr lang="uk-UA" baseline="0" dirty="0" smtClean="0"/>
                        <a:t> способи охорони води та запропонуйте власні.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22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331640" y="2770"/>
            <a:ext cx="6552728" cy="1049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404" y="116632"/>
            <a:ext cx="7315200" cy="715962"/>
          </a:xfrm>
        </p:spPr>
        <p:txBody>
          <a:bodyPr/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Екологічні задачі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171" y="1457400"/>
            <a:ext cx="8856984" cy="5400600"/>
          </a:xfrm>
        </p:spPr>
        <p:txBody>
          <a:bodyPr/>
          <a:lstStyle/>
          <a:p>
            <a:pPr algn="just"/>
            <a:r>
              <a:rPr lang="uk-UA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1.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квартирі несправний кран, з якого за годину витікає 1 склянка води. Скільки води витікає за добу? За 10 днів?</a:t>
            </a:r>
          </a:p>
          <a:p>
            <a:pPr algn="just"/>
            <a:r>
              <a:rPr lang="uk-UA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2.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витоку з крану води за добу набирають одне відро. Скільки відер води набереться за тиждень? За місяць?</a:t>
            </a:r>
          </a:p>
          <a:p>
            <a:pPr algn="just"/>
            <a:r>
              <a:rPr lang="uk-UA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3.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 за хвилину викидає 25 л відходів. Скільки літрів відходів викидає завод за 2 хв?</a:t>
            </a:r>
          </a:p>
          <a:p>
            <a:pPr algn="just"/>
            <a:r>
              <a:rPr lang="uk-UA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4.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л стічних вод приводить у непридатність 100 л чистої води. Скільки чистої води приведе в непридатність 5 л стічних вод?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5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960440" cy="71596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Рефлексія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4784576"/>
          </a:xfrm>
        </p:spPr>
        <p:txBody>
          <a:bodyPr/>
          <a:lstStyle/>
          <a:p>
            <a:pPr algn="just"/>
            <a:r>
              <a:rPr lang="uk-UA" sz="2800" dirty="0" smtClean="0"/>
              <a:t>Як людина вперше почала </a:t>
            </a:r>
            <a:r>
              <a:rPr lang="uk-UA" sz="2800" dirty="0" err="1" smtClean="0"/>
              <a:t>викристовувати</a:t>
            </a:r>
            <a:r>
              <a:rPr lang="uk-UA" sz="2800" dirty="0" smtClean="0"/>
              <a:t> воду?</a:t>
            </a:r>
          </a:p>
          <a:p>
            <a:pPr algn="just"/>
            <a:r>
              <a:rPr lang="uk-UA" sz="2800" dirty="0" smtClean="0"/>
              <a:t>Для чого потрібна вода сьогодні?</a:t>
            </a:r>
          </a:p>
          <a:p>
            <a:pPr algn="just"/>
            <a:r>
              <a:rPr lang="uk-UA" sz="2800" dirty="0" smtClean="0"/>
              <a:t>Чому люди прагнули оселитись поряд з водоймами?</a:t>
            </a:r>
          </a:p>
          <a:p>
            <a:pPr algn="just"/>
            <a:r>
              <a:rPr lang="uk-UA" sz="2800" dirty="0" smtClean="0"/>
              <a:t>Які запаси прісної води на планеті?</a:t>
            </a:r>
          </a:p>
          <a:p>
            <a:pPr algn="just"/>
            <a:r>
              <a:rPr lang="uk-UA" sz="2800" dirty="0" smtClean="0"/>
              <a:t>Які вчені стежать за станом води?</a:t>
            </a:r>
          </a:p>
          <a:p>
            <a:pPr algn="just"/>
            <a:r>
              <a:rPr lang="uk-UA" sz="2800" dirty="0" smtClean="0"/>
              <a:t>Які моря омивають береги України?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216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980728"/>
            <a:ext cx="7315200" cy="715962"/>
          </a:xfrm>
        </p:spPr>
        <p:txBody>
          <a:bodyPr/>
          <a:lstStyle/>
          <a:p>
            <a:r>
              <a:rPr lang="uk-UA" dirty="0" smtClean="0"/>
              <a:t>Мета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Уточнити і доповнити уявлення учнів про водойми рідного краю, про величезну роль води у побуті; розглянути причини забруднення водойм; ознайомити із заходами охорони водойм від забруднення; розвивати мислення, увагу, мовлення; виховувати дбайливе ставлення до води, навчити </a:t>
            </a:r>
            <a:r>
              <a:rPr lang="uk-UA" dirty="0" err="1" smtClean="0"/>
              <a:t>економно</a:t>
            </a:r>
            <a:r>
              <a:rPr lang="uk-UA" dirty="0" smtClean="0"/>
              <a:t> її використовувати.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63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море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21903" cy="47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315200" cy="715962"/>
          </a:xfrm>
        </p:spPr>
        <p:txBody>
          <a:bodyPr/>
          <a:lstStyle/>
          <a:p>
            <a:pPr algn="ctr"/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6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0384" y="404664"/>
            <a:ext cx="7315200" cy="7159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19672" y="2204864"/>
            <a:ext cx="2717304" cy="3848472"/>
          </a:xfrm>
        </p:spPr>
        <p:txBody>
          <a:bodyPr/>
          <a:lstStyle/>
          <a:p>
            <a:r>
              <a:rPr lang="uk-UA" dirty="0" smtClean="0"/>
              <a:t>Моря</a:t>
            </a:r>
          </a:p>
          <a:p>
            <a:r>
              <a:rPr lang="uk-UA" dirty="0" smtClean="0"/>
              <a:t>Болота</a:t>
            </a:r>
          </a:p>
          <a:p>
            <a:r>
              <a:rPr lang="uk-UA" dirty="0" smtClean="0"/>
              <a:t>Річки</a:t>
            </a:r>
          </a:p>
          <a:p>
            <a:r>
              <a:rPr lang="uk-UA" dirty="0" smtClean="0"/>
              <a:t>Джерела</a:t>
            </a:r>
          </a:p>
          <a:p>
            <a:r>
              <a:rPr lang="uk-UA" dirty="0" smtClean="0"/>
              <a:t>Озера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92080" y="2204864"/>
            <a:ext cx="2952328" cy="3848472"/>
          </a:xfrm>
        </p:spPr>
        <p:txBody>
          <a:bodyPr/>
          <a:lstStyle/>
          <a:p>
            <a:r>
              <a:rPr lang="uk-UA" dirty="0" smtClean="0"/>
              <a:t>Ставки</a:t>
            </a:r>
          </a:p>
          <a:p>
            <a:r>
              <a:rPr lang="uk-UA" dirty="0" smtClean="0"/>
              <a:t>Водосховища</a:t>
            </a:r>
          </a:p>
          <a:p>
            <a:r>
              <a:rPr lang="uk-UA" dirty="0" smtClean="0"/>
              <a:t>Канали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332056"/>
            <a:ext cx="352839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332055"/>
            <a:ext cx="338437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Штучні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Картинки по запросу річка лопа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5" y="2300448"/>
            <a:ext cx="1835696" cy="2148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59" y="3998457"/>
            <a:ext cx="156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Лопань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2" y="4725144"/>
            <a:ext cx="2907906" cy="194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5876" y="6208142"/>
            <a:ext cx="15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оз. Лиман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5" t="30224" r="6418" b="24300"/>
          <a:stretch/>
        </p:blipFill>
        <p:spPr bwMode="auto">
          <a:xfrm>
            <a:off x="5940152" y="3810836"/>
            <a:ext cx="3094003" cy="208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4752" y="5466642"/>
            <a:ext cx="278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Печенізьке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водосх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8" t="21840" b="16773"/>
          <a:stretch/>
        </p:blipFill>
        <p:spPr bwMode="auto">
          <a:xfrm>
            <a:off x="3144668" y="4695078"/>
            <a:ext cx="2874133" cy="194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14053" y="6178076"/>
            <a:ext cx="273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В'я́лівське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водосх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7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uto-tour.com.ua/userfiles/image/svitiaz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7" y="42500"/>
            <a:ext cx="4122003" cy="27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1910141"/>
            <a:ext cx="345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Оз. Світязь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Волинська обл., Шацькі озера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19" y="75418"/>
            <a:ext cx="3955117" cy="25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4088" y="-5968"/>
            <a:ext cx="2418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uk-UA" sz="2000" u="sng" dirty="0" smtClean="0"/>
              <a:t>Оз. Синевир</a:t>
            </a:r>
            <a:r>
              <a:rPr lang="uk-UA" sz="2000" dirty="0" smtClean="0"/>
              <a:t>,</a:t>
            </a:r>
          </a:p>
          <a:p>
            <a:pPr algn="l"/>
            <a:r>
              <a:rPr lang="uk-UA" sz="2000" dirty="0" smtClean="0"/>
              <a:t>Українські Карпати</a:t>
            </a:r>
            <a:endParaRPr lang="ru-RU" sz="2000" dirty="0"/>
          </a:p>
        </p:txBody>
      </p:sp>
      <p:pic>
        <p:nvPicPr>
          <p:cNvPr id="2054" name="Picture 6" descr="Картинки по запросу озеро ялпу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" y="2686906"/>
            <a:ext cx="3562099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318" y="4845595"/>
            <a:ext cx="2224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Оз. Ялпуг,</a:t>
            </a:r>
          </a:p>
          <a:p>
            <a:pPr algn="l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Одеська обл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51" y="4470550"/>
            <a:ext cx="3528392" cy="23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3290" y="6053225"/>
            <a:ext cx="3450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Оз. Кагул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Ренійський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8" name="Picture 10" descr="Sivash rose br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36" y="2420888"/>
            <a:ext cx="3313860" cy="22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ivash rose br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16" y="4567805"/>
            <a:ext cx="3183384" cy="21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42797" y="4109832"/>
            <a:ext cx="3585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Оз.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Сиваш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Гниле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,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захдний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залив Азовского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8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15200" cy="715962"/>
          </a:xfrm>
          <a:solidFill>
            <a:schemeClr val="tx2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Моря України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177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4" y="2356011"/>
            <a:ext cx="4303456" cy="286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6056" y="1497558"/>
            <a:ext cx="38009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Чорне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море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azovse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013" y="2356011"/>
            <a:ext cx="4388844" cy="286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59058" y="1610170"/>
            <a:ext cx="4361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Азовське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море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47933"/>
              </p:ext>
            </p:extLst>
          </p:nvPr>
        </p:nvGraphicFramePr>
        <p:xfrm>
          <a:off x="131165" y="5219378"/>
          <a:ext cx="4305672" cy="1524000"/>
        </p:xfrm>
        <a:graphic>
          <a:graphicData uri="http://schemas.openxmlformats.org/drawingml/2006/table">
            <a:tbl>
              <a:tblPr/>
              <a:tblGrid>
                <a:gridCol w="2152836"/>
                <a:gridCol w="2152836"/>
              </a:tblGrid>
              <a:tr h="264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Довжина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1150 </a:t>
                      </a:r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Км"/>
                        </a:rPr>
                        <a:t>км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глибина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1240 </a:t>
                      </a:r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Метр"/>
                        </a:rPr>
                        <a:t>м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580 </a:t>
                      </a:r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Км"/>
                        </a:rPr>
                        <a:t>км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422 000 </a:t>
                      </a:r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Км²"/>
                        </a:rPr>
                        <a:t>км²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Найбільша глибина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2245 </a:t>
                      </a:r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Метр"/>
                        </a:rPr>
                        <a:t>м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83488"/>
              </p:ext>
            </p:extLst>
          </p:nvPr>
        </p:nvGraphicFramePr>
        <p:xfrm>
          <a:off x="4780732" y="5219378"/>
          <a:ext cx="4089406" cy="1524000"/>
        </p:xfrm>
        <a:graphic>
          <a:graphicData uri="http://schemas.openxmlformats.org/drawingml/2006/table">
            <a:tbl>
              <a:tblPr/>
              <a:tblGrid>
                <a:gridCol w="2044703"/>
                <a:gridCol w="2044703"/>
              </a:tblGrid>
              <a:tr h="2121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Довжина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380 </a:t>
                      </a:r>
                      <a:r>
                        <a:rPr lang="ru-RU" sz="1400" b="1" u="none" strike="noStrike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Км"/>
                        </a:rPr>
                        <a:t>км</a:t>
                      </a:r>
                      <a:endParaRPr lang="ru-RU" sz="1400" b="1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37800 </a:t>
                      </a:r>
                      <a:r>
                        <a:rPr lang="ru-RU" sz="1400" b="1" u="none" strike="noStrike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Км²"/>
                        </a:rPr>
                        <a:t>км²</a:t>
                      </a:r>
                      <a:endParaRPr lang="ru-RU" sz="1400" b="1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Найбільша глибина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13,5 </a:t>
                      </a:r>
                      <a:r>
                        <a:rPr lang="ru-RU" sz="1400" b="1" u="none" strike="noStrike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Метр"/>
                        </a:rPr>
                        <a:t>м</a:t>
                      </a:r>
                      <a:endParaRPr lang="ru-RU" sz="1400" b="1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глибина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r>
                        <a:rPr lang="ru-RU" sz="1400" b="1" u="none" strike="noStrike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Метр"/>
                        </a:rPr>
                        <a:t>м</a:t>
                      </a:r>
                      <a:endParaRPr lang="ru-RU" sz="1400" b="1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200 </a:t>
                      </a:r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Км"/>
                        </a:rPr>
                        <a:t>км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85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979712" y="188640"/>
            <a:ext cx="5256584" cy="1152128"/>
          </a:xfrm>
          <a:prstGeom prst="roundRect">
            <a:avLst/>
          </a:prstGeom>
          <a:gradFill>
            <a:gsLst>
              <a:gs pos="3325">
                <a:srgbClr val="C4CAFF">
                  <a:alpha val="79000"/>
                </a:srgbClr>
              </a:gs>
              <a:gs pos="0">
                <a:schemeClr val="accent5">
                  <a:tint val="50000"/>
                  <a:satMod val="300000"/>
                  <a:alpha val="73000"/>
                </a:schemeClr>
              </a:gs>
              <a:gs pos="35000">
                <a:schemeClr val="accent5">
                  <a:tint val="37000"/>
                  <a:satMod val="300000"/>
                  <a:alpha val="83000"/>
                </a:schemeClr>
              </a:gs>
              <a:gs pos="99000">
                <a:schemeClr val="accent5">
                  <a:tint val="15000"/>
                  <a:satMod val="350000"/>
                  <a:alpha val="80000"/>
                </a:schemeClr>
              </a:gs>
            </a:gsLst>
          </a:gra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484" y="406723"/>
            <a:ext cx="4696796" cy="715962"/>
          </a:xfrm>
        </p:spPr>
        <p:txBody>
          <a:bodyPr/>
          <a:lstStyle/>
          <a:p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Чорне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море</a:t>
            </a: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564332"/>
            <a:ext cx="8640960" cy="4816995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омиває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береги </a:t>
            </a:r>
            <a:r>
              <a:rPr lang="ru-RU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Грузії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Болгарії, Туреччини, Румунії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Березань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лиману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Зміїний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Дунаю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71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5122" name="Picture 2" descr="Картинки по запросу чорне море пля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" y="2768719"/>
            <a:ext cx="3005654" cy="199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чорне море пля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84" y="2765931"/>
            <a:ext cx="3005654" cy="200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12" y="2803027"/>
            <a:ext cx="2990496" cy="193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4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259632" y="23956"/>
            <a:ext cx="6840760" cy="1532836"/>
          </a:xfrm>
          <a:prstGeom prst="roundRect">
            <a:avLst/>
          </a:prstGeom>
          <a:gradFill>
            <a:gsLst>
              <a:gs pos="3325">
                <a:srgbClr val="C4CAFF">
                  <a:alpha val="79000"/>
                </a:srgbClr>
              </a:gs>
              <a:gs pos="0">
                <a:schemeClr val="accent5">
                  <a:tint val="50000"/>
                  <a:satMod val="300000"/>
                  <a:alpha val="73000"/>
                </a:schemeClr>
              </a:gs>
              <a:gs pos="35000">
                <a:schemeClr val="accent5">
                  <a:tint val="37000"/>
                  <a:satMod val="300000"/>
                  <a:alpha val="83000"/>
                </a:schemeClr>
              </a:gs>
              <a:gs pos="99000">
                <a:schemeClr val="accent5">
                  <a:tint val="15000"/>
                  <a:satMod val="350000"/>
                  <a:alpha val="80000"/>
                </a:schemeClr>
              </a:gs>
            </a:gsLst>
          </a:gra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6723"/>
            <a:ext cx="8136904" cy="715962"/>
          </a:xfrm>
        </p:spPr>
        <p:txBody>
          <a:bodyPr/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Тваринний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світ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Чорного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моря</a:t>
            </a: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564332"/>
            <a:ext cx="8640960" cy="4816995"/>
          </a:xfrm>
        </p:spPr>
        <p:txBody>
          <a:bodyPr/>
          <a:lstStyle/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71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5526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Фауна моря нараховує близько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видів найпростіших тварин,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видів ракових, понад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видів молюсків, близько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видів риб и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ссавців :  тюлень і три види дельфінів.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Картинки по запросу морской конек черное м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6801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zdih.ru/img/upload/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30" y="355455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40658" y="4866401"/>
            <a:ext cx="958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Зубарик</a:t>
            </a:r>
            <a:endParaRPr lang="ru-RU" sz="1600" dirty="0"/>
          </a:p>
        </p:txBody>
      </p:sp>
      <p:pic>
        <p:nvPicPr>
          <p:cNvPr id="7176" name="Picture 8" descr="http://bzdih.ru/img/upload/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/>
          <a:stretch/>
        </p:blipFill>
        <p:spPr bwMode="auto">
          <a:xfrm>
            <a:off x="6145407" y="5254251"/>
            <a:ext cx="2857500" cy="16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моллюски черное мор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581128"/>
            <a:ext cx="2857500" cy="20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Креветка зубчатый палем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" y="458112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3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Медуза корнеро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6"/>
            <a:ext cx="3275856" cy="23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033554"/>
            <a:ext cx="18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Медуза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корнерот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02886"/>
            <a:ext cx="3276107" cy="22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4213941"/>
            <a:ext cx="243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Афаліна чорноморська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Картинки по запросу дельфин белоб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" y="4596883"/>
            <a:ext cx="2867325" cy="21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дельфин морська свин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/>
          <a:stretch/>
        </p:blipFill>
        <p:spPr bwMode="auto">
          <a:xfrm>
            <a:off x="5964072" y="4647234"/>
            <a:ext cx="3210206" cy="21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артинки по запросу белобрюхий тюлен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646"/>
            <a:ext cx="3275856" cy="21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40" y="2497646"/>
            <a:ext cx="21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Білобрюхий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тюлень</a:t>
            </a:r>
          </a:p>
        </p:txBody>
      </p:sp>
      <p:pic>
        <p:nvPicPr>
          <p:cNvPr id="10252" name="Picture 12" descr="Картинки по запросу актиния черное мор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93" y="4647235"/>
            <a:ext cx="2989502" cy="21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9493" y="6378045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Актинія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4" name="Picture 14" descr="Картинки по запросу рак діоге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0469"/>
            <a:ext cx="2864276" cy="21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1527" y="4227551"/>
            <a:ext cx="121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Рак-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діоген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635895" y="188640"/>
            <a:ext cx="5497033" cy="1844914"/>
          </a:xfrm>
          <a:prstGeom prst="roundRect">
            <a:avLst/>
          </a:prstGeom>
          <a:gradFill>
            <a:gsLst>
              <a:gs pos="3325">
                <a:srgbClr val="C4CAFF">
                  <a:alpha val="79000"/>
                </a:srgbClr>
              </a:gs>
              <a:gs pos="0">
                <a:schemeClr val="accent5">
                  <a:tint val="50000"/>
                  <a:satMod val="300000"/>
                  <a:alpha val="73000"/>
                </a:schemeClr>
              </a:gs>
              <a:gs pos="35000">
                <a:schemeClr val="accent5">
                  <a:tint val="37000"/>
                  <a:satMod val="300000"/>
                  <a:alpha val="83000"/>
                </a:schemeClr>
              </a:gs>
              <a:gs pos="99000">
                <a:schemeClr val="accent5">
                  <a:tint val="15000"/>
                  <a:satMod val="350000"/>
                  <a:alpha val="80000"/>
                </a:schemeClr>
              </a:gs>
            </a:gsLst>
          </a:gra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52063" y="199577"/>
            <a:ext cx="6264696" cy="16268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5400" b="1" kern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Тваринний світ </a:t>
            </a:r>
            <a:br>
              <a:rPr lang="ru-RU" sz="5400" b="1" kern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b="1" kern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Чорного моря</a:t>
            </a:r>
            <a:endParaRPr lang="ru-RU" sz="5400" kern="0" dirty="0"/>
          </a:p>
        </p:txBody>
      </p:sp>
    </p:spTree>
    <p:extLst>
      <p:ext uri="{BB962C8B-B14F-4D97-AF65-F5344CB8AC3E}">
        <p14:creationId xmlns:p14="http://schemas.microsoft.com/office/powerpoint/2010/main" val="89921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zdih.ru/img/upload/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2" y="198170"/>
            <a:ext cx="4219171" cy="221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4478" y="1765265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Белуга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bzdih.ru/img/upload/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4671"/>
            <a:ext cx="3308159" cy="2481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838" y="4528314"/>
            <a:ext cx="27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Скорпена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їжак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 descr="http://bzdih.ru/img/upload/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2265"/>
            <a:ext cx="3818724" cy="23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42009" y="301144"/>
            <a:ext cx="322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Скат-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хвостокіл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морський кіт)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0" descr="http://bzdih.ru/img/upload/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" y="2300233"/>
            <a:ext cx="2945183" cy="2208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bzdih.ru/img/upload/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6482"/>
            <a:ext cx="3047987" cy="204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3601" y="2498900"/>
            <a:ext cx="50000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Риби</a:t>
            </a:r>
            <a:r>
              <a:rPr lang="ru-RU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u="sng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Чорного</a:t>
            </a:r>
            <a:r>
              <a:rPr lang="ru-RU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моря</a:t>
            </a:r>
            <a:endParaRPr lang="ru-RU" sz="5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206" name="Picture 14" descr="http://bzdih.ru/img/upload/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49" y="4528314"/>
            <a:ext cx="3014126" cy="2009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bzdih.ru/img/upload/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6557"/>
            <a:ext cx="3192003" cy="2339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0675" y="6353065"/>
            <a:ext cx="124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Зеленушка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5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3">
  <a:themeElements>
    <a:clrScheme name="">
      <a:dk1>
        <a:srgbClr val="FFFFFF"/>
      </a:dk1>
      <a:lt1>
        <a:srgbClr val="FFFFFF"/>
      </a:lt1>
      <a:dk2>
        <a:srgbClr val="FFFFFF"/>
      </a:dk2>
      <a:lt2>
        <a:srgbClr val="092F9A"/>
      </a:lt2>
      <a:accent1>
        <a:srgbClr val="0A4AD2"/>
      </a:accent1>
      <a:accent2>
        <a:srgbClr val="1E9EFF"/>
      </a:accent2>
      <a:accent3>
        <a:srgbClr val="FFFFFF"/>
      </a:accent3>
      <a:accent4>
        <a:srgbClr val="DADADA"/>
      </a:accent4>
      <a:accent5>
        <a:srgbClr val="AAB1E5"/>
      </a:accent5>
      <a:accent6>
        <a:srgbClr val="1A8FE7"/>
      </a:accent6>
      <a:hlink>
        <a:srgbClr val="67F9F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183</Template>
  <TotalTime>244</TotalTime>
  <Words>645</Words>
  <Application>Microsoft Office PowerPoint</Application>
  <PresentationFormat>Экран (4:3)</PresentationFormat>
  <Paragraphs>154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183</vt:lpstr>
      <vt:lpstr>Чорне і Азовське моря. Охорона водойм</vt:lpstr>
      <vt:lpstr>Мета</vt:lpstr>
      <vt:lpstr>Водойми</vt:lpstr>
      <vt:lpstr>Презентация PowerPoint</vt:lpstr>
      <vt:lpstr>Моря України</vt:lpstr>
      <vt:lpstr>Чорне море</vt:lpstr>
      <vt:lpstr>Тваринний світ  Чорного моря</vt:lpstr>
      <vt:lpstr>Презентация PowerPoint</vt:lpstr>
      <vt:lpstr>Презентация PowerPoint</vt:lpstr>
      <vt:lpstr>Презентация PowerPoint</vt:lpstr>
      <vt:lpstr>  </vt:lpstr>
      <vt:lpstr>Азовське море</vt:lpstr>
      <vt:lpstr>     Фауна Азовського моря</vt:lpstr>
      <vt:lpstr>Презентация PowerPoint</vt:lpstr>
      <vt:lpstr>Презентация PowerPoint</vt:lpstr>
      <vt:lpstr>  </vt:lpstr>
      <vt:lpstr> </vt:lpstr>
      <vt:lpstr>Екологічні задачі</vt:lpstr>
      <vt:lpstr>Рефлексія</vt:lpstr>
      <vt:lpstr>Дякую за увагу!!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Alena</dc:creator>
  <cp:lastModifiedBy>Alena</cp:lastModifiedBy>
  <cp:revision>31</cp:revision>
  <dcterms:created xsi:type="dcterms:W3CDTF">2017-03-05T12:50:49Z</dcterms:created>
  <dcterms:modified xsi:type="dcterms:W3CDTF">2017-03-05T17:05:39Z</dcterms:modified>
</cp:coreProperties>
</file>