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73" r:id="rId4"/>
    <p:sldId id="265" r:id="rId5"/>
    <p:sldId id="266" r:id="rId6"/>
    <p:sldId id="259" r:id="rId7"/>
    <p:sldId id="268" r:id="rId8"/>
    <p:sldId id="269" r:id="rId9"/>
    <p:sldId id="270" r:id="rId10"/>
    <p:sldId id="271" r:id="rId11"/>
    <p:sldId id="257" r:id="rId12"/>
    <p:sldId id="258" r:id="rId13"/>
    <p:sldId id="267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2" y="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96488-017A-44BC-8797-47288E7CBCAF}" type="datetimeFigureOut">
              <a:rPr lang="uk-UA" smtClean="0"/>
              <a:t>25.03.2017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B01F9-4BA8-4E9F-AED3-9097AE996C9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917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1897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8326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179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416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481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378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345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3947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235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420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2206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3903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1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01F9-4BA8-4E9F-AED3-9097AE996C95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258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5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9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6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4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59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6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1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0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75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4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F16A-062F-4127-855A-7D4D6D2B3A00}" type="datetimeFigureOut">
              <a:rPr lang="ru-RU" smtClean="0"/>
              <a:t>25.03.2017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F8576-2E87-455D-83CD-63E449FC95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30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9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9.w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8.wmf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4.wmf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3.wmf"/><Relationship Id="rId4" Type="http://schemas.openxmlformats.org/officeDocument/2006/relationships/notesSlide" Target="../notesSlides/notesSlide12.xml"/><Relationship Id="rId9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5.bin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microsoft.com/office/2007/relationships/hdphoto" Target="../media/hdphoto1.wdp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.bin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wmf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9.w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8.wmf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4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4.w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3.wmf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8941" y="188639"/>
            <a:ext cx="64459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779" y="4698162"/>
            <a:ext cx="7333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none" spc="50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Розв</a:t>
            </a:r>
            <a:r>
              <a:rPr lang="en-US" sz="3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uk-UA" sz="3200" b="1" cap="none" spc="50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язування</a:t>
            </a:r>
            <a:r>
              <a:rPr lang="uk-UA" sz="3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задач </a:t>
            </a:r>
            <a:r>
              <a:rPr lang="ru-RU" sz="3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 </a:t>
            </a:r>
            <a:r>
              <a:rPr lang="ru-RU" sz="3200" b="1" cap="none" spc="50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застосування</a:t>
            </a:r>
            <a:endParaRPr lang="ru-RU" sz="3200" b="1" cap="none" spc="50" dirty="0" smtClean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8941" y="5495573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ЗАКОНУ   АРХІМЕДА</a:t>
            </a:r>
            <a:endParaRPr lang="ru-RU" sz="28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r="6586" b="28632"/>
          <a:stretch/>
        </p:blipFill>
        <p:spPr>
          <a:xfrm flipH="1">
            <a:off x="318653" y="650304"/>
            <a:ext cx="1814945" cy="25796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62596" y="3253166"/>
            <a:ext cx="21270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Вовченко С.М</a:t>
            </a:r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минус ХОЛОДНО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5757183"/>
            <a:ext cx="407417" cy="407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46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81">
        <p:split orient="vert"/>
      </p:transition>
    </mc:Choice>
    <mc:Fallback>
      <p:transition spd="slow" advTm="718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4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577266"/>
            <a:ext cx="8496944" cy="6020086"/>
          </a:xfrm>
          <a:prstGeom prst="roundRect">
            <a:avLst/>
          </a:prstGeom>
          <a:solidFill>
            <a:srgbClr val="FFFF00">
              <a:alpha val="72000"/>
            </a:srgb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663411"/>
              </p:ext>
            </p:extLst>
          </p:nvPr>
        </p:nvGraphicFramePr>
        <p:xfrm>
          <a:off x="3313113" y="2041525"/>
          <a:ext cx="2225675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Формула" r:id="rId5" imgW="799920" imgH="431640" progId="Equation.3">
                  <p:embed/>
                </p:oleObj>
              </mc:Choice>
              <mc:Fallback>
                <p:oleObj name="Формула" r:id="rId5" imgW="799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3113" y="2041525"/>
                        <a:ext cx="2225675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02630"/>
              </p:ext>
            </p:extLst>
          </p:nvPr>
        </p:nvGraphicFramePr>
        <p:xfrm>
          <a:off x="2746375" y="765175"/>
          <a:ext cx="3835400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0" name="Формула" r:id="rId7" imgW="660240" imgH="241200" progId="Equation.3">
                  <p:embed/>
                </p:oleObj>
              </mc:Choice>
              <mc:Fallback>
                <p:oleObj name="Формула" r:id="rId7" imgW="660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5" y="765175"/>
                        <a:ext cx="3835400" cy="138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282220"/>
              </p:ext>
            </p:extLst>
          </p:nvPr>
        </p:nvGraphicFramePr>
        <p:xfrm>
          <a:off x="1090613" y="3471863"/>
          <a:ext cx="4081462" cy="190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1" name="Формула" r:id="rId9" imgW="1777680" imgH="838080" progId="Equation.3">
                  <p:embed/>
                </p:oleObj>
              </mc:Choice>
              <mc:Fallback>
                <p:oleObj name="Формула" r:id="rId9" imgW="177768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613" y="3471863"/>
                        <a:ext cx="4081462" cy="190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656255" y="3622990"/>
            <a:ext cx="12025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 </a:t>
            </a:r>
            <a:r>
              <a:rPr lang="uk-U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0,2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270391"/>
              </p:ext>
            </p:extLst>
          </p:nvPr>
        </p:nvGraphicFramePr>
        <p:xfrm>
          <a:off x="6858829" y="3475575"/>
          <a:ext cx="781810" cy="85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Формула" r:id="rId11" imgW="253800" imgH="279360" progId="Equation.3">
                  <p:embed/>
                </p:oleObj>
              </mc:Choice>
              <mc:Fallback>
                <p:oleObj name="Формула" r:id="rId11" imgW="253800" imgH="2793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58829" y="3475575"/>
                        <a:ext cx="781810" cy="85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99592" y="5463425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Відповідь 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 </a:t>
            </a: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0,2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868031"/>
              </p:ext>
            </p:extLst>
          </p:nvPr>
        </p:nvGraphicFramePr>
        <p:xfrm>
          <a:off x="5656255" y="5314061"/>
          <a:ext cx="7810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Формула" r:id="rId13" imgW="253800" imgH="279360" progId="Equation.3">
                  <p:embed/>
                </p:oleObj>
              </mc:Choice>
              <mc:Fallback>
                <p:oleObj name="Формула" r:id="rId13" imgW="253800" imgH="279360" progId="Equation.3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6255" y="5314061"/>
                        <a:ext cx="7810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56788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752">
        <p:split orient="vert"/>
      </p:transition>
    </mc:Choice>
    <mc:Fallback>
      <p:transition spd="slow" advTm="217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16632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3763" y="1340768"/>
            <a:ext cx="8110694" cy="403187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4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outerShdw blurRad="825500" dist="38100" dir="17340000" sx="102000" sy="102000" algn="tl" rotWithShape="0">
              <a:srgbClr val="FFFF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№4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Тіло підвішене до динамометра повністю занурюють  у воду в циліндричній посудині. Рівень води при цьому підвищується на 7 см. Покази динамометра при цьому змінились на 0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7Н. Знайдіть площу дна посудини, якщо густина води 1000 кг/м</a:t>
            </a:r>
            <a:r>
              <a:rPr kumimoji="0" lang="uk-UA" sz="3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=10 Н/кг. 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Відповідь виразіть у м</a:t>
            </a:r>
            <a:r>
              <a:rPr kumimoji="0" lang="uk-UA" sz="3200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31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991">
        <p:split orient="vert"/>
      </p:transition>
    </mc:Choice>
    <mc:Fallback>
      <p:transition spd="slow" advTm="139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577266"/>
            <a:ext cx="8496944" cy="6020086"/>
          </a:xfrm>
          <a:prstGeom prst="roundRect">
            <a:avLst/>
          </a:prstGeom>
          <a:solidFill>
            <a:srgbClr val="FFFF00">
              <a:alpha val="72000"/>
            </a:srgb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541528"/>
              </p:ext>
            </p:extLst>
          </p:nvPr>
        </p:nvGraphicFramePr>
        <p:xfrm>
          <a:off x="2833688" y="981075"/>
          <a:ext cx="3763962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Формула" r:id="rId5" imgW="647640" imgH="241200" progId="Equation.3">
                  <p:embed/>
                </p:oleObj>
              </mc:Choice>
              <mc:Fallback>
                <p:oleObj name="Формула" r:id="rId5" imgW="6476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688" y="981075"/>
                        <a:ext cx="3763962" cy="138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334300"/>
              </p:ext>
            </p:extLst>
          </p:nvPr>
        </p:nvGraphicFramePr>
        <p:xfrm>
          <a:off x="611560" y="2435016"/>
          <a:ext cx="3414712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Формула" r:id="rId7" imgW="672840" imgH="228600" progId="Equation.3">
                  <p:embed/>
                </p:oleObj>
              </mc:Choice>
              <mc:Fallback>
                <p:oleObj name="Формула" r:id="rId7" imgW="6728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435016"/>
                        <a:ext cx="3414712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989544"/>
              </p:ext>
            </p:extLst>
          </p:nvPr>
        </p:nvGraphicFramePr>
        <p:xfrm>
          <a:off x="5297488" y="2390775"/>
          <a:ext cx="2725737" cy="182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Формула" r:id="rId9" imgW="520560" imgH="406080" progId="Equation.3">
                  <p:embed/>
                </p:oleObj>
              </mc:Choice>
              <mc:Fallback>
                <p:oleObj name="Формула" r:id="rId9" imgW="520560" imgH="4060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7488" y="2390775"/>
                        <a:ext cx="2725737" cy="182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659280"/>
              </p:ext>
            </p:extLst>
          </p:nvPr>
        </p:nvGraphicFramePr>
        <p:xfrm>
          <a:off x="2808056" y="4581128"/>
          <a:ext cx="3663950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Формула" r:id="rId11" imgW="825480" imgH="406080" progId="Equation.3">
                  <p:embed/>
                </p:oleObj>
              </mc:Choice>
              <mc:Fallback>
                <p:oleObj name="Формула" r:id="rId11" imgW="825480" imgH="4060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056" y="4581128"/>
                        <a:ext cx="3663950" cy="179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>
            <a:off x="2627784" y="3284984"/>
            <a:ext cx="432048" cy="2016224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364088" y="1906902"/>
            <a:ext cx="792088" cy="1018042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251941" y="3587309"/>
            <a:ext cx="1328171" cy="1469109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18485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622">
        <p:split orient="vert"/>
      </p:transition>
    </mc:Choice>
    <mc:Fallback>
      <p:transition spd="slow" advTm="206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5737" y="188640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6532" y="557972"/>
            <a:ext cx="8496944" cy="6020086"/>
          </a:xfrm>
          <a:prstGeom prst="roundRect">
            <a:avLst/>
          </a:prstGeom>
          <a:solidFill>
            <a:srgbClr val="FFFF00">
              <a:alpha val="72000"/>
            </a:srgb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527212"/>
              </p:ext>
            </p:extLst>
          </p:nvPr>
        </p:nvGraphicFramePr>
        <p:xfrm>
          <a:off x="2655888" y="863600"/>
          <a:ext cx="3663950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Формула" r:id="rId5" imgW="825480" imgH="431640" progId="Equation.3">
                  <p:embed/>
                </p:oleObj>
              </mc:Choice>
              <mc:Fallback>
                <p:oleObj name="Формула" r:id="rId5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863600"/>
                        <a:ext cx="3663950" cy="191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993472"/>
              </p:ext>
            </p:extLst>
          </p:nvPr>
        </p:nvGraphicFramePr>
        <p:xfrm>
          <a:off x="957263" y="2781300"/>
          <a:ext cx="7229475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Формула" r:id="rId7" imgW="2006280" imgH="660240" progId="Equation.3">
                  <p:embed/>
                </p:oleObj>
              </mc:Choice>
              <mc:Fallback>
                <p:oleObj name="Формула" r:id="rId7" imgW="20062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2781300"/>
                        <a:ext cx="7229475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15737" y="5517232"/>
            <a:ext cx="4398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Відповідь 0,001 м</a:t>
            </a:r>
            <a:r>
              <a:rPr kumimoji="0" lang="uk-UA" sz="3200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9805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798">
        <p:split orient="vert"/>
      </p:transition>
    </mc:Choice>
    <mc:Fallback>
      <p:transition spd="slow" advTm="227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7533" y="260648"/>
            <a:ext cx="6613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6" y="980728"/>
            <a:ext cx="8037900" cy="5237290"/>
          </a:xfrm>
          <a:prstGeom prst="roundRect">
            <a:avLst/>
          </a:prstGeom>
          <a:solidFill>
            <a:srgbClr val="FFFF99">
              <a:alpha val="66000"/>
            </a:srgb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3" r="6586" b="28632"/>
          <a:stretch/>
        </p:blipFill>
        <p:spPr>
          <a:xfrm flipH="1">
            <a:off x="1163777" y="1700808"/>
            <a:ext cx="1814945" cy="25796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88956" y="4437112"/>
            <a:ext cx="17645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Вовченко С.М.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3794" y="1674673"/>
            <a:ext cx="342433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 </a:t>
            </a:r>
          </a:p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</a:p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увагу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29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43">
        <p:split orient="vert"/>
      </p:transition>
    </mc:Choice>
    <mc:Fallback>
      <p:transition spd="slow" advTm="60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210920"/>
            <a:ext cx="4017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</a:t>
            </a: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треба  знати !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6" name="Picture 4" descr="http://voitenkoteacher.ucoz.ua/_si/0/0430580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530" y="918806"/>
            <a:ext cx="16108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156" y="918806"/>
            <a:ext cx="6236825" cy="224676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uk-U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Архімед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  дав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.-гр.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᾽Αρχιμήδης; 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287 до 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е., Сіракузи — 212 до н. е., Сіракузи) — давньогрецький математик, фізик, інженер, винахідник та астроном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918806"/>
            <a:ext cx="6236460" cy="5355312"/>
          </a:xfrm>
          <a:prstGeom prst="rect">
            <a:avLst/>
          </a:prstGeom>
          <a:solidFill>
            <a:srgbClr val="FFFF00">
              <a:alpha val="67000"/>
            </a:srgbClr>
          </a:solidFill>
        </p:spPr>
        <p:txBody>
          <a:bodyPr wrap="square">
            <a:sp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Згідно з легендою, Архімед використав свій закон гідростатики, щоб визначити, чи не менше питома вага золотої корони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Гієрона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II,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ніж у чистого золота.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Відома оповідь про те, як Архімед зумів визначити, чи зроблена корона сіракузького тирана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Гієрона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чистого золота або ж ювелір підмішав значну кількість срібла. Питома вага золота на той час вже була відомою, але складність полягала в тому, щоб точно визначити об'єм корони, адже вона мала неправильну форму. Архімед довгий час розмірковував над цим завданням. Зрештою, коли він приймав ванну, йому в голову прийшла блискуча ідея: занурюючи корону у воду, можна визначити її об'єм, вимірявши об'єм витісненої нею води. Згідно з легендою, Архімед вискочив голий на вулицю з криком «Еврика!» (дав.-гр.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εὕρηκα!),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означало буквально «Знайшов!». Так науковець відкрив основний закон гідростатики, нині відомий як закон Архімеда.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r="9968"/>
          <a:stretch/>
        </p:blipFill>
        <p:spPr>
          <a:xfrm>
            <a:off x="27535" y="1826747"/>
            <a:ext cx="6985140" cy="47623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9968"/>
          <a:stretch/>
        </p:blipFill>
        <p:spPr>
          <a:xfrm>
            <a:off x="6804248" y="4465176"/>
            <a:ext cx="2339752" cy="2123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t="29752" r="37328"/>
          <a:stretch/>
        </p:blipFill>
        <p:spPr>
          <a:xfrm>
            <a:off x="6487980" y="4465176"/>
            <a:ext cx="2627784" cy="22683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r="20776"/>
          <a:stretch/>
        </p:blipFill>
        <p:spPr>
          <a:xfrm>
            <a:off x="6588225" y="4474745"/>
            <a:ext cx="2520280" cy="21143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5" t="19430" r="13640" b="4133"/>
          <a:stretch/>
        </p:blipFill>
        <p:spPr>
          <a:xfrm>
            <a:off x="6445280" y="4474745"/>
            <a:ext cx="2670484" cy="22052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r="9968"/>
          <a:stretch/>
        </p:blipFill>
        <p:spPr>
          <a:xfrm>
            <a:off x="6487981" y="4474745"/>
            <a:ext cx="2627784" cy="2258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r="9969"/>
          <a:stretch/>
        </p:blipFill>
        <p:spPr>
          <a:xfrm>
            <a:off x="6619454" y="4498642"/>
            <a:ext cx="2496310" cy="218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64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722">
        <p:split orient="vert"/>
      </p:transition>
    </mc:Choice>
    <mc:Fallback>
      <p:transition spd="slow" advTm="457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4239" y="200834"/>
            <a:ext cx="4017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</a:t>
            </a: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треба  знати !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996030"/>
              </p:ext>
            </p:extLst>
          </p:nvPr>
        </p:nvGraphicFramePr>
        <p:xfrm>
          <a:off x="1115616" y="3284984"/>
          <a:ext cx="5643562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Формула" r:id="rId5" imgW="1244520" imgH="406080" progId="Equation.3">
                  <p:embed/>
                </p:oleObj>
              </mc:Choice>
              <mc:Fallback>
                <p:oleObj name="Формула" r:id="rId5" imgW="124452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284984"/>
                        <a:ext cx="5643562" cy="1817688"/>
                      </a:xfrm>
                      <a:prstGeom prst="rect">
                        <a:avLst/>
                      </a:prstGeom>
                      <a:solidFill>
                        <a:srgbClr val="FFFF00">
                          <a:alpha val="70000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51443" y="5589240"/>
            <a:ext cx="5361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Закон   Архімеда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6" name="Picture 4" descr="http://voitenkoteacher.ucoz.ua/_si/0/04305809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530" y="1700808"/>
            <a:ext cx="16108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1711" y="1039659"/>
            <a:ext cx="6761155" cy="1815882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uk-U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Архімед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  дав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.-гр.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᾽Αρχιμήδης; 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 287 до н. е., Сіракузи — 212 до н. е., Сіракузи) — давньогрецький математик, фізик, інженер, винахідник та астроном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7919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72">
        <p:split orient="vert"/>
      </p:transition>
    </mc:Choice>
    <mc:Fallback>
      <p:transition spd="slow" advTm="71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16632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3763" y="1340768"/>
            <a:ext cx="8110694" cy="30469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4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outerShdw blurRad="825500" dist="38100" dir="17340000" sx="102000" sy="102000" algn="tl" rotWithShape="0">
              <a:srgbClr val="FFFF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№1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Назвіть   виштовхувальну   силу</a:t>
            </a:r>
            <a:r>
              <a:rPr kumimoji="0" lang="uk-UA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Архімеда </a:t>
            </a:r>
            <a:r>
              <a:rPr kumimoji="0" lang="uk-UA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uk-UA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яка  подіє на  тіло  довжиною 25см, шириною 20см  і висотою  50мм  після  його  занурення  у   воду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якщо густина води 1000 кг/м</a:t>
            </a:r>
            <a:r>
              <a:rPr kumimoji="0" lang="uk-UA" sz="3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=10 Н/кг. 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Відповідь виразіть у м</a:t>
            </a:r>
            <a:r>
              <a:rPr kumimoji="0" lang="uk-UA" sz="3200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78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315">
        <p:split orient="vert"/>
      </p:transition>
    </mc:Choice>
    <mc:Fallback>
      <p:transition spd="slow" advTm="931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577266"/>
            <a:ext cx="8496944" cy="6020086"/>
          </a:xfrm>
          <a:prstGeom prst="roundRect">
            <a:avLst/>
          </a:prstGeom>
          <a:solidFill>
            <a:srgbClr val="FFFF00">
              <a:alpha val="72000"/>
            </a:srgb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293823"/>
              </p:ext>
            </p:extLst>
          </p:nvPr>
        </p:nvGraphicFramePr>
        <p:xfrm>
          <a:off x="2820988" y="1008063"/>
          <a:ext cx="38385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Формула" r:id="rId5" imgW="660240" imgH="190440" progId="Equation.3">
                  <p:embed/>
                </p:oleObj>
              </mc:Choice>
              <mc:Fallback>
                <p:oleObj name="Формула" r:id="rId5" imgW="6602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1008063"/>
                        <a:ext cx="38385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515024"/>
              </p:ext>
            </p:extLst>
          </p:nvPr>
        </p:nvGraphicFramePr>
        <p:xfrm>
          <a:off x="4355976" y="2487171"/>
          <a:ext cx="3735388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Формула" r:id="rId7" imgW="736560" imgH="215640" progId="Equation.3">
                  <p:embed/>
                </p:oleObj>
              </mc:Choice>
              <mc:Fallback>
                <p:oleObj name="Формула" r:id="rId7" imgW="736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2487171"/>
                        <a:ext cx="3735388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 flipH="1">
            <a:off x="827584" y="1920146"/>
            <a:ext cx="1512168" cy="1796886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788024" y="1772816"/>
            <a:ext cx="1224136" cy="1045773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343396"/>
              </p:ext>
            </p:extLst>
          </p:nvPr>
        </p:nvGraphicFramePr>
        <p:xfrm>
          <a:off x="1423988" y="3860800"/>
          <a:ext cx="4872037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Формула" r:id="rId9" imgW="838080" imgH="190440" progId="Equation.3">
                  <p:embed/>
                </p:oleObj>
              </mc:Choice>
              <mc:Fallback>
                <p:oleObj name="Формула" r:id="rId9" imgW="838080" imgH="19044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3860800"/>
                        <a:ext cx="4872037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5386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97">
        <p:split orient="vert"/>
      </p:transition>
    </mc:Choice>
    <mc:Fallback>
      <p:transition spd="slow" advTm="1099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5737" y="188640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6582" y="596941"/>
            <a:ext cx="8496944" cy="6020086"/>
          </a:xfrm>
          <a:prstGeom prst="roundRect">
            <a:avLst/>
          </a:prstGeom>
          <a:solidFill>
            <a:srgbClr val="FFFF00">
              <a:alpha val="72000"/>
            </a:srgb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694346"/>
              </p:ext>
            </p:extLst>
          </p:nvPr>
        </p:nvGraphicFramePr>
        <p:xfrm>
          <a:off x="1512888" y="4414838"/>
          <a:ext cx="6103937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Формула" r:id="rId5" imgW="2387520" imgH="406080" progId="Equation.3">
                  <p:embed/>
                </p:oleObj>
              </mc:Choice>
              <mc:Fallback>
                <p:oleObj name="Формула" r:id="rId5" imgW="2387520" imgH="406080" progId="Equation.3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4414838"/>
                        <a:ext cx="6103937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15737" y="5517232"/>
            <a:ext cx="3785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Відповідь </a:t>
            </a:r>
            <a:r>
              <a:rPr kumimoji="0" lang="uk-UA" sz="32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2,5 Н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501368"/>
            <a:ext cx="30877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a=25</a:t>
            </a:r>
            <a:r>
              <a:rPr lang="uk-UA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см=0,25м</a:t>
            </a:r>
            <a:endParaRPr lang="ru-RU" sz="5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3142709"/>
            <a:ext cx="32191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b=20 </a:t>
            </a:r>
            <a:r>
              <a:rPr lang="ru-RU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</a:t>
            </a:r>
            <a:r>
              <a:rPr lang="en-US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=0,2</a:t>
            </a:r>
            <a:r>
              <a:rPr lang="ru-RU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0м</a:t>
            </a:r>
            <a:endParaRPr lang="ru-RU" sz="3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2961" y="3789040"/>
            <a:ext cx="3594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h=</a:t>
            </a:r>
            <a:r>
              <a:rPr lang="ru-RU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r>
              <a:rPr lang="en-US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 </a:t>
            </a:r>
            <a:r>
              <a:rPr lang="ru-RU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мм</a:t>
            </a:r>
            <a:r>
              <a:rPr lang="en-US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=0,</a:t>
            </a:r>
            <a:r>
              <a:rPr lang="ru-RU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005м</a:t>
            </a:r>
            <a:endParaRPr lang="ru-RU" sz="3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51500" y="2197531"/>
            <a:ext cx="6719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36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ρ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954409"/>
              </p:ext>
            </p:extLst>
          </p:nvPr>
        </p:nvGraphicFramePr>
        <p:xfrm>
          <a:off x="1833112" y="2132856"/>
          <a:ext cx="1357265" cy="1039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Формула" r:id="rId7" imgW="596880" imgH="457200" progId="Equation.3">
                  <p:embed/>
                </p:oleObj>
              </mc:Choice>
              <mc:Fallback>
                <p:oleObj name="Формула" r:id="rId7" imgW="59688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33112" y="2132856"/>
                        <a:ext cx="1357265" cy="1039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415737" y="3142708"/>
            <a:ext cx="6335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=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864559"/>
              </p:ext>
            </p:extLst>
          </p:nvPr>
        </p:nvGraphicFramePr>
        <p:xfrm>
          <a:off x="3131840" y="2917566"/>
          <a:ext cx="1065284" cy="1096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Формула" r:id="rId9" imgW="431640" imgH="444240" progId="Equation.3">
                  <p:embed/>
                </p:oleObj>
              </mc:Choice>
              <mc:Fallback>
                <p:oleObj name="Формула" r:id="rId9" imgW="43164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31840" y="2917566"/>
                        <a:ext cx="1065284" cy="1096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860112"/>
              </p:ext>
            </p:extLst>
          </p:nvPr>
        </p:nvGraphicFramePr>
        <p:xfrm>
          <a:off x="1822450" y="869950"/>
          <a:ext cx="47958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Формула" r:id="rId11" imgW="825480" imgH="190440" progId="Equation.3">
                  <p:embed/>
                </p:oleObj>
              </mc:Choice>
              <mc:Fallback>
                <p:oleObj name="Формула" r:id="rId11" imgW="825480" imgH="190440" progId="Equation.3">
                  <p:embed/>
                  <p:pic>
                    <p:nvPicPr>
                      <p:cNvPr id="0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869950"/>
                        <a:ext cx="4795838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Стрелка вниз 17"/>
          <p:cNvSpPr/>
          <p:nvPr/>
        </p:nvSpPr>
        <p:spPr>
          <a:xfrm rot="20992241">
            <a:off x="1489731" y="2844060"/>
            <a:ext cx="140426" cy="16601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9921726">
            <a:off x="2933600" y="3696143"/>
            <a:ext cx="140174" cy="8924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 rot="297657">
            <a:off x="4596879" y="3015101"/>
            <a:ext cx="186874" cy="16601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5113504" y="3696789"/>
            <a:ext cx="218913" cy="8911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6554989" y="4234881"/>
            <a:ext cx="346547" cy="5374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1176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043">
        <p:split orient="vert"/>
      </p:transition>
    </mc:Choice>
    <mc:Fallback>
      <p:transition spd="slow" advTm="350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16632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340929" cy="2862322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  <a:effectLst>
            <a:outerShdw blurRad="825500" dist="38100" dir="17340000" sx="102000" sy="102000" algn="tl" rotWithShape="0">
              <a:srgbClr val="FFFF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№2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Назвіть  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рідину,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     яку  занурили  тіло  об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ємом   250 см³,  якщо на тіло  в  цій  рідині   діє   виштовхувальна     сила    Архімеда   2,5</a:t>
            </a:r>
            <a:r>
              <a:rPr kumimoji="0" lang="uk-UA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=10 Н/кг. 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7" y="4860160"/>
            <a:ext cx="5112569" cy="584775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  <a:effectLst>
            <a:outerShdw blurRad="825500" dist="38100" dir="17340000" sx="102000" sy="102000" algn="tl" rotWithShape="0">
              <a:srgbClr val="FFFF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4890937"/>
            <a:ext cx="1471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250 см³</a:t>
            </a:r>
            <a:endParaRPr lang="uk-UA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6704" y="4874297"/>
            <a:ext cx="17972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=0,00025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490312"/>
              </p:ext>
            </p:extLst>
          </p:nvPr>
        </p:nvGraphicFramePr>
        <p:xfrm>
          <a:off x="4427984" y="4779212"/>
          <a:ext cx="72008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Формула" r:id="rId5" imgW="203040" imgH="203040" progId="Equation.3">
                  <p:embed/>
                </p:oleObj>
              </mc:Choice>
              <mc:Fallback>
                <p:oleObj name="Формула" r:id="rId5" imgW="20304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27984" y="4779212"/>
                        <a:ext cx="720080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74504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273">
        <p:split orient="vert"/>
      </p:transition>
    </mc:Choice>
    <mc:Fallback>
      <p:transition spd="slow" advTm="252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577266"/>
            <a:ext cx="8496944" cy="6020086"/>
          </a:xfrm>
          <a:prstGeom prst="roundRect">
            <a:avLst/>
          </a:prstGeom>
          <a:solidFill>
            <a:srgbClr val="FFFF00">
              <a:alpha val="72000"/>
            </a:srgb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137309"/>
              </p:ext>
            </p:extLst>
          </p:nvPr>
        </p:nvGraphicFramePr>
        <p:xfrm>
          <a:off x="3435350" y="1989138"/>
          <a:ext cx="1978025" cy="129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Формула" r:id="rId5" imgW="711000" imgH="469800" progId="Equation.3">
                  <p:embed/>
                </p:oleObj>
              </mc:Choice>
              <mc:Fallback>
                <p:oleObj name="Формула" r:id="rId5" imgW="7110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5350" y="1989138"/>
                        <a:ext cx="1978025" cy="129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571050"/>
              </p:ext>
            </p:extLst>
          </p:nvPr>
        </p:nvGraphicFramePr>
        <p:xfrm>
          <a:off x="3076575" y="911225"/>
          <a:ext cx="31750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Формула" r:id="rId7" imgW="545760" imgH="190440" progId="Equation.3">
                  <p:embed/>
                </p:oleObj>
              </mc:Choice>
              <mc:Fallback>
                <p:oleObj name="Формула" r:id="rId7" imgW="545760" imgH="19044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575" y="911225"/>
                        <a:ext cx="31750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434856"/>
              </p:ext>
            </p:extLst>
          </p:nvPr>
        </p:nvGraphicFramePr>
        <p:xfrm>
          <a:off x="814388" y="3457575"/>
          <a:ext cx="4635500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" name="Формула" r:id="rId9" imgW="2019240" imgH="850680" progId="Equation.3">
                  <p:embed/>
                </p:oleObj>
              </mc:Choice>
              <mc:Fallback>
                <p:oleObj name="Формула" r:id="rId9" imgW="2019240" imgH="850680" progId="Equation.3">
                  <p:embed/>
                  <p:pic>
                    <p:nvPicPr>
                      <p:cNvPr id="0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3457575"/>
                        <a:ext cx="4635500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459887" y="3622990"/>
            <a:ext cx="1595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 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1000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787995"/>
              </p:ext>
            </p:extLst>
          </p:nvPr>
        </p:nvGraphicFramePr>
        <p:xfrm>
          <a:off x="7085438" y="3564892"/>
          <a:ext cx="582905" cy="95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5" name="Формула" r:id="rId11" imgW="279360" imgH="457200" progId="Equation.3">
                  <p:embed/>
                </p:oleObj>
              </mc:Choice>
              <mc:Fallback>
                <p:oleObj name="Формула" r:id="rId11" imgW="27936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85438" y="3564892"/>
                        <a:ext cx="582905" cy="953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99592" y="5463425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Відповідь 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 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1000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138203"/>
              </p:ext>
            </p:extLst>
          </p:nvPr>
        </p:nvGraphicFramePr>
        <p:xfrm>
          <a:off x="5796136" y="5341118"/>
          <a:ext cx="58261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Формула" r:id="rId13" imgW="279360" imgH="457200" progId="Equation.3">
                  <p:embed/>
                </p:oleObj>
              </mc:Choice>
              <mc:Fallback>
                <p:oleObj name="Формула" r:id="rId13" imgW="279360" imgH="457200" progId="Equation.3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5341118"/>
                        <a:ext cx="582612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505860" y="5355703"/>
            <a:ext cx="16114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(вода)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837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862">
        <p:split orient="vert"/>
      </p:transition>
    </mc:Choice>
    <mc:Fallback>
      <p:transition spd="slow" advTm="218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16632"/>
            <a:ext cx="431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Середня   школа № 279 ім. П. Григоренка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340929" cy="2308324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  <a:effectLst>
            <a:outerShdw blurRad="825500" dist="38100" dir="17340000" sx="102000" sy="102000" algn="tl" rotWithShape="0">
              <a:srgbClr val="FFFF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№3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Назвіть     об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єм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тіла, 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якщо  після  його  занурення у воду на нього  діє    виштовхувальна     сила    Архімеда   2000</a:t>
            </a:r>
            <a:r>
              <a:rPr kumimoji="0" lang="uk-UA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=10 Н/кг. 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23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246">
        <p:split orient="vert"/>
      </p:transition>
    </mc:Choice>
    <mc:Fallback>
      <p:transition spd="slow" advTm="824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2.5|2.6|4.4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1.7|3.2|2.1|1.2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9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2|3.2|5.8|1.4|3.1|3.3|3.8|3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1.1|2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7|2|1.6|1.6|2.7|1.5|2.2|1.1|1.9|1.8|2.3|2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1|3.4|1.9|2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8|2.9|1.7|3.6|1.9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453</Words>
  <Application>Microsoft Office PowerPoint</Application>
  <PresentationFormat>Экран (4:3)</PresentationFormat>
  <Paragraphs>60</Paragraphs>
  <Slides>14</Slides>
  <Notes>14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Тема Office</vt:lpstr>
      <vt:lpstr>Формула</vt:lpstr>
      <vt:lpstr>Microsoft Equation 3.0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Станіслав</dc:creator>
  <cp:lastModifiedBy>User</cp:lastModifiedBy>
  <cp:revision>39</cp:revision>
  <dcterms:created xsi:type="dcterms:W3CDTF">2015-01-03T12:53:20Z</dcterms:created>
  <dcterms:modified xsi:type="dcterms:W3CDTF">2017-03-25T16:55:16Z</dcterms:modified>
</cp:coreProperties>
</file>