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1"/>
  </p:notesMasterIdLst>
  <p:sldIdLst>
    <p:sldId id="276" r:id="rId2"/>
    <p:sldId id="322" r:id="rId3"/>
    <p:sldId id="293" r:id="rId4"/>
    <p:sldId id="321" r:id="rId5"/>
    <p:sldId id="292" r:id="rId6"/>
    <p:sldId id="294" r:id="rId7"/>
    <p:sldId id="300" r:id="rId8"/>
    <p:sldId id="295" r:id="rId9"/>
    <p:sldId id="277" r:id="rId10"/>
    <p:sldId id="285" r:id="rId11"/>
    <p:sldId id="279" r:id="rId12"/>
    <p:sldId id="283" r:id="rId13"/>
    <p:sldId id="278" r:id="rId14"/>
    <p:sldId id="290" r:id="rId15"/>
    <p:sldId id="296" r:id="rId16"/>
    <p:sldId id="281" r:id="rId17"/>
    <p:sldId id="286" r:id="rId18"/>
    <p:sldId id="287" r:id="rId19"/>
    <p:sldId id="288" r:id="rId20"/>
    <p:sldId id="289" r:id="rId21"/>
    <p:sldId id="297" r:id="rId22"/>
    <p:sldId id="299" r:id="rId23"/>
    <p:sldId id="301" r:id="rId24"/>
    <p:sldId id="302" r:id="rId25"/>
    <p:sldId id="303" r:id="rId26"/>
    <p:sldId id="305" r:id="rId27"/>
    <p:sldId id="307" r:id="rId28"/>
    <p:sldId id="306" r:id="rId29"/>
    <p:sldId id="304" r:id="rId30"/>
    <p:sldId id="312" r:id="rId31"/>
    <p:sldId id="311" r:id="rId32"/>
    <p:sldId id="308" r:id="rId33"/>
    <p:sldId id="313" r:id="rId34"/>
    <p:sldId id="310" r:id="rId35"/>
    <p:sldId id="317" r:id="rId36"/>
    <p:sldId id="316" r:id="rId37"/>
    <p:sldId id="315" r:id="rId38"/>
    <p:sldId id="320" r:id="rId39"/>
    <p:sldId id="30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00CC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68" autoAdjust="0"/>
    <p:restoredTop sz="94660"/>
  </p:normalViewPr>
  <p:slideViewPr>
    <p:cSldViewPr>
      <p:cViewPr varScale="1">
        <p:scale>
          <a:sx n="83" d="100"/>
          <a:sy n="83" d="100"/>
        </p:scale>
        <p:origin x="102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DEEAE1-E2B0-4665-9CC9-116924694EE1}" type="doc">
      <dgm:prSet loTypeId="urn:microsoft.com/office/officeart/2005/8/layout/radial3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AE5F0F6-B035-4196-882B-0144060EF5F2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dirty="0">
              <a:solidFill>
                <a:srgbClr val="C00000"/>
              </a:solidFill>
            </a:rPr>
            <a:t>Назвіть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dirty="0">
              <a:solidFill>
                <a:srgbClr val="C00000"/>
              </a:solidFill>
            </a:rPr>
            <a:t>художні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dirty="0">
              <a:solidFill>
                <a:srgbClr val="C00000"/>
              </a:solidFill>
            </a:rPr>
            <a:t>засоби</a:t>
          </a:r>
          <a:endParaRPr lang="ru-RU" sz="2800" dirty="0">
            <a:solidFill>
              <a:srgbClr val="C00000"/>
            </a:solidFill>
          </a:endParaRP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2D40A2A-EFDD-499E-ACE0-2CBFE8AA347D}" type="parTrans" cxnId="{8C52C5C0-8B3A-4FEC-9839-27084F2D3A15}">
      <dgm:prSet/>
      <dgm:spPr/>
      <dgm:t>
        <a:bodyPr/>
        <a:lstStyle/>
        <a:p>
          <a:endParaRPr lang="ru-RU"/>
        </a:p>
      </dgm:t>
    </dgm:pt>
    <dgm:pt modelId="{70F51866-2EFD-4409-9744-8FED3A2D146A}" type="sibTrans" cxnId="{8C52C5C0-8B3A-4FEC-9839-27084F2D3A15}">
      <dgm:prSet/>
      <dgm:spPr/>
      <dgm:t>
        <a:bodyPr/>
        <a:lstStyle/>
        <a:p>
          <a:endParaRPr lang="ru-RU"/>
        </a:p>
      </dgm:t>
    </dgm:pt>
    <dgm:pt modelId="{04040B88-3779-4E3F-B17C-FD0AEA4CD0E8}">
      <dgm:prSet phldrT="[Текст]"/>
      <dgm:spPr/>
      <dgm:t>
        <a:bodyPr/>
        <a:lstStyle/>
        <a:p>
          <a:r>
            <a:rPr lang="ru-RU" dirty="0"/>
            <a:t>Слава </a:t>
          </a:r>
          <a:r>
            <a:rPr lang="ru-RU" dirty="0" err="1"/>
            <a:t>навіки</a:t>
          </a:r>
          <a:r>
            <a:rPr lang="ru-RU" dirty="0"/>
            <a:t> буде з тобою,</a:t>
          </a:r>
        </a:p>
        <a:p>
          <a:r>
            <a:rPr lang="ru-RU" dirty="0" err="1"/>
            <a:t>Вольності</a:t>
          </a:r>
          <a:r>
            <a:rPr lang="ru-RU" dirty="0"/>
            <a:t> отче, Богдане-герою!</a:t>
          </a:r>
        </a:p>
        <a:p>
          <a:endParaRPr lang="ru-RU" dirty="0"/>
        </a:p>
      </dgm:t>
    </dgm:pt>
    <dgm:pt modelId="{165D989F-82A3-4B4A-8F60-3EE63EA36082}" type="parTrans" cxnId="{9875D8C4-7150-4F54-8981-0DF1B6D100FA}">
      <dgm:prSet/>
      <dgm:spPr/>
      <dgm:t>
        <a:bodyPr/>
        <a:lstStyle/>
        <a:p>
          <a:endParaRPr lang="ru-RU"/>
        </a:p>
      </dgm:t>
    </dgm:pt>
    <dgm:pt modelId="{F93E4C1D-8770-49BB-9BF9-6E1AC04DA567}" type="sibTrans" cxnId="{9875D8C4-7150-4F54-8981-0DF1B6D100FA}">
      <dgm:prSet/>
      <dgm:spPr/>
      <dgm:t>
        <a:bodyPr/>
        <a:lstStyle/>
        <a:p>
          <a:endParaRPr lang="ru-RU"/>
        </a:p>
      </dgm:t>
    </dgm:pt>
    <dgm:pt modelId="{7613C5F3-5158-42F8-8E79-95995110DDD5}">
      <dgm:prSet phldrT="[Текст]"/>
      <dgm:spPr/>
      <dgm:t>
        <a:bodyPr/>
        <a:lstStyle/>
        <a:p>
          <a:pPr marL="0" marR="0" lvl="2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Добро… </a:t>
          </a:r>
          <a:r>
            <a:rPr lang="ru-RU" dirty="0" err="1"/>
            <a:t>неначе</a:t>
          </a:r>
          <a:r>
            <a:rPr lang="ru-RU" dirty="0"/>
            <a:t> </a:t>
          </a:r>
          <a:r>
            <a:rPr lang="ru-RU" dirty="0" err="1"/>
            <a:t>воно</a:t>
          </a:r>
          <a:r>
            <a:rPr lang="ru-RU" dirty="0"/>
            <a:t> </a:t>
          </a:r>
          <a:r>
            <a:rPr lang="ru-RU" dirty="0" err="1"/>
            <a:t>золотеє</a:t>
          </a:r>
          <a:r>
            <a:rPr lang="ru-RU" dirty="0"/>
            <a:t>.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5AE6A04-5D6F-4C5D-B107-1DE44A3E7673}" type="parTrans" cxnId="{EDC091C2-33F3-4EB2-B30E-42C0C33B8A8F}">
      <dgm:prSet/>
      <dgm:spPr/>
      <dgm:t>
        <a:bodyPr/>
        <a:lstStyle/>
        <a:p>
          <a:endParaRPr lang="ru-RU"/>
        </a:p>
      </dgm:t>
    </dgm:pt>
    <dgm:pt modelId="{07FC1646-778D-4D3F-89AF-D548B7369759}" type="sibTrans" cxnId="{EDC091C2-33F3-4EB2-B30E-42C0C33B8A8F}">
      <dgm:prSet/>
      <dgm:spPr/>
      <dgm:t>
        <a:bodyPr/>
        <a:lstStyle/>
        <a:p>
          <a:endParaRPr lang="ru-RU"/>
        </a:p>
      </dgm:t>
    </dgm:pt>
    <dgm:pt modelId="{AAC701C9-C198-46B4-AEF9-5F34257681EA}">
      <dgm:prSet phldrT="[Текст]"/>
      <dgm:spPr/>
      <dgm:t>
        <a:bodyPr/>
        <a:lstStyle/>
        <a:p>
          <a:r>
            <a:rPr lang="ru-RU" dirty="0"/>
            <a:t>Слава </a:t>
          </a:r>
          <a:r>
            <a:rPr lang="ru-RU" dirty="0" err="1"/>
            <a:t>навіки</a:t>
          </a:r>
          <a:r>
            <a:rPr lang="ru-RU" dirty="0"/>
            <a:t> буде з тобою,</a:t>
          </a:r>
        </a:p>
        <a:p>
          <a:r>
            <a:rPr lang="ru-RU" dirty="0" err="1"/>
            <a:t>Вольності</a:t>
          </a:r>
          <a:r>
            <a:rPr lang="ru-RU" dirty="0"/>
            <a:t> отче…</a:t>
          </a:r>
        </a:p>
      </dgm:t>
    </dgm:pt>
    <dgm:pt modelId="{5F1A0402-E509-4899-874C-C94A4A9EF3B8}" type="parTrans" cxnId="{342CAEBB-F0E0-4B41-8CC5-3316E6E6B1F8}">
      <dgm:prSet/>
      <dgm:spPr/>
      <dgm:t>
        <a:bodyPr/>
        <a:lstStyle/>
        <a:p>
          <a:endParaRPr lang="ru-RU"/>
        </a:p>
      </dgm:t>
    </dgm:pt>
    <dgm:pt modelId="{DC812532-4091-4726-AA14-571A1180CAC5}" type="sibTrans" cxnId="{342CAEBB-F0E0-4B41-8CC5-3316E6E6B1F8}">
      <dgm:prSet/>
      <dgm:spPr/>
      <dgm:t>
        <a:bodyPr/>
        <a:lstStyle/>
        <a:p>
          <a:endParaRPr lang="ru-RU"/>
        </a:p>
      </dgm:t>
    </dgm:pt>
    <dgm:pt modelId="{2E53A016-E44E-4CE7-9F84-BA9DE97E6BE0}">
      <dgm:prSet phldrT="[Текст]"/>
      <dgm:spPr/>
      <dgm:t>
        <a:bodyPr/>
        <a:lstStyle/>
        <a:p>
          <a:r>
            <a:rPr lang="ru-RU" dirty="0" err="1"/>
            <a:t>Що</a:t>
          </a:r>
          <a:r>
            <a:rPr lang="ru-RU" dirty="0"/>
            <a:t> є свобода?</a:t>
          </a:r>
        </a:p>
        <a:p>
          <a:r>
            <a:rPr lang="ru-RU" dirty="0"/>
            <a:t>Добро в </a:t>
          </a:r>
          <a:r>
            <a:rPr lang="ru-RU" dirty="0" err="1"/>
            <a:t>ній</a:t>
          </a:r>
          <a:r>
            <a:rPr lang="ru-RU" dirty="0"/>
            <a:t> </a:t>
          </a:r>
          <a:r>
            <a:rPr lang="ru-RU" dirty="0" err="1"/>
            <a:t>якеє</a:t>
          </a:r>
          <a:r>
            <a:rPr lang="ru-RU" dirty="0"/>
            <a:t>?</a:t>
          </a:r>
        </a:p>
        <a:p>
          <a:endParaRPr lang="ru-RU" dirty="0"/>
        </a:p>
      </dgm:t>
    </dgm:pt>
    <dgm:pt modelId="{A655D971-B12F-4481-88BD-EE62CD90A093}" type="parTrans" cxnId="{0AA0325D-D919-498E-9201-D6460029B431}">
      <dgm:prSet/>
      <dgm:spPr/>
      <dgm:t>
        <a:bodyPr/>
        <a:lstStyle/>
        <a:p>
          <a:endParaRPr lang="ru-RU"/>
        </a:p>
      </dgm:t>
    </dgm:pt>
    <dgm:pt modelId="{DACD7876-FDB7-41DD-ADC7-0C2DD833FF12}" type="sibTrans" cxnId="{0AA0325D-D919-498E-9201-D6460029B431}">
      <dgm:prSet/>
      <dgm:spPr/>
      <dgm:t>
        <a:bodyPr/>
        <a:lstStyle/>
        <a:p>
          <a:endParaRPr lang="ru-RU"/>
        </a:p>
      </dgm:t>
    </dgm:pt>
    <dgm:pt modelId="{9503C579-29B4-419A-A698-49A06EBB459B}" type="pres">
      <dgm:prSet presAssocID="{3BDEEAE1-E2B0-4665-9CC9-116924694EE1}" presName="composite" presStyleCnt="0">
        <dgm:presLayoutVars>
          <dgm:chMax val="1"/>
          <dgm:dir/>
          <dgm:resizeHandles val="exact"/>
        </dgm:presLayoutVars>
      </dgm:prSet>
      <dgm:spPr/>
    </dgm:pt>
    <dgm:pt modelId="{3D5FBAD6-EDBA-4573-AB8B-8CABCBFBF727}" type="pres">
      <dgm:prSet presAssocID="{3BDEEAE1-E2B0-4665-9CC9-116924694EE1}" presName="radial" presStyleCnt="0">
        <dgm:presLayoutVars>
          <dgm:animLvl val="ctr"/>
        </dgm:presLayoutVars>
      </dgm:prSet>
      <dgm:spPr/>
    </dgm:pt>
    <dgm:pt modelId="{5E275DFD-5B86-4EA1-9CC5-B21245D0016E}" type="pres">
      <dgm:prSet presAssocID="{EAE5F0F6-B035-4196-882B-0144060EF5F2}" presName="centerShape" presStyleLbl="vennNode1" presStyleIdx="0" presStyleCnt="5"/>
      <dgm:spPr/>
    </dgm:pt>
    <dgm:pt modelId="{39D1F039-EDD6-4147-8B7E-9BA2A574B3AF}" type="pres">
      <dgm:prSet presAssocID="{04040B88-3779-4E3F-B17C-FD0AEA4CD0E8}" presName="node" presStyleLbl="vennNode1" presStyleIdx="1" presStyleCnt="5" custScaleX="202504" custScaleY="122919">
        <dgm:presLayoutVars>
          <dgm:bulletEnabled val="1"/>
        </dgm:presLayoutVars>
      </dgm:prSet>
      <dgm:spPr/>
    </dgm:pt>
    <dgm:pt modelId="{D67CE479-6962-449A-B9E1-E799D4A45F9A}" type="pres">
      <dgm:prSet presAssocID="{7613C5F3-5158-42F8-8E79-95995110DDD5}" presName="node" presStyleLbl="vennNode1" presStyleIdx="2" presStyleCnt="5" custScaleX="202504" custScaleY="122919" custRadScaleRad="110770">
        <dgm:presLayoutVars>
          <dgm:bulletEnabled val="1"/>
        </dgm:presLayoutVars>
      </dgm:prSet>
      <dgm:spPr/>
    </dgm:pt>
    <dgm:pt modelId="{6A76532C-94D1-4D14-ACED-15108B546FF4}" type="pres">
      <dgm:prSet presAssocID="{AAC701C9-C198-46B4-AEF9-5F34257681EA}" presName="node" presStyleLbl="vennNode1" presStyleIdx="3" presStyleCnt="5" custScaleX="202504" custScaleY="122919">
        <dgm:presLayoutVars>
          <dgm:bulletEnabled val="1"/>
        </dgm:presLayoutVars>
      </dgm:prSet>
      <dgm:spPr/>
    </dgm:pt>
    <dgm:pt modelId="{B0A522B0-56CB-4FE0-B267-480106E3393F}" type="pres">
      <dgm:prSet presAssocID="{2E53A016-E44E-4CE7-9F84-BA9DE97E6BE0}" presName="node" presStyleLbl="vennNode1" presStyleIdx="4" presStyleCnt="5" custScaleX="202504" custScaleY="122919" custRadScaleRad="112583">
        <dgm:presLayoutVars>
          <dgm:bulletEnabled val="1"/>
        </dgm:presLayoutVars>
      </dgm:prSet>
      <dgm:spPr/>
    </dgm:pt>
  </dgm:ptLst>
  <dgm:cxnLst>
    <dgm:cxn modelId="{5E9C0503-F7DA-45F8-A840-D37B015F683E}" type="presOf" srcId="{7613C5F3-5158-42F8-8E79-95995110DDD5}" destId="{D67CE479-6962-449A-B9E1-E799D4A45F9A}" srcOrd="0" destOrd="0" presId="urn:microsoft.com/office/officeart/2005/8/layout/radial3"/>
    <dgm:cxn modelId="{0AA0325D-D919-498E-9201-D6460029B431}" srcId="{EAE5F0F6-B035-4196-882B-0144060EF5F2}" destId="{2E53A016-E44E-4CE7-9F84-BA9DE97E6BE0}" srcOrd="3" destOrd="0" parTransId="{A655D971-B12F-4481-88BD-EE62CD90A093}" sibTransId="{DACD7876-FDB7-41DD-ADC7-0C2DD833FF12}"/>
    <dgm:cxn modelId="{59D8DF64-DBE6-4453-A786-A9BB8823CF4D}" type="presOf" srcId="{04040B88-3779-4E3F-B17C-FD0AEA4CD0E8}" destId="{39D1F039-EDD6-4147-8B7E-9BA2A574B3AF}" srcOrd="0" destOrd="0" presId="urn:microsoft.com/office/officeart/2005/8/layout/radial3"/>
    <dgm:cxn modelId="{240AB250-A26D-4F2A-9FD8-549420DCF4DB}" type="presOf" srcId="{EAE5F0F6-B035-4196-882B-0144060EF5F2}" destId="{5E275DFD-5B86-4EA1-9CC5-B21245D0016E}" srcOrd="0" destOrd="0" presId="urn:microsoft.com/office/officeart/2005/8/layout/radial3"/>
    <dgm:cxn modelId="{2954D894-4456-4757-93E7-7B180E7A9C37}" type="presOf" srcId="{AAC701C9-C198-46B4-AEF9-5F34257681EA}" destId="{6A76532C-94D1-4D14-ACED-15108B546FF4}" srcOrd="0" destOrd="0" presId="urn:microsoft.com/office/officeart/2005/8/layout/radial3"/>
    <dgm:cxn modelId="{342CAEBB-F0E0-4B41-8CC5-3316E6E6B1F8}" srcId="{EAE5F0F6-B035-4196-882B-0144060EF5F2}" destId="{AAC701C9-C198-46B4-AEF9-5F34257681EA}" srcOrd="2" destOrd="0" parTransId="{5F1A0402-E509-4899-874C-C94A4A9EF3B8}" sibTransId="{DC812532-4091-4726-AA14-571A1180CAC5}"/>
    <dgm:cxn modelId="{8C52C5C0-8B3A-4FEC-9839-27084F2D3A15}" srcId="{3BDEEAE1-E2B0-4665-9CC9-116924694EE1}" destId="{EAE5F0F6-B035-4196-882B-0144060EF5F2}" srcOrd="0" destOrd="0" parTransId="{32D40A2A-EFDD-499E-ACE0-2CBFE8AA347D}" sibTransId="{70F51866-2EFD-4409-9744-8FED3A2D146A}"/>
    <dgm:cxn modelId="{51187BC1-7325-466F-B77E-162BDE42E8DA}" type="presOf" srcId="{2E53A016-E44E-4CE7-9F84-BA9DE97E6BE0}" destId="{B0A522B0-56CB-4FE0-B267-480106E3393F}" srcOrd="0" destOrd="0" presId="urn:microsoft.com/office/officeart/2005/8/layout/radial3"/>
    <dgm:cxn modelId="{EDC091C2-33F3-4EB2-B30E-42C0C33B8A8F}" srcId="{EAE5F0F6-B035-4196-882B-0144060EF5F2}" destId="{7613C5F3-5158-42F8-8E79-95995110DDD5}" srcOrd="1" destOrd="0" parTransId="{F5AE6A04-5D6F-4C5D-B107-1DE44A3E7673}" sibTransId="{07FC1646-778D-4D3F-89AF-D548B7369759}"/>
    <dgm:cxn modelId="{9875D8C4-7150-4F54-8981-0DF1B6D100FA}" srcId="{EAE5F0F6-B035-4196-882B-0144060EF5F2}" destId="{04040B88-3779-4E3F-B17C-FD0AEA4CD0E8}" srcOrd="0" destOrd="0" parTransId="{165D989F-82A3-4B4A-8F60-3EE63EA36082}" sibTransId="{F93E4C1D-8770-49BB-9BF9-6E1AC04DA567}"/>
    <dgm:cxn modelId="{871259C9-7D04-463D-A15A-C215292B5DBC}" type="presOf" srcId="{3BDEEAE1-E2B0-4665-9CC9-116924694EE1}" destId="{9503C579-29B4-419A-A698-49A06EBB459B}" srcOrd="0" destOrd="0" presId="urn:microsoft.com/office/officeart/2005/8/layout/radial3"/>
    <dgm:cxn modelId="{F4AF5D4A-3FE9-4D16-9DDA-C7697578D9FA}" type="presParOf" srcId="{9503C579-29B4-419A-A698-49A06EBB459B}" destId="{3D5FBAD6-EDBA-4573-AB8B-8CABCBFBF727}" srcOrd="0" destOrd="0" presId="urn:microsoft.com/office/officeart/2005/8/layout/radial3"/>
    <dgm:cxn modelId="{1B390A78-5E3D-44B8-B44C-83C5C3168630}" type="presParOf" srcId="{3D5FBAD6-EDBA-4573-AB8B-8CABCBFBF727}" destId="{5E275DFD-5B86-4EA1-9CC5-B21245D0016E}" srcOrd="0" destOrd="0" presId="urn:microsoft.com/office/officeart/2005/8/layout/radial3"/>
    <dgm:cxn modelId="{544C2732-4B41-4826-8164-38D87797F44B}" type="presParOf" srcId="{3D5FBAD6-EDBA-4573-AB8B-8CABCBFBF727}" destId="{39D1F039-EDD6-4147-8B7E-9BA2A574B3AF}" srcOrd="1" destOrd="0" presId="urn:microsoft.com/office/officeart/2005/8/layout/radial3"/>
    <dgm:cxn modelId="{A34711A4-0C1C-419F-ABFF-B88324A37034}" type="presParOf" srcId="{3D5FBAD6-EDBA-4573-AB8B-8CABCBFBF727}" destId="{D67CE479-6962-449A-B9E1-E799D4A45F9A}" srcOrd="2" destOrd="0" presId="urn:microsoft.com/office/officeart/2005/8/layout/radial3"/>
    <dgm:cxn modelId="{08F56119-224E-46DE-AB19-0EAF276FA416}" type="presParOf" srcId="{3D5FBAD6-EDBA-4573-AB8B-8CABCBFBF727}" destId="{6A76532C-94D1-4D14-ACED-15108B546FF4}" srcOrd="3" destOrd="0" presId="urn:microsoft.com/office/officeart/2005/8/layout/radial3"/>
    <dgm:cxn modelId="{C7EA7B96-79E0-4636-A74A-7528A197564D}" type="presParOf" srcId="{3D5FBAD6-EDBA-4573-AB8B-8CABCBFBF727}" destId="{B0A522B0-56CB-4FE0-B267-480106E3393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75DFD-5B86-4EA1-9CC5-B21245D0016E}">
      <dsp:nvSpPr>
        <dsp:cNvPr id="0" name=""/>
        <dsp:cNvSpPr/>
      </dsp:nvSpPr>
      <dsp:spPr>
        <a:xfrm>
          <a:off x="2599038" y="1410906"/>
          <a:ext cx="3514890" cy="351489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kern="1200" dirty="0">
              <a:solidFill>
                <a:srgbClr val="C00000"/>
              </a:solidFill>
            </a:rPr>
            <a:t>Назвіть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kern="1200" dirty="0">
              <a:solidFill>
                <a:srgbClr val="C00000"/>
              </a:solidFill>
            </a:rPr>
            <a:t>художні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kern="1200" dirty="0">
              <a:solidFill>
                <a:srgbClr val="C00000"/>
              </a:solidFill>
            </a:rPr>
            <a:t>засоби</a:t>
          </a:r>
          <a:endParaRPr lang="ru-RU" sz="2800" kern="1200" dirty="0">
            <a:solidFill>
              <a:srgbClr val="C00000"/>
            </a:solidFill>
          </a:endParaRPr>
        </a:p>
        <a:p>
          <a:pPr lvl="0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kern="1200" dirty="0"/>
        </a:p>
      </dsp:txBody>
      <dsp:txXfrm>
        <a:off x="3113782" y="1925650"/>
        <a:ext cx="2485402" cy="2485402"/>
      </dsp:txXfrm>
    </dsp:sp>
    <dsp:sp modelId="{39D1F039-EDD6-4147-8B7E-9BA2A574B3AF}">
      <dsp:nvSpPr>
        <dsp:cNvPr id="0" name=""/>
        <dsp:cNvSpPr/>
      </dsp:nvSpPr>
      <dsp:spPr>
        <a:xfrm>
          <a:off x="2577035" y="-200767"/>
          <a:ext cx="3558896" cy="2160234"/>
        </a:xfrm>
        <a:prstGeom prst="ellipse">
          <a:avLst/>
        </a:prstGeom>
        <a:solidFill>
          <a:schemeClr val="accent3">
            <a:alpha val="50000"/>
            <a:hueOff val="263219"/>
            <a:satOff val="3845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Слава </a:t>
          </a:r>
          <a:r>
            <a:rPr lang="ru-RU" sz="1900" kern="1200" dirty="0" err="1"/>
            <a:t>навіки</a:t>
          </a:r>
          <a:r>
            <a:rPr lang="ru-RU" sz="1900" kern="1200" dirty="0"/>
            <a:t> буде з тобою,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 err="1"/>
            <a:t>Вольності</a:t>
          </a:r>
          <a:r>
            <a:rPr lang="ru-RU" sz="1900" kern="1200" dirty="0"/>
            <a:t> отче, Богдане-герою!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</dsp:txBody>
      <dsp:txXfrm>
        <a:off x="3098223" y="115592"/>
        <a:ext cx="2516520" cy="1527516"/>
      </dsp:txXfrm>
    </dsp:sp>
    <dsp:sp modelId="{D67CE479-6962-449A-B9E1-E799D4A45F9A}">
      <dsp:nvSpPr>
        <dsp:cNvPr id="0" name=""/>
        <dsp:cNvSpPr/>
      </dsp:nvSpPr>
      <dsp:spPr>
        <a:xfrm>
          <a:off x="5112563" y="2088234"/>
          <a:ext cx="3558896" cy="2160234"/>
        </a:xfrm>
        <a:prstGeom prst="ellipse">
          <a:avLst/>
        </a:prstGeom>
        <a:solidFill>
          <a:schemeClr val="accent3">
            <a:alpha val="50000"/>
            <a:hueOff val="526439"/>
            <a:satOff val="7689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marR="0" lvl="2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/>
            <a:t>Добро… </a:t>
          </a:r>
          <a:r>
            <a:rPr lang="ru-RU" sz="1900" kern="1200" dirty="0" err="1"/>
            <a:t>неначе</a:t>
          </a:r>
          <a:r>
            <a:rPr lang="ru-RU" sz="1900" kern="1200" dirty="0"/>
            <a:t> </a:t>
          </a:r>
          <a:r>
            <a:rPr lang="ru-RU" sz="1900" kern="1200" dirty="0" err="1"/>
            <a:t>воно</a:t>
          </a:r>
          <a:r>
            <a:rPr lang="ru-RU" sz="1900" kern="1200" dirty="0"/>
            <a:t> </a:t>
          </a:r>
          <a:r>
            <a:rPr lang="ru-RU" sz="1900" kern="1200" dirty="0" err="1"/>
            <a:t>золотеє</a:t>
          </a:r>
          <a:r>
            <a:rPr lang="ru-RU" sz="1900" kern="1200" dirty="0"/>
            <a:t>.</a:t>
          </a:r>
        </a:p>
        <a:p>
          <a:pPr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</dsp:txBody>
      <dsp:txXfrm>
        <a:off x="5633751" y="2404593"/>
        <a:ext cx="2516520" cy="1527516"/>
      </dsp:txXfrm>
    </dsp:sp>
    <dsp:sp modelId="{6A76532C-94D1-4D14-ACED-15108B546FF4}">
      <dsp:nvSpPr>
        <dsp:cNvPr id="0" name=""/>
        <dsp:cNvSpPr/>
      </dsp:nvSpPr>
      <dsp:spPr>
        <a:xfrm>
          <a:off x="2577035" y="4377236"/>
          <a:ext cx="3558896" cy="2160234"/>
        </a:xfrm>
        <a:prstGeom prst="ellipse">
          <a:avLst/>
        </a:prstGeom>
        <a:solidFill>
          <a:schemeClr val="accent3">
            <a:alpha val="50000"/>
            <a:hueOff val="789658"/>
            <a:satOff val="11534"/>
            <a:lumOff val="-7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Слава </a:t>
          </a:r>
          <a:r>
            <a:rPr lang="ru-RU" sz="1900" kern="1200" dirty="0" err="1"/>
            <a:t>навіки</a:t>
          </a:r>
          <a:r>
            <a:rPr lang="ru-RU" sz="1900" kern="1200" dirty="0"/>
            <a:t> буде з тобою,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 err="1"/>
            <a:t>Вольності</a:t>
          </a:r>
          <a:r>
            <a:rPr lang="ru-RU" sz="1900" kern="1200" dirty="0"/>
            <a:t> отче…</a:t>
          </a:r>
        </a:p>
      </dsp:txBody>
      <dsp:txXfrm>
        <a:off x="3098223" y="4693595"/>
        <a:ext cx="2516520" cy="1527516"/>
      </dsp:txXfrm>
    </dsp:sp>
    <dsp:sp modelId="{B0A522B0-56CB-4FE0-B267-480106E3393F}">
      <dsp:nvSpPr>
        <dsp:cNvPr id="0" name=""/>
        <dsp:cNvSpPr/>
      </dsp:nvSpPr>
      <dsp:spPr>
        <a:xfrm>
          <a:off x="8" y="2088234"/>
          <a:ext cx="3558896" cy="2160234"/>
        </a:xfrm>
        <a:prstGeom prst="ellipse">
          <a:avLst/>
        </a:prstGeom>
        <a:solidFill>
          <a:schemeClr val="accent3">
            <a:alpha val="50000"/>
            <a:hueOff val="1052877"/>
            <a:satOff val="15378"/>
            <a:lumOff val="-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 err="1"/>
            <a:t>Що</a:t>
          </a:r>
          <a:r>
            <a:rPr lang="ru-RU" sz="1900" kern="1200" dirty="0"/>
            <a:t> є свобода?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Добро в </a:t>
          </a:r>
          <a:r>
            <a:rPr lang="ru-RU" sz="1900" kern="1200" dirty="0" err="1"/>
            <a:t>ній</a:t>
          </a:r>
          <a:r>
            <a:rPr lang="ru-RU" sz="1900" kern="1200" dirty="0"/>
            <a:t> </a:t>
          </a:r>
          <a:r>
            <a:rPr lang="ru-RU" sz="1900" kern="1200" dirty="0" err="1"/>
            <a:t>якеє</a:t>
          </a:r>
          <a:r>
            <a:rPr lang="ru-RU" sz="1900" kern="1200" dirty="0"/>
            <a:t>?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</dsp:txBody>
      <dsp:txXfrm>
        <a:off x="521196" y="2404593"/>
        <a:ext cx="2516520" cy="1527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044F2-97F9-47A9-92CE-3AD001EF5379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2D22C-817B-415E-8655-E787A03000C0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154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4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43E57E-ED6B-4F09-B284-21F6C42EF376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B50E09-D91E-4E3A-B1AB-5CBF18A8F284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1124744"/>
            <a:ext cx="8236024" cy="3168352"/>
          </a:xfrm>
        </p:spPr>
        <p:txBody>
          <a:bodyPr>
            <a:normAutofit lnSpcReduction="10000"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r>
              <a:rPr lang="uk-UA" sz="3900" b="1" dirty="0"/>
              <a:t>Дидактичний матеріал</a:t>
            </a:r>
          </a:p>
          <a:p>
            <a:r>
              <a:rPr lang="uk-UA" sz="3900" b="1" dirty="0"/>
              <a:t>для уроків української літератури </a:t>
            </a:r>
          </a:p>
          <a:p>
            <a:r>
              <a:rPr lang="uk-UA" sz="3900" b="1" dirty="0"/>
              <a:t>у 9 класі з теми: </a:t>
            </a:r>
          </a:p>
          <a:p>
            <a:r>
              <a:rPr lang="uk-UA" sz="3900" b="1" dirty="0"/>
              <a:t>«Творчість Григорія Сковороди»</a:t>
            </a:r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  <p:sp>
        <p:nvSpPr>
          <p:cNvPr id="3" name="Объект 3"/>
          <p:cNvSpPr txBox="1">
            <a:spLocks/>
          </p:cNvSpPr>
          <p:nvPr/>
        </p:nvSpPr>
        <p:spPr>
          <a:xfrm>
            <a:off x="539552" y="3861048"/>
            <a:ext cx="8236024" cy="24482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 algn="r"/>
            <a:r>
              <a:rPr lang="uk-UA" sz="1700" dirty="0"/>
              <a:t>Вчитель української мови </a:t>
            </a:r>
            <a:r>
              <a:rPr lang="uk-UA" sz="1700"/>
              <a:t>та літератури </a:t>
            </a:r>
            <a:r>
              <a:rPr lang="uk-UA" sz="1700" dirty="0"/>
              <a:t>вищої категорії, </a:t>
            </a:r>
          </a:p>
          <a:p>
            <a:pPr algn="r"/>
            <a:r>
              <a:rPr lang="uk-UA" sz="1700" dirty="0"/>
              <a:t>«вчитель-методист» </a:t>
            </a:r>
          </a:p>
          <a:p>
            <a:pPr algn="r"/>
            <a:r>
              <a:rPr lang="uk-UA" sz="1700" dirty="0"/>
              <a:t>Кривоносівського НВК</a:t>
            </a:r>
          </a:p>
          <a:p>
            <a:pPr algn="r"/>
            <a:r>
              <a:rPr lang="uk-UA" sz="1700" dirty="0"/>
              <a:t>Лосіцька Людмила Миколаївна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002060"/>
                </a:solidFill>
              </a:rPr>
              <a:t>Робота в групах</a:t>
            </a:r>
            <a:br>
              <a:rPr lang="uk-UA" b="1" dirty="0">
                <a:solidFill>
                  <a:srgbClr val="002060"/>
                </a:solidFill>
              </a:rPr>
            </a:br>
            <a:r>
              <a:rPr lang="uk-UA" b="1" dirty="0">
                <a:solidFill>
                  <a:srgbClr val="C00000"/>
                </a:solidFill>
              </a:rPr>
              <a:t>2 група – будова твору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844824"/>
            <a:ext cx="8686800" cy="4536504"/>
          </a:xfrm>
        </p:spPr>
        <p:txBody>
          <a:bodyPr>
            <a:normAutofit/>
          </a:bodyPr>
          <a:lstStyle/>
          <a:p>
            <a:pPr marL="742950" indent="-742950" algn="just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uk-UA" sz="4000" dirty="0">
                <a:solidFill>
                  <a:schemeClr val="tx1"/>
                </a:solidFill>
              </a:rPr>
              <a:t>Будова строфи.</a:t>
            </a:r>
          </a:p>
          <a:p>
            <a:pPr marL="742950" indent="-742950" algn="just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uk-UA" sz="4000" dirty="0">
                <a:solidFill>
                  <a:schemeClr val="tx1"/>
                </a:solidFill>
              </a:rPr>
              <a:t>Ритмічні особливості вірша.</a:t>
            </a:r>
          </a:p>
          <a:p>
            <a:pPr marL="742950" indent="-742950" algn="just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uk-UA" sz="4000" dirty="0">
                <a:solidFill>
                  <a:schemeClr val="tx1"/>
                </a:solidFill>
              </a:rPr>
              <a:t>Віршовий розмір.</a:t>
            </a:r>
          </a:p>
          <a:p>
            <a:pPr marL="742950" indent="-742950" algn="just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endParaRPr lang="uk-UA" sz="4000" dirty="0">
              <a:solidFill>
                <a:schemeClr val="tx1"/>
              </a:solidFill>
            </a:endParaRPr>
          </a:p>
          <a:p>
            <a:pPr marL="742950" indent="-742950" algn="just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uk-UA" sz="4000" dirty="0">
                <a:solidFill>
                  <a:schemeClr val="tx1"/>
                </a:solidFill>
              </a:rPr>
              <a:t>Мова твору.</a:t>
            </a:r>
          </a:p>
        </p:txBody>
      </p:sp>
    </p:spTree>
    <p:extLst>
      <p:ext uri="{BB962C8B-B14F-4D97-AF65-F5344CB8AC3E}">
        <p14:creationId xmlns:p14="http://schemas.microsoft.com/office/powerpoint/2010/main" val="4031218354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1453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«</a:t>
            </a:r>
            <a:r>
              <a:rPr lang="en-US" sz="4000" dirty="0">
                <a:solidFill>
                  <a:srgbClr val="002060"/>
                </a:solidFill>
              </a:rPr>
              <a:t>De </a:t>
            </a:r>
            <a:r>
              <a:rPr lang="en-US" sz="4000" dirty="0" err="1">
                <a:solidFill>
                  <a:srgbClr val="002060"/>
                </a:solidFill>
              </a:rPr>
              <a:t>libertate</a:t>
            </a:r>
            <a:r>
              <a:rPr lang="uk-UA" sz="4000" dirty="0">
                <a:solidFill>
                  <a:srgbClr val="002060"/>
                </a:solidFill>
              </a:rPr>
              <a:t>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800" dirty="0">
                <a:solidFill>
                  <a:srgbClr val="00B0F0"/>
                </a:solidFill>
              </a:rPr>
              <a:t>Диспут </a:t>
            </a:r>
          </a:p>
          <a:p>
            <a:pPr marL="0" indent="0" algn="ctr">
              <a:buNone/>
            </a:pPr>
            <a:r>
              <a:rPr lang="uk-UA" sz="4800" dirty="0">
                <a:solidFill>
                  <a:schemeClr val="tx1"/>
                </a:solidFill>
              </a:rPr>
              <a:t>Свобода </a:t>
            </a:r>
          </a:p>
          <a:p>
            <a:pPr algn="ctr">
              <a:buFont typeface="Wingdings" pitchFamily="2" charset="2"/>
              <a:buChar char="Ø"/>
            </a:pPr>
            <a:endParaRPr lang="uk-UA" sz="4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4800" dirty="0">
                <a:solidFill>
                  <a:srgbClr val="FF0000"/>
                </a:solidFill>
              </a:rPr>
              <a:t>добро?                    зло?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55776" y="3140968"/>
            <a:ext cx="1728192" cy="1296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91913" y="3140968"/>
            <a:ext cx="2323362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278066"/>
      </p:ext>
    </p:extLst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«</a:t>
            </a:r>
            <a:r>
              <a:rPr lang="en-US" sz="4000" dirty="0">
                <a:solidFill>
                  <a:srgbClr val="002060"/>
                </a:solidFill>
              </a:rPr>
              <a:t>De </a:t>
            </a:r>
            <a:r>
              <a:rPr lang="en-US" sz="4000" dirty="0" err="1">
                <a:solidFill>
                  <a:srgbClr val="002060"/>
                </a:solidFill>
              </a:rPr>
              <a:t>libertate</a:t>
            </a:r>
            <a:r>
              <a:rPr lang="ru-RU" sz="4000" dirty="0">
                <a:solidFill>
                  <a:srgbClr val="002060"/>
                </a:solidFill>
              </a:rPr>
              <a:t>»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800" dirty="0">
                <a:solidFill>
                  <a:srgbClr val="0070C0"/>
                </a:solidFill>
              </a:rPr>
              <a:t>Диспут</a:t>
            </a:r>
            <a:endParaRPr lang="uk-UA" sz="4800" dirty="0"/>
          </a:p>
          <a:p>
            <a:pPr marL="0" indent="0" algn="ctr">
              <a:buNone/>
            </a:pPr>
            <a:r>
              <a:rPr lang="uk-UA" sz="4800" dirty="0">
                <a:solidFill>
                  <a:schemeClr val="tx1"/>
                </a:solidFill>
              </a:rPr>
              <a:t>Свобода </a:t>
            </a:r>
          </a:p>
          <a:p>
            <a:pPr algn="ctr">
              <a:buFont typeface="Wingdings" pitchFamily="2" charset="2"/>
              <a:buChar char="Ø"/>
            </a:pPr>
            <a:endParaRPr lang="uk-UA" sz="4800" dirty="0"/>
          </a:p>
          <a:p>
            <a:pPr marL="0" indent="0">
              <a:buNone/>
            </a:pPr>
            <a:r>
              <a:rPr lang="uk-UA" sz="4800" dirty="0">
                <a:solidFill>
                  <a:srgbClr val="C00000"/>
                </a:solidFill>
              </a:rPr>
              <a:t>= «злото»?                 = «болото»?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089126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459632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в групах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Поясніть слова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916832"/>
            <a:ext cx="8686800" cy="4464496"/>
          </a:xfrm>
        </p:spPr>
        <p:txBody>
          <a:bodyPr/>
          <a:lstStyle/>
          <a:p>
            <a:pPr marL="0" indent="0" algn="ctr">
              <a:buNone/>
            </a:pPr>
            <a:r>
              <a:rPr lang="uk-UA" i="1" dirty="0">
                <a:solidFill>
                  <a:srgbClr val="C00000"/>
                </a:solidFill>
              </a:rPr>
              <a:t>І група</a:t>
            </a:r>
            <a:endParaRPr lang="ru-RU" i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О, якби в дурні мені не пошитись,</a:t>
            </a:r>
          </a:p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Щоб без свободи не міг я лишитись.</a:t>
            </a:r>
          </a:p>
          <a:p>
            <a:pPr marL="0" indent="0" algn="ctr">
              <a:buNone/>
            </a:pPr>
            <a:endParaRPr lang="uk-U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Слава </a:t>
            </a:r>
            <a:r>
              <a:rPr lang="ru-RU" dirty="0" err="1">
                <a:solidFill>
                  <a:schemeClr val="tx1"/>
                </a:solidFill>
              </a:rPr>
              <a:t>навіки</a:t>
            </a:r>
            <a:r>
              <a:rPr lang="ru-RU" dirty="0">
                <a:solidFill>
                  <a:schemeClr val="tx1"/>
                </a:solidFill>
              </a:rPr>
              <a:t> буде з тобою,</a:t>
            </a:r>
          </a:p>
          <a:p>
            <a:pPr marL="0" indent="0" algn="ctr">
              <a:buNone/>
            </a:pPr>
            <a:r>
              <a:rPr lang="ru-RU" dirty="0" err="1">
                <a:solidFill>
                  <a:schemeClr val="tx1"/>
                </a:solidFill>
              </a:rPr>
              <a:t>Вольності</a:t>
            </a:r>
            <a:r>
              <a:rPr lang="ru-RU" dirty="0">
                <a:solidFill>
                  <a:schemeClr val="tx1"/>
                </a:solidFill>
              </a:rPr>
              <a:t> отче, Богдане-герою!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793672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5152"/>
            <a:ext cx="8686800" cy="1243608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Поясніть слова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3924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dirty="0">
                <a:solidFill>
                  <a:srgbClr val="C00000"/>
                </a:solidFill>
              </a:rPr>
              <a:t>ІІ </a:t>
            </a:r>
            <a:r>
              <a:rPr lang="ru-RU" i="1" dirty="0" err="1">
                <a:solidFill>
                  <a:srgbClr val="C00000"/>
                </a:solidFill>
              </a:rPr>
              <a:t>група</a:t>
            </a:r>
            <a:endParaRPr lang="ru-RU" i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dirty="0" err="1">
                <a:solidFill>
                  <a:schemeClr val="tx1"/>
                </a:solidFill>
              </a:rPr>
              <a:t>Сопілка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вівця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dirty="0" err="1">
                <a:solidFill>
                  <a:schemeClr val="tx1"/>
                </a:solidFill>
              </a:rPr>
              <a:t>мені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дорожчі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царського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вінця</a:t>
            </a:r>
            <a:r>
              <a:rPr lang="ru-RU" dirty="0">
                <a:solidFill>
                  <a:schemeClr val="tx1"/>
                </a:solidFill>
              </a:rPr>
              <a:t>!</a:t>
            </a:r>
          </a:p>
          <a:p>
            <a:pPr marL="0" indent="0" algn="ctr">
              <a:buNone/>
            </a:pPr>
            <a:endParaRPr lang="uk-U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err="1">
                <a:solidFill>
                  <a:schemeClr val="tx1"/>
                </a:solidFill>
              </a:rPr>
              <a:t>Світ</a:t>
            </a:r>
            <a:r>
              <a:rPr lang="ru-RU" dirty="0">
                <a:solidFill>
                  <a:schemeClr val="tx1"/>
                </a:solidFill>
              </a:rPr>
              <a:t> ловив мене, та не </a:t>
            </a:r>
            <a:r>
              <a:rPr lang="ru-RU" dirty="0" err="1">
                <a:solidFill>
                  <a:schemeClr val="tx1"/>
                </a:solidFill>
              </a:rPr>
              <a:t>спіймав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endParaRPr lang="uk-U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dirty="0">
                <a:solidFill>
                  <a:srgbClr val="C00000"/>
                </a:solidFill>
              </a:rPr>
              <a:t>За яких умов висловив їх Григорій Сковорода?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47364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1453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Гра «фехтування»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Учні об</a:t>
            </a:r>
            <a:r>
              <a:rPr lang="en-US" dirty="0">
                <a:solidFill>
                  <a:schemeClr val="tx1"/>
                </a:solidFill>
              </a:rPr>
              <a:t>’</a:t>
            </a:r>
            <a:r>
              <a:rPr lang="uk-UA" dirty="0" err="1">
                <a:solidFill>
                  <a:schemeClr val="tx1"/>
                </a:solidFill>
              </a:rPr>
              <a:t>єднуються</a:t>
            </a:r>
            <a:r>
              <a:rPr lang="uk-UA" dirty="0">
                <a:solidFill>
                  <a:schemeClr val="tx1"/>
                </a:solidFill>
              </a:rPr>
              <a:t> в пари. Учитель ставить запитання-проблему. Один учень із пари повинен запропонувати відповідь, а інший – заперечити йому. На заперечення перший учень повинен дати відповідь, відстояти свою точку зору. Потім ставиться інша проблема, учні міняються ролями.</a:t>
            </a:r>
          </a:p>
          <a:p>
            <a:pPr marL="0" indent="0" algn="ctr">
              <a:buNone/>
            </a:pPr>
            <a:endParaRPr lang="uk-UA" dirty="0">
              <a:solidFill>
                <a:schemeClr val="tx1"/>
              </a:solidFill>
            </a:endParaRPr>
          </a:p>
          <a:p>
            <a:pPr marL="514350" indent="-514350" algn="ctr">
              <a:buClr>
                <a:srgbClr val="C00000"/>
              </a:buClr>
              <a:buFont typeface="+mj-lt"/>
              <a:buAutoNum type="arabicPeriod"/>
            </a:pPr>
            <a:r>
              <a:rPr lang="uk-UA" dirty="0">
                <a:solidFill>
                  <a:srgbClr val="C00000"/>
                </a:solidFill>
              </a:rPr>
              <a:t>Ліричний герой вважає свободу добром. </a:t>
            </a:r>
          </a:p>
          <a:p>
            <a:pPr marL="514350" indent="-514350" algn="ctr">
              <a:buClr>
                <a:srgbClr val="C00000"/>
              </a:buClr>
              <a:buFont typeface="+mj-lt"/>
              <a:buAutoNum type="arabicPeriod"/>
            </a:pPr>
            <a:r>
              <a:rPr lang="uk-UA" dirty="0">
                <a:solidFill>
                  <a:srgbClr val="C00000"/>
                </a:solidFill>
              </a:rPr>
              <a:t>Богдана Хмельницького автор вважає героєм.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47686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249105370"/>
              </p:ext>
            </p:extLst>
          </p:nvPr>
        </p:nvGraphicFramePr>
        <p:xfrm>
          <a:off x="251520" y="260648"/>
          <a:ext cx="871296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9034000"/>
      </p:ext>
    </p:extLst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Збірка «Байки харківські»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" name="Объект 4" descr="b663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5675" y="2396331"/>
            <a:ext cx="23050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95121"/>
      </p:ext>
    </p:extLst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Clr>
                <a:schemeClr val="tx1"/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Прозова форма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buClr>
                <a:schemeClr val="tx1"/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Переважно оригінальні сюжети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buClr>
                <a:schemeClr val="tx1"/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Сюжетна частина: або короткий діалог, або розгорнуте оповідання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buClr>
                <a:schemeClr val="tx1"/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Сила, або мораль, подається у формі короткого афоризму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buClr>
                <a:schemeClr val="tx1"/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Викривальна суть байок щодо вад людського характеру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buClr>
                <a:schemeClr val="tx1"/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Уславлення високих моральних якостей людини в образах-алегоріях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buClr>
                <a:schemeClr val="tx1"/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Багатство мовлення: насиченість прислів'ями, приказками, крилатими висловами, цитатами з Біблії та філософських творів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304800" y="21453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Особливості байок сковороди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73741"/>
      </p:ext>
    </p:extLst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54868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підручником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«мініатюра»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852192" y="1628800"/>
            <a:ext cx="6291808" cy="48271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</a:rPr>
              <a:t>Клас розбивається на групи по три-чотири особи. Групам   пропонується прочитати текст підручника (с.123-125) і за допомогою будь-яких виразних засобів передати його зміст. Це можуть бути вірші, малюнок, загадка, жарт, казка, пантоміма тощо. Кожна група презентує свою роботу.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83718"/>
            <a:ext cx="185737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27005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1303790"/>
            <a:ext cx="8236024" cy="5544616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ru-RU" sz="4800" dirty="0">
                <a:solidFill>
                  <a:schemeClr val="tx1"/>
                </a:solidFill>
              </a:rPr>
              <a:t>Те, </a:t>
            </a:r>
            <a:r>
              <a:rPr lang="ru-RU" sz="4800" dirty="0" err="1">
                <a:solidFill>
                  <a:schemeClr val="tx1"/>
                </a:solidFill>
              </a:rPr>
              <a:t>що</a:t>
            </a:r>
            <a:r>
              <a:rPr lang="ru-RU" sz="4800" dirty="0">
                <a:solidFill>
                  <a:schemeClr val="tx1"/>
                </a:solidFill>
              </a:rPr>
              <a:t> я чую, я </a:t>
            </a:r>
            <a:r>
              <a:rPr lang="ru-RU" sz="4800" dirty="0" err="1">
                <a:solidFill>
                  <a:schemeClr val="tx1"/>
                </a:solidFill>
              </a:rPr>
              <a:t>забуваю</a:t>
            </a:r>
            <a:r>
              <a:rPr lang="ru-RU" sz="48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ru-RU" sz="4800" dirty="0">
                <a:solidFill>
                  <a:schemeClr val="tx1"/>
                </a:solidFill>
              </a:rPr>
              <a:t>Те, </a:t>
            </a:r>
            <a:r>
              <a:rPr lang="ru-RU" sz="4800" dirty="0" err="1">
                <a:solidFill>
                  <a:schemeClr val="tx1"/>
                </a:solidFill>
              </a:rPr>
              <a:t>що</a:t>
            </a:r>
            <a:r>
              <a:rPr lang="ru-RU" sz="4800" dirty="0">
                <a:solidFill>
                  <a:schemeClr val="tx1"/>
                </a:solidFill>
              </a:rPr>
              <a:t> я </a:t>
            </a:r>
            <a:r>
              <a:rPr lang="ru-RU" sz="4800" dirty="0" err="1">
                <a:solidFill>
                  <a:schemeClr val="tx1"/>
                </a:solidFill>
              </a:rPr>
              <a:t>бачу</a:t>
            </a:r>
            <a:r>
              <a:rPr lang="ru-RU" sz="4800" dirty="0">
                <a:solidFill>
                  <a:schemeClr val="tx1"/>
                </a:solidFill>
              </a:rPr>
              <a:t>, я </a:t>
            </a:r>
            <a:r>
              <a:rPr lang="ru-RU" sz="4800" dirty="0" err="1">
                <a:solidFill>
                  <a:schemeClr val="tx1"/>
                </a:solidFill>
              </a:rPr>
              <a:t>пам’ятаю</a:t>
            </a:r>
            <a:r>
              <a:rPr lang="ru-RU" sz="48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ru-RU" sz="4800" dirty="0">
                <a:solidFill>
                  <a:schemeClr val="tx1"/>
                </a:solidFill>
              </a:rPr>
              <a:t>Те, </a:t>
            </a:r>
            <a:r>
              <a:rPr lang="ru-RU" sz="4800" dirty="0" err="1">
                <a:solidFill>
                  <a:schemeClr val="tx1"/>
                </a:solidFill>
              </a:rPr>
              <a:t>що</a:t>
            </a:r>
            <a:r>
              <a:rPr lang="ru-RU" sz="4800" dirty="0">
                <a:solidFill>
                  <a:schemeClr val="tx1"/>
                </a:solidFill>
              </a:rPr>
              <a:t> я </a:t>
            </a:r>
            <a:r>
              <a:rPr lang="ru-RU" sz="4800" dirty="0" err="1">
                <a:solidFill>
                  <a:schemeClr val="tx1"/>
                </a:solidFill>
              </a:rPr>
              <a:t>роблю</a:t>
            </a:r>
            <a:r>
              <a:rPr lang="ru-RU" sz="4800" dirty="0">
                <a:solidFill>
                  <a:schemeClr val="tx1"/>
                </a:solidFill>
              </a:rPr>
              <a:t>, я </a:t>
            </a:r>
            <a:r>
              <a:rPr lang="ru-RU" sz="4800" dirty="0" err="1">
                <a:solidFill>
                  <a:schemeClr val="tx1"/>
                </a:solidFill>
              </a:rPr>
              <a:t>розумію</a:t>
            </a:r>
            <a:r>
              <a:rPr lang="ru-RU" sz="4800" dirty="0">
                <a:solidFill>
                  <a:schemeClr val="tx1"/>
                </a:solidFill>
              </a:rPr>
              <a:t>.</a:t>
            </a:r>
          </a:p>
          <a:p>
            <a:pPr marL="0" indent="0" algn="r">
              <a:buClr>
                <a:schemeClr val="tx2">
                  <a:lumMod val="75000"/>
                </a:schemeClr>
              </a:buClr>
              <a:buNone/>
            </a:pPr>
            <a:r>
              <a:rPr lang="ru-RU" sz="2800" dirty="0" err="1">
                <a:solidFill>
                  <a:schemeClr val="tx1"/>
                </a:solidFill>
              </a:rPr>
              <a:t>Конфуцій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  <a:endParaRPr lang="uk-UA" sz="2800" dirty="0">
              <a:solidFill>
                <a:schemeClr val="tx1"/>
              </a:solidFill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uk-UA" dirty="0"/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515701"/>
      </p:ext>
    </p:extLst>
  </p:cSld>
  <p:clrMapOvr>
    <a:masterClrMapping/>
  </p:clrMapOvr>
  <p:transition spd="med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54868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підручником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«дерево мудрості»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2555776" y="1728936"/>
            <a:ext cx="6435824" cy="4724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</a:rPr>
              <a:t>Учням пропонується прочитати текст підручника (с.123-125) та сформулювати складне запитання за текстом, записавши його на маленькому аркуші паперу. Папірець скручують трубочкою, зав</a:t>
            </a:r>
            <a:r>
              <a:rPr lang="en-US" dirty="0">
                <a:solidFill>
                  <a:schemeClr val="tx1"/>
                </a:solidFill>
              </a:rPr>
              <a:t>’</a:t>
            </a:r>
            <a:r>
              <a:rPr lang="uk-UA" dirty="0" err="1">
                <a:solidFill>
                  <a:schemeClr val="tx1"/>
                </a:solidFill>
              </a:rPr>
              <a:t>язують</a:t>
            </a:r>
            <a:r>
              <a:rPr lang="uk-UA" dirty="0">
                <a:solidFill>
                  <a:schemeClr val="tx1"/>
                </a:solidFill>
              </a:rPr>
              <a:t> ниткою та прикріплюють до дерева, ніби прикрашають ялинку. На дереві буде стільки «іграшок», скільки учнів у класі. Коли дерево вже одягнене, учні по черзі підходять до нього, зривають запитання та відповідають на нього. Слухачі оцінюють відповідь.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55" y="2420888"/>
            <a:ext cx="2049317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76224"/>
      </p:ext>
    </p:extLst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 байок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«пошта»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>
                <a:solidFill>
                  <a:schemeClr val="tx1"/>
                </a:solidFill>
              </a:rPr>
              <a:t>Кожному учню класу присвоюється особистий номер, який є його поштовою адресою. Усі уважно читають байку «Бджола і Шершень» (чи іншу) і на клаптику паперу пишуть лист будь-якому учню, указавши його номер. Зміст листа – запитання по тексту байки. Отримавши лист, адресат надсилає відповідь тому учню, який його прислав. Таким чином увесь клас охоплений листуванням. Допомагають учителю передавати листи обрані листоноші (або ж сам учитель виступає в цій ролі). Перемагає той, хто за відведений час (10-15 хв.) надіслав більше листів і отримав більше відповідей.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89675"/>
      </p:ext>
    </p:extLst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57457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 байок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«журналіст»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770186"/>
            <a:ext cx="8308032" cy="482716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Прочитавши текст байки, учні повинні сформулювати до нього шість журналістських питань: що? де? коли? як? чому? навіщо?</a:t>
            </a:r>
          </a:p>
          <a:p>
            <a:pPr marL="0" indent="0" algn="ctr">
              <a:buNone/>
            </a:pPr>
            <a:endParaRPr lang="uk-UA" dirty="0"/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uk-UA" b="1" dirty="0">
                <a:solidFill>
                  <a:schemeClr val="tx1"/>
                </a:solidFill>
              </a:rPr>
              <a:t>Що</a:t>
            </a:r>
            <a:r>
              <a:rPr lang="uk-UA" dirty="0">
                <a:solidFill>
                  <a:schemeClr val="tx1"/>
                </a:solidFill>
              </a:rPr>
              <a:t> запитав Бджолу Шершень?</a:t>
            </a: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uk-UA" b="1" dirty="0">
                <a:solidFill>
                  <a:schemeClr val="tx1"/>
                </a:solidFill>
              </a:rPr>
              <a:t>Де</a:t>
            </a:r>
            <a:r>
              <a:rPr lang="uk-UA" dirty="0">
                <a:solidFill>
                  <a:schemeClr val="tx1"/>
                </a:solidFill>
              </a:rPr>
              <a:t> трудиться Бджола?</a:t>
            </a: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uk-UA" b="1" dirty="0">
                <a:solidFill>
                  <a:schemeClr val="tx1"/>
                </a:solidFill>
              </a:rPr>
              <a:t>Коли</a:t>
            </a:r>
            <a:r>
              <a:rPr lang="uk-UA" dirty="0">
                <a:solidFill>
                  <a:schemeClr val="tx1"/>
                </a:solidFill>
              </a:rPr>
              <a:t> кіт буває </a:t>
            </a:r>
            <a:r>
              <a:rPr lang="uk-UA" dirty="0" err="1">
                <a:solidFill>
                  <a:schemeClr val="tx1"/>
                </a:solidFill>
              </a:rPr>
              <a:t>куражніший</a:t>
            </a:r>
            <a:r>
              <a:rPr lang="uk-UA" dirty="0">
                <a:solidFill>
                  <a:schemeClr val="tx1"/>
                </a:solidFill>
              </a:rPr>
              <a:t>?</a:t>
            </a: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uk-UA" b="1" dirty="0">
                <a:solidFill>
                  <a:schemeClr val="tx1"/>
                </a:solidFill>
              </a:rPr>
              <a:t>Як</a:t>
            </a:r>
            <a:r>
              <a:rPr lang="uk-UA" dirty="0">
                <a:solidFill>
                  <a:schemeClr val="tx1"/>
                </a:solidFill>
              </a:rPr>
              <a:t> живе Шершень?</a:t>
            </a: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uk-UA" b="1" dirty="0">
                <a:solidFill>
                  <a:schemeClr val="tx1"/>
                </a:solidFill>
              </a:rPr>
              <a:t>Чому</a:t>
            </a:r>
            <a:r>
              <a:rPr lang="uk-UA" dirty="0">
                <a:solidFill>
                  <a:schemeClr val="tx1"/>
                </a:solidFill>
              </a:rPr>
              <a:t> Бджола може померти?</a:t>
            </a: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uk-UA" b="1" dirty="0">
                <a:solidFill>
                  <a:schemeClr val="tx1"/>
                </a:solidFill>
              </a:rPr>
              <a:t>Навіщо</a:t>
            </a:r>
            <a:r>
              <a:rPr lang="uk-UA" dirty="0">
                <a:solidFill>
                  <a:schemeClr val="tx1"/>
                </a:solidFill>
              </a:rPr>
              <a:t> «жити за натурою?</a:t>
            </a: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945764"/>
      </p:ext>
    </p:extLst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57457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 байок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«ключові слова»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Учням пропонується прочитати текст байки (наприклад, «Собака і Вовк»), розділити його на частини та до кожної відшукати ключове слово. Утворити ланцюжок ключових слів, записати в зошит. До дошки по черзі викликаються учні, які записують свої ланцюжки. Потім порівнюють їх зміст, довжину й точність. Визначають кращий.</a:t>
            </a:r>
          </a:p>
          <a:p>
            <a:pPr marL="0" indent="0" algn="ctr">
              <a:buNone/>
            </a:pPr>
            <a:endParaRPr lang="uk-UA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Два пси – Вовк – вихований – схожий – друг </a:t>
            </a:r>
            <a:r>
              <a:rPr lang="uk-UA" dirty="0" err="1">
                <a:solidFill>
                  <a:srgbClr val="FF0000"/>
                </a:solidFill>
              </a:rPr>
              <a:t>Тітир</a:t>
            </a:r>
            <a:r>
              <a:rPr lang="uk-UA" dirty="0">
                <a:solidFill>
                  <a:srgbClr val="FF0000"/>
                </a:solidFill>
              </a:rPr>
              <a:t> – дзеркало душі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804199"/>
      </p:ext>
    </p:extLst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 байок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187080" cy="47244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uk-UA" sz="3300" b="1" dirty="0">
                <a:solidFill>
                  <a:srgbClr val="C00000"/>
                </a:solidFill>
              </a:rPr>
              <a:t>«Закінчіть речення»</a:t>
            </a:r>
            <a:endParaRPr lang="ru-RU" sz="33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uk-UA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Вовк, </a:t>
            </a:r>
            <a:r>
              <a:rPr lang="ru-RU" dirty="0" err="1">
                <a:solidFill>
                  <a:schemeClr val="tx1"/>
                </a:solidFill>
              </a:rPr>
              <a:t>від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заздростi</a:t>
            </a:r>
            <a:r>
              <a:rPr lang="ru-RU" dirty="0">
                <a:solidFill>
                  <a:schemeClr val="tx1"/>
                </a:solidFill>
              </a:rPr>
              <a:t> на </a:t>
            </a:r>
            <a:r>
              <a:rPr lang="ru-RU" dirty="0" err="1">
                <a:solidFill>
                  <a:schemeClr val="tx1"/>
                </a:solidFill>
              </a:rPr>
              <a:t>їхню</a:t>
            </a:r>
            <a:r>
              <a:rPr lang="ru-RU" dirty="0">
                <a:solidFill>
                  <a:schemeClr val="tx1"/>
                </a:solidFill>
              </a:rPr>
              <a:t> славу, </a:t>
            </a:r>
            <a:r>
              <a:rPr lang="ru-RU" dirty="0" err="1">
                <a:solidFill>
                  <a:schemeClr val="tx1"/>
                </a:solidFill>
              </a:rPr>
              <a:t>вишукав</a:t>
            </a:r>
            <a:r>
              <a:rPr lang="ru-RU" dirty="0">
                <a:solidFill>
                  <a:schemeClr val="tx1"/>
                </a:solidFill>
              </a:rPr>
              <a:t> момент i став …</a:t>
            </a:r>
          </a:p>
          <a:p>
            <a:pPr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В одному </a:t>
            </a:r>
            <a:r>
              <a:rPr lang="ru-RU" dirty="0" err="1">
                <a:solidFill>
                  <a:schemeClr val="tx1"/>
                </a:solidFill>
              </a:rPr>
              <a:t>лише</a:t>
            </a:r>
            <a:r>
              <a:rPr lang="ru-RU" dirty="0">
                <a:solidFill>
                  <a:schemeClr val="tx1"/>
                </a:solidFill>
              </a:rPr>
              <a:t> не </a:t>
            </a:r>
            <a:r>
              <a:rPr lang="ru-RU" dirty="0" err="1">
                <a:solidFill>
                  <a:schemeClr val="tx1"/>
                </a:solidFill>
              </a:rPr>
              <a:t>криюсь</a:t>
            </a:r>
            <a:r>
              <a:rPr lang="ru-RU" dirty="0">
                <a:solidFill>
                  <a:schemeClr val="tx1"/>
                </a:solidFill>
              </a:rPr>
              <a:t> — маю </a:t>
            </a:r>
            <a:r>
              <a:rPr lang="ru-RU" dirty="0" err="1">
                <a:solidFill>
                  <a:schemeClr val="tx1"/>
                </a:solidFill>
              </a:rPr>
              <a:t>лисячий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хвiст</a:t>
            </a:r>
            <a:r>
              <a:rPr lang="ru-RU" dirty="0">
                <a:solidFill>
                  <a:schemeClr val="tx1"/>
                </a:solidFill>
              </a:rPr>
              <a:t>, а …</a:t>
            </a:r>
          </a:p>
          <a:p>
            <a:pPr>
              <a:buClr>
                <a:schemeClr val="tx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Ми </a:t>
            </a:r>
            <a:r>
              <a:rPr lang="ru-RU" dirty="0" err="1">
                <a:solidFill>
                  <a:schemeClr val="tx1"/>
                </a:solidFill>
              </a:rPr>
              <a:t>стережемо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вiвцi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задоволенi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вовною</a:t>
            </a:r>
            <a:r>
              <a:rPr lang="ru-RU" dirty="0">
                <a:solidFill>
                  <a:schemeClr val="tx1"/>
                </a:solidFill>
              </a:rPr>
              <a:t> й молоком, а </a:t>
            </a:r>
            <a:r>
              <a:rPr lang="ru-RU" dirty="0" err="1">
                <a:solidFill>
                  <a:schemeClr val="tx1"/>
                </a:solidFill>
              </a:rPr>
              <a:t>ви</a:t>
            </a:r>
            <a:r>
              <a:rPr lang="ru-RU" dirty="0">
                <a:solidFill>
                  <a:schemeClr val="tx1"/>
                </a:solidFill>
              </a:rPr>
              <a:t> …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635896" y="1600200"/>
            <a:ext cx="5355704" cy="47244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uk-UA" sz="3300" b="1" dirty="0">
                <a:solidFill>
                  <a:srgbClr val="C00000"/>
                </a:solidFill>
              </a:rPr>
              <a:t>«Розташуйте речення в належному порядку»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</a:rPr>
              <a:t>Левкон</a:t>
            </a:r>
            <a:r>
              <a:rPr lang="ru-RU" dirty="0">
                <a:solidFill>
                  <a:schemeClr val="tx1"/>
                </a:solidFill>
              </a:rPr>
              <a:t> в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 err="1">
                <a:solidFill>
                  <a:schemeClr val="tx1"/>
                </a:solidFill>
              </a:rPr>
              <a:t>дпов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>
                <a:solidFill>
                  <a:schemeClr val="tx1"/>
                </a:solidFill>
              </a:rPr>
              <a:t>в Вовков</a:t>
            </a:r>
            <a:r>
              <a:rPr lang="en-US" dirty="0">
                <a:solidFill>
                  <a:schemeClr val="tx1"/>
                </a:solidFill>
              </a:rPr>
              <a:t>i,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хоч</a:t>
            </a:r>
            <a:r>
              <a:rPr lang="ru-RU" dirty="0">
                <a:solidFill>
                  <a:schemeClr val="tx1"/>
                </a:solidFill>
              </a:rPr>
              <a:t> Т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>
                <a:solidFill>
                  <a:schemeClr val="tx1"/>
                </a:solidFill>
              </a:rPr>
              <a:t>тир на них </a:t>
            </a:r>
            <a:r>
              <a:rPr lang="ru-RU" dirty="0" err="1">
                <a:solidFill>
                  <a:schemeClr val="tx1"/>
                </a:solidFill>
              </a:rPr>
              <a:t>зовс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>
                <a:solidFill>
                  <a:schemeClr val="tx1"/>
                </a:solidFill>
              </a:rPr>
              <a:t>м не схожий, але є </a:t>
            </a:r>
            <a:r>
              <a:rPr lang="ru-RU" dirty="0" err="1">
                <a:solidFill>
                  <a:schemeClr val="tx1"/>
                </a:solidFill>
              </a:rPr>
              <a:t>їхн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>
                <a:solidFill>
                  <a:schemeClr val="tx1"/>
                </a:solidFill>
              </a:rPr>
              <a:t>м трет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>
                <a:solidFill>
                  <a:schemeClr val="tx1"/>
                </a:solidFill>
              </a:rPr>
              <a:t>м </a:t>
            </a:r>
            <a:r>
              <a:rPr lang="ru-RU" dirty="0" err="1">
                <a:solidFill>
                  <a:schemeClr val="tx1"/>
                </a:solidFill>
              </a:rPr>
              <a:t>товаришем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в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>
                <a:solidFill>
                  <a:schemeClr val="tx1"/>
                </a:solidFill>
              </a:rPr>
              <a:t>н без </a:t>
            </a:r>
            <a:r>
              <a:rPr lang="ru-RU" dirty="0" err="1">
                <a:solidFill>
                  <a:schemeClr val="tx1"/>
                </a:solidFill>
              </a:rPr>
              <a:t>Фир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>
                <a:solidFill>
                  <a:schemeClr val="tx1"/>
                </a:solidFill>
              </a:rPr>
              <a:t>дама н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 err="1">
                <a:solidFill>
                  <a:schemeClr val="tx1"/>
                </a:solidFill>
              </a:rPr>
              <a:t>чого</a:t>
            </a:r>
            <a:r>
              <a:rPr lang="ru-RU" dirty="0">
                <a:solidFill>
                  <a:schemeClr val="tx1"/>
                </a:solidFill>
              </a:rPr>
              <a:t> не </a:t>
            </a:r>
            <a:r>
              <a:rPr lang="ru-RU" dirty="0" err="1">
                <a:solidFill>
                  <a:schemeClr val="tx1"/>
                </a:solidFill>
              </a:rPr>
              <a:t>починає</a:t>
            </a:r>
            <a:r>
              <a:rPr lang="ru-RU" dirty="0">
                <a:solidFill>
                  <a:schemeClr val="tx1"/>
                </a:solidFill>
              </a:rPr>
              <a:t> й не вир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 err="1">
                <a:solidFill>
                  <a:schemeClr val="tx1"/>
                </a:solidFill>
              </a:rPr>
              <a:t>шує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</a:rPr>
              <a:t>Потiм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понарозказував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їм</a:t>
            </a:r>
            <a:r>
              <a:rPr lang="ru-RU" dirty="0">
                <a:solidFill>
                  <a:schemeClr val="tx1"/>
                </a:solidFill>
              </a:rPr>
              <a:t> про </a:t>
            </a:r>
            <a:r>
              <a:rPr lang="ru-RU" dirty="0" err="1">
                <a:solidFill>
                  <a:schemeClr val="tx1"/>
                </a:solidFill>
              </a:rPr>
              <a:t>славетних</a:t>
            </a:r>
            <a:r>
              <a:rPr lang="ru-RU" dirty="0">
                <a:solidFill>
                  <a:schemeClr val="tx1"/>
                </a:solidFill>
              </a:rPr>
              <a:t> i </a:t>
            </a:r>
            <a:r>
              <a:rPr lang="ru-RU" dirty="0" err="1">
                <a:solidFill>
                  <a:schemeClr val="tx1"/>
                </a:solidFill>
              </a:rPr>
              <a:t>багатих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своїх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предкiв</a:t>
            </a:r>
            <a:r>
              <a:rPr lang="ru-RU" dirty="0">
                <a:solidFill>
                  <a:schemeClr val="tx1"/>
                </a:solidFill>
              </a:rPr>
              <a:t>, про </a:t>
            </a:r>
            <a:r>
              <a:rPr lang="ru-RU" dirty="0" err="1">
                <a:solidFill>
                  <a:schemeClr val="tx1"/>
                </a:solidFill>
              </a:rPr>
              <a:t>моднi</a:t>
            </a:r>
            <a:r>
              <a:rPr lang="ru-RU" dirty="0">
                <a:solidFill>
                  <a:schemeClr val="tx1"/>
                </a:solidFill>
              </a:rPr>
              <a:t> науки, в </a:t>
            </a:r>
            <a:r>
              <a:rPr lang="ru-RU" dirty="0" err="1">
                <a:solidFill>
                  <a:schemeClr val="tx1"/>
                </a:solidFill>
              </a:rPr>
              <a:t>яких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стараннями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батькiв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був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вихований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ru-RU" dirty="0" err="1">
                <a:solidFill>
                  <a:schemeClr val="tx1"/>
                </a:solidFill>
              </a:rPr>
              <a:t>походження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ru-RU" dirty="0" err="1">
                <a:solidFill>
                  <a:schemeClr val="tx1"/>
                </a:solidFill>
              </a:rPr>
              <a:t>багатство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ru-RU" dirty="0">
                <a:solidFill>
                  <a:schemeClr val="tx1"/>
                </a:solidFill>
              </a:rPr>
              <a:t>чин, </a:t>
            </a: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ru-RU" dirty="0">
                <a:solidFill>
                  <a:schemeClr val="tx1"/>
                </a:solidFill>
              </a:rPr>
              <a:t>спор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 err="1">
                <a:solidFill>
                  <a:schemeClr val="tx1"/>
                </a:solidFill>
              </a:rPr>
              <a:t>днен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 err="1">
                <a:solidFill>
                  <a:schemeClr val="tx1"/>
                </a:solidFill>
              </a:rPr>
              <a:t>сть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ru-RU" dirty="0">
                <a:solidFill>
                  <a:schemeClr val="tx1"/>
                </a:solidFill>
              </a:rPr>
              <a:t>т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ru-RU" dirty="0" err="1">
                <a:solidFill>
                  <a:schemeClr val="tx1"/>
                </a:solidFill>
              </a:rPr>
              <a:t>лесне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обдарування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ru-RU" dirty="0">
                <a:solidFill>
                  <a:schemeClr val="tx1"/>
                </a:solidFill>
              </a:rPr>
              <a:t>науки </a:t>
            </a:r>
            <a:r>
              <a:rPr lang="ru-RU" dirty="0" err="1">
                <a:solidFill>
                  <a:schemeClr val="tx1"/>
                </a:solidFill>
              </a:rPr>
              <a:t>безсильн</a:t>
            </a:r>
            <a:r>
              <a:rPr lang="en-US" dirty="0">
                <a:solidFill>
                  <a:schemeClr val="tx1"/>
                </a:solidFill>
              </a:rPr>
              <a:t>i </a:t>
            </a:r>
            <a:r>
              <a:rPr lang="ru-RU" dirty="0" err="1">
                <a:solidFill>
                  <a:schemeClr val="tx1"/>
                </a:solidFill>
              </a:rPr>
              <a:t>ствердити</a:t>
            </a:r>
            <a:r>
              <a:rPr lang="ru-RU" dirty="0">
                <a:solidFill>
                  <a:schemeClr val="tx1"/>
                </a:solidFill>
              </a:rPr>
              <a:t> дружбу. </a:t>
            </a:r>
          </a:p>
        </p:txBody>
      </p:sp>
    </p:spTree>
    <p:extLst>
      <p:ext uri="{BB962C8B-B14F-4D97-AF65-F5344CB8AC3E}">
        <p14:creationId xmlns:p14="http://schemas.microsoft.com/office/powerpoint/2010/main" val="2233272834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 байок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«напишіть листа до…»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2060848"/>
            <a:ext cx="8686800" cy="4320480"/>
          </a:xfrm>
        </p:spPr>
        <p:txBody>
          <a:bodyPr/>
          <a:lstStyle/>
          <a:p>
            <a:pPr marL="0" indent="0" algn="ctr">
              <a:buNone/>
            </a:pPr>
            <a:endParaRPr lang="uk-UA" i="1" dirty="0"/>
          </a:p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Після ознайомлення з текстами байок учням пропонується написати листа до Бджоли (Шершня, Вовка, </a:t>
            </a:r>
            <a:r>
              <a:rPr lang="uk-UA" dirty="0" err="1">
                <a:solidFill>
                  <a:schemeClr val="tx1"/>
                </a:solidFill>
              </a:rPr>
              <a:t>Левкона</a:t>
            </a:r>
            <a:r>
              <a:rPr lang="uk-UA" dirty="0">
                <a:solidFill>
                  <a:schemeClr val="tx1"/>
                </a:solidFill>
              </a:rPr>
              <a:t> та </a:t>
            </a:r>
            <a:r>
              <a:rPr lang="uk-UA" dirty="0" err="1">
                <a:solidFill>
                  <a:schemeClr val="tx1"/>
                </a:solidFill>
              </a:rPr>
              <a:t>Фірідама</a:t>
            </a:r>
            <a:r>
              <a:rPr lang="uk-UA" dirty="0">
                <a:solidFill>
                  <a:schemeClr val="tx1"/>
                </a:solidFill>
              </a:rPr>
              <a:t>…)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5042"/>
      </p:ext>
    </p:extLst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50256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 байок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бесіда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algn="just">
              <a:buClrTx/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таке</a:t>
            </a:r>
            <a:r>
              <a:rPr lang="ru-RU" dirty="0">
                <a:solidFill>
                  <a:schemeClr val="tx1"/>
                </a:solidFill>
              </a:rPr>
              <a:t> байка?</a:t>
            </a:r>
          </a:p>
          <a:p>
            <a:pPr marL="514350" indent="-514350" algn="just">
              <a:buClrTx/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</a:rPr>
              <a:t>Назвіть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основні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ознаки</a:t>
            </a:r>
            <a:r>
              <a:rPr lang="ru-RU" dirty="0">
                <a:solidFill>
                  <a:schemeClr val="tx1"/>
                </a:solidFill>
              </a:rPr>
              <a:t> байки.</a:t>
            </a:r>
          </a:p>
          <a:p>
            <a:pPr marL="514350" indent="-514350" algn="just">
              <a:buClrTx/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таке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алегорія</a:t>
            </a:r>
            <a:r>
              <a:rPr lang="ru-RU" dirty="0">
                <a:solidFill>
                  <a:schemeClr val="tx1"/>
                </a:solidFill>
              </a:rPr>
              <a:t>?</a:t>
            </a:r>
          </a:p>
          <a:p>
            <a:pPr marL="514350" indent="-514350" algn="just">
              <a:buClrTx/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</a:rPr>
              <a:t>Яких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відомих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байкарів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знаєте</a:t>
            </a:r>
            <a:r>
              <a:rPr lang="ru-RU" dirty="0">
                <a:solidFill>
                  <a:schemeClr val="tx1"/>
                </a:solidFill>
              </a:rPr>
              <a:t>?</a:t>
            </a:r>
          </a:p>
          <a:p>
            <a:pPr marL="514350" indent="-514350" algn="just">
              <a:buClrTx/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Як </a:t>
            </a:r>
            <a:r>
              <a:rPr lang="ru-RU" dirty="0" err="1">
                <a:solidFill>
                  <a:schemeClr val="tx1"/>
                </a:solidFill>
              </a:rPr>
              <a:t>ви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розумієте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вислів</a:t>
            </a:r>
            <a:r>
              <a:rPr lang="ru-RU" dirty="0">
                <a:solidFill>
                  <a:schemeClr val="tx1"/>
                </a:solidFill>
              </a:rPr>
              <a:t> «</a:t>
            </a:r>
            <a:r>
              <a:rPr lang="ru-RU" dirty="0" err="1">
                <a:solidFill>
                  <a:schemeClr val="tx1"/>
                </a:solidFill>
              </a:rPr>
              <a:t>сродна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праця</a:t>
            </a:r>
            <a:r>
              <a:rPr lang="ru-RU" dirty="0">
                <a:solidFill>
                  <a:schemeClr val="tx1"/>
                </a:solidFill>
              </a:rPr>
              <a:t>»?</a:t>
            </a:r>
          </a:p>
          <a:p>
            <a:pPr marL="514350" indent="-514350" algn="just">
              <a:buClrTx/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Коли </a:t>
            </a:r>
            <a:r>
              <a:rPr lang="ru-RU" dirty="0" err="1">
                <a:solidFill>
                  <a:schemeClr val="tx1"/>
                </a:solidFill>
              </a:rPr>
              <a:t>праця</a:t>
            </a:r>
            <a:r>
              <a:rPr lang="ru-RU" dirty="0">
                <a:solidFill>
                  <a:schemeClr val="tx1"/>
                </a:solidFill>
              </a:rPr>
              <a:t> для </a:t>
            </a:r>
            <a:r>
              <a:rPr lang="ru-RU" dirty="0" err="1">
                <a:solidFill>
                  <a:schemeClr val="tx1"/>
                </a:solidFill>
              </a:rPr>
              <a:t>людини</a:t>
            </a:r>
            <a:r>
              <a:rPr lang="ru-RU" dirty="0">
                <a:solidFill>
                  <a:schemeClr val="tx1"/>
                </a:solidFill>
              </a:rPr>
              <a:t> є </a:t>
            </a:r>
            <a:r>
              <a:rPr lang="ru-RU" dirty="0" err="1">
                <a:solidFill>
                  <a:schemeClr val="tx1"/>
                </a:solidFill>
              </a:rPr>
              <a:t>насолодою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задоволенням</a:t>
            </a:r>
            <a:r>
              <a:rPr lang="ru-RU" dirty="0">
                <a:solidFill>
                  <a:schemeClr val="tx1"/>
                </a:solidFill>
              </a:rPr>
              <a:t>?</a:t>
            </a:r>
          </a:p>
          <a:p>
            <a:pPr marL="514350" indent="-514350" algn="just">
              <a:buClrTx/>
              <a:buFont typeface="+mj-lt"/>
              <a:buAutoNum type="arabicPeriod"/>
            </a:pPr>
            <a:r>
              <a:rPr lang="uk-UA" dirty="0">
                <a:solidFill>
                  <a:schemeClr val="tx1"/>
                </a:solidFill>
              </a:rPr>
              <a:t>Як ви розумієте слова: «Роби те, до чого народжений, будь справедливий і </a:t>
            </a:r>
            <a:r>
              <a:rPr lang="uk-UA" dirty="0" err="1">
                <a:solidFill>
                  <a:schemeClr val="tx1"/>
                </a:solidFill>
              </a:rPr>
              <a:t>миролюбивий</a:t>
            </a:r>
            <a:r>
              <a:rPr lang="uk-UA" dirty="0">
                <a:solidFill>
                  <a:schemeClr val="tx1"/>
                </a:solidFill>
              </a:rPr>
              <a:t>, і досить із тебе»?</a:t>
            </a:r>
            <a:endParaRPr lang="ru-RU" dirty="0">
              <a:solidFill>
                <a:schemeClr val="tx1"/>
              </a:solidFill>
            </a:endParaRPr>
          </a:p>
          <a:p>
            <a:pPr marL="514350" indent="-514350" algn="just">
              <a:buClr>
                <a:srgbClr val="C00000"/>
              </a:buCl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392120"/>
      </p:ext>
    </p:extLst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54868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 байок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accent2">
                    <a:lumMod val="50000"/>
                  </a:schemeClr>
                </a:solidFill>
              </a:rPr>
              <a:t>бесіда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554162"/>
            <a:ext cx="8884096" cy="518720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ClrTx/>
              <a:buFont typeface="+mj-lt"/>
              <a:buAutoNum type="arabicPeriod" startAt="8"/>
            </a:pPr>
            <a:r>
              <a:rPr lang="uk-UA" dirty="0">
                <a:solidFill>
                  <a:schemeClr val="tx1"/>
                </a:solidFill>
              </a:rPr>
              <a:t>Символом чого є Бджола? А Шершень?</a:t>
            </a:r>
          </a:p>
          <a:p>
            <a:pPr marL="514350" indent="-514350">
              <a:buClrTx/>
              <a:buFont typeface="+mj-lt"/>
              <a:buAutoNum type="arabicPeriod" startAt="8"/>
            </a:pPr>
            <a:r>
              <a:rPr lang="uk-UA" dirty="0">
                <a:solidFill>
                  <a:schemeClr val="tx1"/>
                </a:solidFill>
              </a:rPr>
              <a:t>Чому, на вашу думку, автор називає своїх персонажів у байці «Собака і Вовк» античними іменами?</a:t>
            </a:r>
          </a:p>
          <a:p>
            <a:pPr marL="514350" indent="-514350">
              <a:buClrTx/>
              <a:buFont typeface="+mj-lt"/>
              <a:buAutoNum type="arabicPeriod" startAt="8"/>
            </a:pPr>
            <a:r>
              <a:rPr lang="uk-UA" dirty="0">
                <a:solidFill>
                  <a:schemeClr val="tx1"/>
                </a:solidFill>
              </a:rPr>
              <a:t>Чи співпадає ваше розуміння дружби із трактуванням цього поняття письменником? Наведіть приклади з історії, літератури, власного життя, що підтверджують або заперечують думку Сковороди про те, що дружбу можуть утвердити тільки «</a:t>
            </a:r>
            <a:r>
              <a:rPr lang="ru-RU" dirty="0" err="1">
                <a:solidFill>
                  <a:schemeClr val="tx1"/>
                </a:solidFill>
              </a:rPr>
              <a:t>серця</a:t>
            </a:r>
            <a:r>
              <a:rPr lang="ru-RU" dirty="0">
                <a:solidFill>
                  <a:schemeClr val="tx1"/>
                </a:solidFill>
              </a:rPr>
              <a:t>, в думках </a:t>
            </a:r>
            <a:r>
              <a:rPr lang="ru-RU" dirty="0" err="1">
                <a:solidFill>
                  <a:schemeClr val="tx1"/>
                </a:solidFill>
              </a:rPr>
              <a:t>узгодженi</a:t>
            </a:r>
            <a:r>
              <a:rPr lang="ru-RU" dirty="0">
                <a:solidFill>
                  <a:schemeClr val="tx1"/>
                </a:solidFill>
              </a:rPr>
              <a:t>, й </a:t>
            </a:r>
            <a:r>
              <a:rPr lang="ru-RU" dirty="0" err="1">
                <a:solidFill>
                  <a:schemeClr val="tx1"/>
                </a:solidFill>
              </a:rPr>
              <a:t>однакова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чеснiсть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людинолюбної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душi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живе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двох</a:t>
            </a:r>
            <a:r>
              <a:rPr lang="ru-RU" dirty="0">
                <a:solidFill>
                  <a:schemeClr val="tx1"/>
                </a:solidFill>
              </a:rPr>
              <a:t>, а то й у </a:t>
            </a:r>
            <a:r>
              <a:rPr lang="ru-RU" dirty="0" err="1">
                <a:solidFill>
                  <a:schemeClr val="tx1"/>
                </a:solidFill>
              </a:rPr>
              <a:t>трьох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тiлах</a:t>
            </a:r>
            <a:r>
              <a:rPr lang="ru-RU" dirty="0">
                <a:solidFill>
                  <a:schemeClr val="tx1"/>
                </a:solidFill>
              </a:rPr>
              <a:t>, — ось </a:t>
            </a:r>
            <a:r>
              <a:rPr lang="ru-RU" dirty="0" err="1">
                <a:solidFill>
                  <a:schemeClr val="tx1"/>
                </a:solidFill>
              </a:rPr>
              <a:t>справдешня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любов</a:t>
            </a:r>
            <a:r>
              <a:rPr lang="ru-RU" dirty="0">
                <a:solidFill>
                  <a:schemeClr val="tx1"/>
                </a:solidFill>
              </a:rPr>
              <a:t> та </a:t>
            </a:r>
            <a:r>
              <a:rPr lang="ru-RU" dirty="0" err="1">
                <a:solidFill>
                  <a:schemeClr val="tx1"/>
                </a:solidFill>
              </a:rPr>
              <a:t>єднiсть</a:t>
            </a:r>
            <a:r>
              <a:rPr lang="ru-RU" dirty="0">
                <a:solidFill>
                  <a:schemeClr val="tx1"/>
                </a:solidFill>
              </a:rPr>
              <a:t>».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 startAt="8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537614"/>
      </p:ext>
    </p:extLst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459632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err="1">
                <a:solidFill>
                  <a:srgbClr val="002060"/>
                </a:solidFill>
              </a:rPr>
              <a:t>Скласти</a:t>
            </a:r>
            <a:r>
              <a:rPr lang="ru-RU" sz="4000" i="1" dirty="0">
                <a:solidFill>
                  <a:srgbClr val="002060"/>
                </a:solidFill>
              </a:rPr>
              <a:t> </a:t>
            </a:r>
            <a:r>
              <a:rPr lang="ru-RU" sz="4000" i="1" dirty="0" err="1">
                <a:solidFill>
                  <a:srgbClr val="002060"/>
                </a:solidFill>
              </a:rPr>
              <a:t>сенкан</a:t>
            </a:r>
            <a:r>
              <a:rPr lang="ru-RU" sz="4000" i="1" dirty="0">
                <a:solidFill>
                  <a:srgbClr val="002060"/>
                </a:solidFill>
              </a:rPr>
              <a:t> з </a:t>
            </a:r>
            <a:r>
              <a:rPr lang="ru-RU" sz="4000" i="1" dirty="0" err="1">
                <a:solidFill>
                  <a:srgbClr val="002060"/>
                </a:solidFill>
              </a:rPr>
              <a:t>ключовим</a:t>
            </a:r>
            <a:r>
              <a:rPr lang="ru-RU" sz="4000" i="1" dirty="0">
                <a:solidFill>
                  <a:srgbClr val="002060"/>
                </a:solidFill>
              </a:rPr>
              <a:t> словом «</a:t>
            </a:r>
            <a:r>
              <a:rPr lang="ru-RU" sz="4000" i="1" dirty="0" err="1">
                <a:solidFill>
                  <a:srgbClr val="002060"/>
                </a:solidFill>
              </a:rPr>
              <a:t>праця</a:t>
            </a:r>
            <a:r>
              <a:rPr lang="ru-RU" sz="4000" i="1" dirty="0">
                <a:solidFill>
                  <a:srgbClr val="002060"/>
                </a:solidFill>
              </a:rPr>
              <a:t>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2132856"/>
            <a:ext cx="8686800" cy="4248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err="1">
                <a:solidFill>
                  <a:schemeClr val="tx1"/>
                </a:solidFill>
              </a:rPr>
              <a:t>Праця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4000" dirty="0" err="1">
                <a:solidFill>
                  <a:schemeClr val="tx1"/>
                </a:solidFill>
              </a:rPr>
              <a:t>Корисна</a:t>
            </a:r>
            <a:r>
              <a:rPr lang="ru-RU" sz="4000" dirty="0">
                <a:solidFill>
                  <a:schemeClr val="tx1"/>
                </a:solidFill>
              </a:rPr>
              <a:t>, </a:t>
            </a:r>
            <a:r>
              <a:rPr lang="ru-RU" sz="4000" dirty="0" err="1">
                <a:solidFill>
                  <a:schemeClr val="tx1"/>
                </a:solidFill>
              </a:rPr>
              <a:t>цікава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4000" dirty="0" err="1">
                <a:solidFill>
                  <a:schemeClr val="tx1"/>
                </a:solidFill>
              </a:rPr>
              <a:t>Виконую</a:t>
            </a:r>
            <a:r>
              <a:rPr lang="ru-RU" sz="4000" dirty="0">
                <a:solidFill>
                  <a:schemeClr val="tx1"/>
                </a:solidFill>
              </a:rPr>
              <a:t>, </a:t>
            </a:r>
            <a:r>
              <a:rPr lang="ru-RU" sz="4000" dirty="0" err="1">
                <a:solidFill>
                  <a:schemeClr val="tx1"/>
                </a:solidFill>
              </a:rPr>
              <a:t>стараюся</a:t>
            </a:r>
            <a:r>
              <a:rPr lang="ru-RU" sz="4000" dirty="0">
                <a:solidFill>
                  <a:schemeClr val="tx1"/>
                </a:solidFill>
              </a:rPr>
              <a:t>, </a:t>
            </a:r>
            <a:r>
              <a:rPr lang="ru-RU" sz="4000" dirty="0" err="1">
                <a:solidFill>
                  <a:schemeClr val="tx1"/>
                </a:solidFill>
              </a:rPr>
              <a:t>захоплююся</a:t>
            </a:r>
            <a:endParaRPr lang="ru-RU" sz="40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4000" dirty="0" err="1">
                <a:solidFill>
                  <a:schemeClr val="tx1"/>
                </a:solidFill>
              </a:rPr>
              <a:t>Улюблена</a:t>
            </a:r>
            <a:r>
              <a:rPr lang="ru-RU" sz="4000" dirty="0">
                <a:solidFill>
                  <a:schemeClr val="tx1"/>
                </a:solidFill>
              </a:rPr>
              <a:t> справа – </a:t>
            </a:r>
            <a:r>
              <a:rPr lang="ru-RU" sz="4000" dirty="0" err="1">
                <a:solidFill>
                  <a:schemeClr val="tx1"/>
                </a:solidFill>
              </a:rPr>
              <a:t>еліксир</a:t>
            </a:r>
            <a:r>
              <a:rPr lang="ru-RU" sz="4000" dirty="0">
                <a:solidFill>
                  <a:schemeClr val="tx1"/>
                </a:solidFill>
              </a:rPr>
              <a:t> для </a:t>
            </a:r>
            <a:r>
              <a:rPr lang="ru-RU" sz="4000" dirty="0" err="1">
                <a:solidFill>
                  <a:schemeClr val="tx1"/>
                </a:solidFill>
              </a:rPr>
              <a:t>душі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4000" dirty="0" err="1">
                <a:solidFill>
                  <a:schemeClr val="tx1"/>
                </a:solidFill>
              </a:rPr>
              <a:t>Результативність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8950866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4624"/>
            <a:ext cx="8686800" cy="11716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002060"/>
                </a:solidFill>
              </a:rPr>
              <a:t>«</a:t>
            </a:r>
            <a:r>
              <a:rPr lang="ru-RU" sz="4000" i="1" dirty="0" err="1">
                <a:solidFill>
                  <a:srgbClr val="002060"/>
                </a:solidFill>
              </a:rPr>
              <a:t>Снігова</a:t>
            </a:r>
            <a:r>
              <a:rPr lang="ru-RU" sz="4000" i="1" dirty="0">
                <a:solidFill>
                  <a:srgbClr val="002060"/>
                </a:solidFill>
              </a:rPr>
              <a:t> куля»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916832"/>
            <a:ext cx="8568952" cy="4464496"/>
          </a:xfrm>
        </p:spPr>
        <p:txBody>
          <a:bodyPr/>
          <a:lstStyle/>
          <a:p>
            <a:pPr marL="0" indent="0" algn="ctr">
              <a:buNone/>
            </a:pPr>
            <a:endParaRPr lang="ru-RU" i="1" dirty="0"/>
          </a:p>
          <a:p>
            <a:pPr marL="0" indent="0" algn="ctr">
              <a:buNone/>
            </a:pPr>
            <a:r>
              <a:rPr lang="ru-RU" i="1" dirty="0">
                <a:solidFill>
                  <a:schemeClr val="tx1"/>
                </a:solidFill>
              </a:rPr>
              <a:t>Слово – </a:t>
            </a:r>
            <a:r>
              <a:rPr lang="ru-RU" i="1" dirty="0" err="1">
                <a:solidFill>
                  <a:schemeClr val="tx1"/>
                </a:solidFill>
              </a:rPr>
              <a:t>Сполучення</a:t>
            </a:r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ru-RU" i="1" dirty="0" err="1">
                <a:solidFill>
                  <a:schemeClr val="tx1"/>
                </a:solidFill>
              </a:rPr>
              <a:t>слів</a:t>
            </a:r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uk-UA" i="1" dirty="0">
                <a:solidFill>
                  <a:schemeClr val="tx1"/>
                </a:solidFill>
              </a:rPr>
              <a:t>– Речення </a:t>
            </a:r>
            <a:r>
              <a:rPr lang="ru-RU" i="1" dirty="0">
                <a:solidFill>
                  <a:schemeClr val="tx1"/>
                </a:solidFill>
              </a:rPr>
              <a:t>– </a:t>
            </a:r>
            <a:r>
              <a:rPr lang="ru-RU" i="1" dirty="0" err="1">
                <a:solidFill>
                  <a:schemeClr val="tx1"/>
                </a:solidFill>
              </a:rPr>
              <a:t>Запитання</a:t>
            </a:r>
            <a:r>
              <a:rPr lang="ru-RU" i="1" dirty="0">
                <a:solidFill>
                  <a:schemeClr val="tx1"/>
                </a:solidFill>
              </a:rPr>
              <a:t> – </a:t>
            </a:r>
            <a:r>
              <a:rPr lang="ru-RU" i="1" dirty="0" err="1">
                <a:solidFill>
                  <a:schemeClr val="tx1"/>
                </a:solidFill>
              </a:rPr>
              <a:t>Відповідь</a:t>
            </a:r>
            <a:endParaRPr lang="ru-RU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i="1" dirty="0">
                <a:solidFill>
                  <a:schemeClr val="tx1"/>
                </a:solidFill>
              </a:rPr>
              <a:t>І </a:t>
            </a:r>
            <a:r>
              <a:rPr lang="ru-RU" i="1" dirty="0" err="1">
                <a:solidFill>
                  <a:schemeClr val="tx1"/>
                </a:solidFill>
              </a:rPr>
              <a:t>група</a:t>
            </a:r>
            <a:r>
              <a:rPr lang="ru-RU" i="1" dirty="0">
                <a:solidFill>
                  <a:schemeClr val="tx1"/>
                </a:solidFill>
              </a:rPr>
              <a:t> – «Друг».       ІІ </a:t>
            </a:r>
            <a:r>
              <a:rPr lang="ru-RU" i="1" dirty="0" err="1">
                <a:solidFill>
                  <a:schemeClr val="tx1"/>
                </a:solidFill>
              </a:rPr>
              <a:t>група</a:t>
            </a:r>
            <a:r>
              <a:rPr lang="ru-RU" i="1" dirty="0">
                <a:solidFill>
                  <a:schemeClr val="tx1"/>
                </a:solidFill>
              </a:rPr>
              <a:t> – «Недруг».</a:t>
            </a:r>
          </a:p>
        </p:txBody>
      </p:sp>
    </p:spTree>
    <p:extLst>
      <p:ext uri="{BB962C8B-B14F-4D97-AF65-F5344CB8AC3E}">
        <p14:creationId xmlns:p14="http://schemas.microsoft.com/office/powerpoint/2010/main" val="56784409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chemeClr val="tx1"/>
                </a:solidFill>
              </a:rPr>
              <a:t>«Всякому місту -- звичай і права»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554162"/>
            <a:ext cx="8452048" cy="468315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Clr>
                <a:schemeClr val="tx2">
                  <a:lumMod val="75000"/>
                </a:schemeClr>
              </a:buClr>
              <a:buNone/>
            </a:pPr>
            <a:r>
              <a:rPr lang="uk-UA" dirty="0">
                <a:solidFill>
                  <a:srgbClr val="C00000"/>
                </a:solidFill>
              </a:rPr>
              <a:t>Бесіда </a:t>
            </a:r>
            <a:endParaRPr lang="en-US" dirty="0">
              <a:solidFill>
                <a:srgbClr val="C00000"/>
              </a:solidFill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Навіщо автор у першій строфі кілька разів повторює слово «всякий»?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Яке місто постає перед нами? Чи таким хоче бачити його поет? Дана проблема є актуальною сьогодні чи ні?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У </a:t>
            </a:r>
            <a:r>
              <a:rPr lang="ru-RU" dirty="0" err="1">
                <a:solidFill>
                  <a:schemeClr val="tx1"/>
                </a:solidFill>
              </a:rPr>
              <a:t>яких</a:t>
            </a:r>
            <a:r>
              <a:rPr lang="ru-RU" dirty="0">
                <a:solidFill>
                  <a:schemeClr val="tx1"/>
                </a:solidFill>
              </a:rPr>
              <a:t> рядках </a:t>
            </a:r>
            <a:r>
              <a:rPr lang="ru-RU" dirty="0" err="1">
                <a:solidFill>
                  <a:schemeClr val="tx1"/>
                </a:solidFill>
              </a:rPr>
              <a:t>змальовано</a:t>
            </a:r>
            <a:r>
              <a:rPr lang="ru-RU" dirty="0">
                <a:solidFill>
                  <a:schemeClr val="tx1"/>
                </a:solidFill>
              </a:rPr>
              <a:t> морально-</a:t>
            </a:r>
            <a:r>
              <a:rPr lang="ru-RU" dirty="0" err="1">
                <a:solidFill>
                  <a:schemeClr val="tx1"/>
                </a:solidFill>
              </a:rPr>
              <a:t>етичний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ідеал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поета</a:t>
            </a:r>
            <a:r>
              <a:rPr lang="ru-RU" dirty="0">
                <a:solidFill>
                  <a:schemeClr val="tx1"/>
                </a:solidFill>
              </a:rPr>
              <a:t>?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Про яких людей автор говорить, що в них «совість, як чистий кришталь»?</a:t>
            </a: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uk-UA" dirty="0"/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uk-UA" dirty="0"/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774126"/>
      </p:ext>
    </p:extLst>
  </p:cSld>
  <p:clrMapOvr>
    <a:masterClrMapping/>
  </p:clrMapOvr>
  <p:transition spd="med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8000" dirty="0">
                <a:solidFill>
                  <a:srgbClr val="FF0000"/>
                </a:solidFill>
                <a:latin typeface="Monotype Corsiva" pitchFamily="66" charset="0"/>
              </a:rPr>
              <a:t>Афоризми </a:t>
            </a:r>
          </a:p>
          <a:p>
            <a:pPr marL="0" indent="0" algn="ctr">
              <a:buNone/>
            </a:pPr>
            <a:r>
              <a:rPr lang="uk-UA" sz="8000" dirty="0">
                <a:solidFill>
                  <a:srgbClr val="FF0000"/>
                </a:solidFill>
                <a:latin typeface="Monotype Corsiva" pitchFamily="66" charset="0"/>
              </a:rPr>
              <a:t>Григорія Сковороди</a:t>
            </a:r>
            <a:endParaRPr lang="ru-RU" sz="80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138654"/>
      </p:ext>
    </p:extLst>
  </p:cSld>
  <p:clrMapOvr>
    <a:masterClrMapping/>
  </p:clrMapOvr>
  <p:transition spd="med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124360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tx2">
                    <a:lumMod val="50000"/>
                  </a:schemeClr>
                </a:solidFill>
              </a:rPr>
              <a:t>«тямущий учень»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392488"/>
          </a:xfrm>
        </p:spPr>
        <p:txBody>
          <a:bodyPr/>
          <a:lstStyle/>
          <a:p>
            <a:pPr marL="0" indent="0" algn="ctr">
              <a:buNone/>
            </a:pPr>
            <a:endParaRPr lang="uk-UA" i="1" dirty="0"/>
          </a:p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Учням роздаються роздруковані афоризми Г.Сковороди (20-40). Учні знайомляться з ними. Після цього їм пропонується скласти якнайбільше запитань: уточнюючих, проблемних, пояснювальних і т.д. Перемагає той, у кого більше питань.</a:t>
            </a:r>
          </a:p>
          <a:p>
            <a:pPr marL="0" indent="0" algn="ctr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63841335"/>
      </p:ext>
    </p:extLst>
  </p:cSld>
  <p:clrMapOvr>
    <a:masterClrMapping/>
  </p:clrMapOvr>
  <p:transition spd="med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688" y="54868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tx2">
                    <a:lumMod val="50000"/>
                  </a:schemeClr>
                </a:solidFill>
              </a:rPr>
              <a:t>«журналісти»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i="1" dirty="0">
                <a:solidFill>
                  <a:schemeClr val="tx1"/>
                </a:solidFill>
              </a:rPr>
              <a:t>Клас ділиться на команди, до складу яких входить 4-5 осіб. Це представники певного відомого для учнів видання (можна телепередачі). Необхідно в стилі даного видання (телепередачі) написати коротенький нарис за якимось афоризмом.</a:t>
            </a:r>
          </a:p>
          <a:p>
            <a:pPr marL="0" indent="0" algn="ctr">
              <a:buNone/>
            </a:pPr>
            <a:r>
              <a:rPr lang="uk-UA" i="1" dirty="0">
                <a:solidFill>
                  <a:schemeClr val="tx1"/>
                </a:solidFill>
              </a:rPr>
              <a:t>Цікаво виконувати це завдання, коли учні пишуть нарис від імені ведучого політичної телепередачі, спортивного коментатора, лікаря, редактора гумористичного журналу…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832356"/>
      </p:ext>
    </p:extLst>
  </p:cSld>
  <p:clrMapOvr>
    <a:masterClrMapping/>
  </p:clrMapOvr>
  <p:transition spd="med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50256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текстами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sz="4000" dirty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uk-UA" sz="4000" dirty="0" err="1">
                <a:solidFill>
                  <a:schemeClr val="tx2">
                    <a:lumMod val="50000"/>
                  </a:schemeClr>
                </a:solidFill>
              </a:rPr>
              <a:t>чомучки</a:t>
            </a:r>
            <a:r>
              <a:rPr lang="uk-UA" sz="4000" dirty="0">
                <a:solidFill>
                  <a:schemeClr val="tx2">
                    <a:lumMod val="50000"/>
                  </a:schemeClr>
                </a:solidFill>
              </a:rPr>
              <a:t>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 lnSpcReduction="10000"/>
          </a:bodyPr>
          <a:lstStyle/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uk-UA" b="1" dirty="0">
                <a:solidFill>
                  <a:schemeClr val="tx1"/>
                </a:solidFill>
              </a:rPr>
              <a:t>Чому</a:t>
            </a:r>
            <a:r>
              <a:rPr lang="uk-UA" dirty="0">
                <a:solidFill>
                  <a:schemeClr val="tx1"/>
                </a:solidFill>
              </a:rPr>
              <a:t> «життя і діло є одне і те ж»?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uk-UA" b="1" dirty="0">
                <a:solidFill>
                  <a:schemeClr val="tx1"/>
                </a:solidFill>
              </a:rPr>
              <a:t>Чому</a:t>
            </a:r>
            <a:r>
              <a:rPr lang="uk-UA" dirty="0">
                <a:solidFill>
                  <a:schemeClr val="tx1"/>
                </a:solidFill>
              </a:rPr>
              <a:t> «хороша любов є та, яка є 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uk-UA" dirty="0" err="1">
                <a:solidFill>
                  <a:schemeClr val="tx1"/>
                </a:solidFill>
              </a:rPr>
              <a:t>стинною</a:t>
            </a:r>
            <a:r>
              <a:rPr lang="uk-UA" dirty="0">
                <a:solidFill>
                  <a:schemeClr val="tx1"/>
                </a:solidFill>
              </a:rPr>
              <a:t>, міцною і вічною»?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uk-UA" b="1" dirty="0">
                <a:solidFill>
                  <a:schemeClr val="tx1"/>
                </a:solidFill>
              </a:rPr>
              <a:t>Чому</a:t>
            </a:r>
            <a:r>
              <a:rPr lang="uk-UA" dirty="0">
                <a:solidFill>
                  <a:schemeClr val="tx1"/>
                </a:solidFill>
              </a:rPr>
              <a:t> «</a:t>
            </a:r>
            <a:r>
              <a:rPr lang="ru-RU" dirty="0">
                <a:solidFill>
                  <a:schemeClr val="tx1"/>
                </a:solidFill>
              </a:rPr>
              <a:t>з </a:t>
            </a:r>
            <a:r>
              <a:rPr lang="ru-RU" dirty="0" err="1">
                <a:solidFill>
                  <a:schemeClr val="tx1"/>
                </a:solidFill>
              </a:rPr>
              <a:t>усіх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втрат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втрата</a:t>
            </a:r>
            <a:r>
              <a:rPr lang="ru-RU" dirty="0">
                <a:solidFill>
                  <a:schemeClr val="tx1"/>
                </a:solidFill>
              </a:rPr>
              <a:t> часу </a:t>
            </a:r>
            <a:r>
              <a:rPr lang="ru-RU" dirty="0" err="1">
                <a:solidFill>
                  <a:schemeClr val="tx1"/>
                </a:solidFill>
              </a:rPr>
              <a:t>найтяжча</a:t>
            </a:r>
            <a:r>
              <a:rPr lang="ru-RU" dirty="0">
                <a:solidFill>
                  <a:schemeClr val="tx1"/>
                </a:solidFill>
              </a:rPr>
              <a:t>»?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uk-UA" b="1" dirty="0">
                <a:solidFill>
                  <a:schemeClr val="tx1"/>
                </a:solidFill>
              </a:rPr>
              <a:t>Чому</a:t>
            </a:r>
            <a:r>
              <a:rPr lang="uk-UA" dirty="0">
                <a:solidFill>
                  <a:schemeClr val="tx1"/>
                </a:solidFill>
              </a:rPr>
              <a:t> «т</a:t>
            </a:r>
            <a:r>
              <a:rPr lang="ru-RU" dirty="0">
                <a:solidFill>
                  <a:schemeClr val="tx1"/>
                </a:solidFill>
              </a:rPr>
              <a:t>и не </a:t>
            </a:r>
            <a:r>
              <a:rPr lang="ru-RU" dirty="0" err="1">
                <a:solidFill>
                  <a:schemeClr val="tx1"/>
                </a:solidFill>
              </a:rPr>
              <a:t>можеш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віднайти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жодного</a:t>
            </a:r>
            <a:r>
              <a:rPr lang="ru-RU" dirty="0">
                <a:solidFill>
                  <a:schemeClr val="tx1"/>
                </a:solidFill>
              </a:rPr>
              <a:t> друга, не </a:t>
            </a:r>
            <a:r>
              <a:rPr lang="ru-RU" dirty="0" err="1">
                <a:solidFill>
                  <a:schemeClr val="tx1"/>
                </a:solidFill>
              </a:rPr>
              <a:t>нашукавши</a:t>
            </a:r>
            <a:r>
              <a:rPr lang="ru-RU" dirty="0">
                <a:solidFill>
                  <a:schemeClr val="tx1"/>
                </a:solidFill>
              </a:rPr>
              <a:t> разом з ним і </a:t>
            </a:r>
            <a:r>
              <a:rPr lang="ru-RU" dirty="0" err="1">
                <a:solidFill>
                  <a:schemeClr val="tx1"/>
                </a:solidFill>
              </a:rPr>
              <a:t>двох</a:t>
            </a:r>
            <a:r>
              <a:rPr lang="ru-RU" dirty="0">
                <a:solidFill>
                  <a:schemeClr val="tx1"/>
                </a:solidFill>
              </a:rPr>
              <a:t>–</a:t>
            </a:r>
            <a:r>
              <a:rPr lang="ru-RU" dirty="0" err="1">
                <a:solidFill>
                  <a:schemeClr val="tx1"/>
                </a:solidFill>
              </a:rPr>
              <a:t>трьох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ворогів</a:t>
            </a:r>
            <a:r>
              <a:rPr lang="ru-RU" dirty="0">
                <a:solidFill>
                  <a:schemeClr val="tx1"/>
                </a:solidFill>
              </a:rPr>
              <a:t>»?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uk-UA" b="1" dirty="0">
                <a:solidFill>
                  <a:schemeClr val="tx1"/>
                </a:solidFill>
              </a:rPr>
              <a:t>Чому</a:t>
            </a:r>
            <a:r>
              <a:rPr lang="uk-UA" dirty="0">
                <a:solidFill>
                  <a:schemeClr val="tx1"/>
                </a:solidFill>
              </a:rPr>
              <a:t> «т</a:t>
            </a:r>
            <a:r>
              <a:rPr lang="ru-RU" dirty="0" err="1">
                <a:solidFill>
                  <a:schemeClr val="tx1"/>
                </a:solidFill>
              </a:rPr>
              <a:t>оді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лише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пізнається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цінність</a:t>
            </a:r>
            <a:r>
              <a:rPr lang="ru-RU" dirty="0">
                <a:solidFill>
                  <a:schemeClr val="tx1"/>
                </a:solidFill>
              </a:rPr>
              <a:t> часу, коли </a:t>
            </a:r>
            <a:r>
              <a:rPr lang="ru-RU" dirty="0" err="1">
                <a:solidFill>
                  <a:schemeClr val="tx1"/>
                </a:solidFill>
              </a:rPr>
              <a:t>він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втрачений</a:t>
            </a:r>
            <a:r>
              <a:rPr lang="ru-RU" dirty="0">
                <a:solidFill>
                  <a:schemeClr val="tx1"/>
                </a:solidFill>
              </a:rPr>
              <a:t>»?</a:t>
            </a:r>
          </a:p>
        </p:txBody>
      </p:sp>
    </p:spTree>
    <p:extLst>
      <p:ext uri="{BB962C8B-B14F-4D97-AF65-F5344CB8AC3E}">
        <p14:creationId xmlns:p14="http://schemas.microsoft.com/office/powerpoint/2010/main" val="1285897152"/>
      </p:ext>
    </p:extLst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6000" i="1" dirty="0">
              <a:solidFill>
                <a:srgbClr val="FF0000"/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uk-UA" sz="6000" i="1" dirty="0">
                <a:solidFill>
                  <a:srgbClr val="FF0000"/>
                </a:solidFill>
                <a:latin typeface="Monotype Corsiva" pitchFamily="66" charset="0"/>
              </a:rPr>
              <a:t>Узагальнення матеріалу</a:t>
            </a:r>
            <a:endParaRPr lang="ru-RU" sz="60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858744"/>
      </p:ext>
    </p:extLst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«Вилучи зайве»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/>
          <a:lstStyle/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endParaRPr lang="uk-UA" i="1" dirty="0"/>
          </a:p>
          <a:p>
            <a:pPr>
              <a:buClrTx/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Ода, байка, роман, притча.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Собака, Бджола, Ластівка, Шершень.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Кутки, </a:t>
            </a:r>
            <a:r>
              <a:rPr lang="uk-UA" dirty="0" err="1">
                <a:solidFill>
                  <a:schemeClr val="tx1"/>
                </a:solidFill>
              </a:rPr>
              <a:t>манір</a:t>
            </a:r>
            <a:r>
              <a:rPr lang="uk-UA" dirty="0">
                <a:solidFill>
                  <a:schemeClr val="tx1"/>
                </a:solidFill>
              </a:rPr>
              <a:t>, полон, весілля.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Свобода, золото, радість, вольність.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495301"/>
      </p:ext>
    </p:extLst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Музей Григорія сковороди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/>
          <a:lstStyle/>
          <a:p>
            <a:pPr marL="0" indent="0" algn="ctr">
              <a:buNone/>
            </a:pPr>
            <a:endParaRPr lang="uk-UA" i="1" dirty="0"/>
          </a:p>
          <a:p>
            <a:pPr marL="0" indent="0" algn="ctr">
              <a:buNone/>
            </a:pPr>
            <a:endParaRPr lang="uk-UA" i="1" dirty="0"/>
          </a:p>
          <a:p>
            <a:pPr marL="0" indent="0" algn="ctr">
              <a:buNone/>
            </a:pPr>
            <a:endParaRPr lang="uk-UA" i="1" dirty="0"/>
          </a:p>
          <a:p>
            <a:pPr marL="0" indent="0" algn="ctr">
              <a:buNone/>
            </a:pPr>
            <a:endParaRPr lang="uk-UA" i="1" dirty="0"/>
          </a:p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Учні по колу вносять свої пропозиції, які  експонати та стенди вони розмістили б у шкільному музеї Григорія Сковороди</a:t>
            </a:r>
            <a:r>
              <a:rPr lang="uk-UA" i="1" dirty="0"/>
              <a:t>.</a:t>
            </a:r>
            <a:endParaRPr lang="ru-RU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693812"/>
            <a:ext cx="2798661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994338"/>
      </p:ext>
    </p:extLst>
  </p:cSld>
  <p:clrMapOvr>
    <a:masterClrMapping/>
  </p:clrMapOvr>
  <p:transition spd="med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«магазин самообслуговування»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/>
          <a:lstStyle/>
          <a:p>
            <a:pPr marL="0" indent="0" algn="ctr">
              <a:buNone/>
            </a:pPr>
            <a:endParaRPr lang="uk-UA" i="1" dirty="0"/>
          </a:p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Із запропонованого переліку питань з теми, які вивішуються на дошці, учні повинні вибрати за власним бажанням питання та дати на нього відповідь.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37736"/>
      </p:ext>
    </p:extLst>
  </p:cSld>
  <p:clrMapOvr>
    <a:masterClrMapping/>
  </p:clrMapOvr>
  <p:transition spd="med"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«рекламна кампанія»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/>
          <a:lstStyle/>
          <a:p>
            <a:pPr marL="0" indent="0" algn="ctr">
              <a:buNone/>
            </a:pPr>
            <a:endParaRPr lang="uk-UA" i="1" dirty="0"/>
          </a:p>
          <a:p>
            <a:pPr marL="0" indent="0" algn="ctr">
              <a:buNone/>
            </a:pPr>
            <a:r>
              <a:rPr lang="uk-UA" dirty="0">
                <a:solidFill>
                  <a:schemeClr val="tx1"/>
                </a:solidFill>
              </a:rPr>
              <a:t>Після вивчення теми учням пропонується взяти участь у конкурсі на створення рекламного плаката (вірша, кліпу, презентації і т. д.) з теми.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14569"/>
      </p:ext>
    </p:extLst>
  </p:cSld>
  <p:clrMapOvr>
    <a:masterClrMapping/>
  </p:clrMapOvr>
  <p:transition spd="med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Щасливий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,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хто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мав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змогу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знайти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щасливе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життя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. Але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щасливіший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 той,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хто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вміє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 ним </a:t>
            </a:r>
            <a:r>
              <a:rPr lang="ru-RU" sz="6000" i="1" dirty="0" err="1">
                <a:solidFill>
                  <a:srgbClr val="FF0000"/>
                </a:solidFill>
                <a:latin typeface="Monotype Corsiva" pitchFamily="66" charset="0"/>
              </a:rPr>
              <a:t>користуватись</a:t>
            </a:r>
            <a:r>
              <a:rPr lang="ru-RU" sz="6000" i="1" dirty="0">
                <a:solidFill>
                  <a:srgbClr val="FF0000"/>
                </a:solidFill>
                <a:latin typeface="Monotype Corsiva" pitchFamily="66" charset="0"/>
              </a:rPr>
              <a:t>.</a:t>
            </a:r>
          </a:p>
          <a:p>
            <a:pPr marL="0" indent="0" algn="ctr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073285"/>
      </p:ext>
    </p:extLst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chemeClr val="tx1"/>
                </a:solidFill>
              </a:rPr>
              <a:t>«Всякому місту -- звичай і права»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554162"/>
            <a:ext cx="8452048" cy="4827166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uk-UA" dirty="0"/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uk-UA" dirty="0"/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304800" y="1554162"/>
            <a:ext cx="8686800" cy="45391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Чи можна визначити, які верстви населення показано в поезії? (зачитати цитати, </a:t>
            </a:r>
            <a:r>
              <a:rPr lang="uk-UA" dirty="0" err="1">
                <a:solidFill>
                  <a:schemeClr val="tx1"/>
                </a:solidFill>
              </a:rPr>
              <a:t>обгрунтувати</a:t>
            </a:r>
            <a:r>
              <a:rPr lang="uk-UA" dirty="0">
                <a:solidFill>
                  <a:schemeClr val="tx1"/>
                </a:solidFill>
              </a:rPr>
              <a:t>)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Які вади висміює автор?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За </a:t>
            </a:r>
            <a:r>
              <a:rPr lang="ru-RU" dirty="0" err="1">
                <a:solidFill>
                  <a:schemeClr val="tx1"/>
                </a:solidFill>
              </a:rPr>
              <a:t>допомогою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якого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прийому</a:t>
            </a:r>
            <a:r>
              <a:rPr lang="ru-RU" dirty="0">
                <a:solidFill>
                  <a:schemeClr val="tx1"/>
                </a:solidFill>
              </a:rPr>
              <a:t> Г. Сковорода </a:t>
            </a:r>
            <a:r>
              <a:rPr lang="ru-RU" dirty="0" err="1">
                <a:solidFill>
                  <a:schemeClr val="tx1"/>
                </a:solidFill>
              </a:rPr>
              <a:t>описує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мешканців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міста</a:t>
            </a:r>
            <a:r>
              <a:rPr lang="ru-RU" dirty="0">
                <a:solidFill>
                  <a:schemeClr val="tx1"/>
                </a:solidFill>
              </a:rPr>
              <a:t>?</a:t>
            </a:r>
            <a:endParaRPr lang="uk-UA" dirty="0">
              <a:solidFill>
                <a:schemeClr val="tx1"/>
              </a:solidFill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r>
              <a:rPr lang="uk-UA" dirty="0">
                <a:solidFill>
                  <a:schemeClr val="tx1"/>
                </a:solidFill>
              </a:rPr>
              <a:t>Як поет тлумачить смерть: як покарання чи благодать? Чи погоджуєтеся з його баченням?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uk-UA" dirty="0">
              <a:solidFill>
                <a:schemeClr val="tx1"/>
              </a:solidFill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41602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368152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текстом поезії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dirty="0"/>
              <a:t>Гра «Іменник – …»</a:t>
            </a:r>
            <a:endParaRPr lang="uk-UA" sz="40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20824" y="2737048"/>
            <a:ext cx="2539008" cy="3572272"/>
          </a:xfrm>
          <a:ln>
            <a:solidFill>
              <a:schemeClr val="tx1"/>
            </a:solidFill>
            <a:prstDash val="solid"/>
          </a:ln>
        </p:spPr>
        <p:txBody>
          <a:bodyPr numCol="1">
            <a:normAutofit/>
          </a:bodyPr>
          <a:lstStyle/>
          <a:p>
            <a:pPr marL="0" indent="0" algn="ctr">
              <a:buClr>
                <a:schemeClr val="tx2">
                  <a:lumMod val="75000"/>
                </a:schemeClr>
              </a:buClr>
              <a:buNone/>
            </a:pPr>
            <a:r>
              <a:rPr lang="uk-UA" dirty="0">
                <a:solidFill>
                  <a:srgbClr val="C00000"/>
                </a:solidFill>
              </a:rPr>
              <a:t>Іменник</a:t>
            </a:r>
          </a:p>
          <a:p>
            <a:pPr marL="0" indent="0" algn="just">
              <a:buClr>
                <a:schemeClr val="tx2">
                  <a:lumMod val="75000"/>
                </a:schemeClr>
              </a:buClr>
              <a:buNone/>
            </a:pPr>
            <a:endParaRPr lang="uk-UA" dirty="0"/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uk-UA" dirty="0"/>
              <a:t>Місто – звичай і права;</a:t>
            </a: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endParaRPr lang="uk-UA" dirty="0"/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uk-UA" dirty="0"/>
              <a:t>голова – ум.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3203848" y="1772816"/>
            <a:ext cx="2520280" cy="34563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numCol="1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chemeClr val="tx2">
                  <a:lumMod val="75000"/>
                </a:schemeClr>
              </a:buClr>
              <a:buFont typeface="Wingdings 2"/>
              <a:buNone/>
            </a:pPr>
            <a:r>
              <a:rPr lang="uk-UA" dirty="0">
                <a:solidFill>
                  <a:srgbClr val="C00000"/>
                </a:solidFill>
              </a:rPr>
              <a:t>Прикметник</a:t>
            </a:r>
          </a:p>
          <a:p>
            <a:pPr marL="0" indent="0" algn="just">
              <a:buClr>
                <a:schemeClr val="tx2">
                  <a:lumMod val="75000"/>
                </a:schemeClr>
              </a:buClr>
              <a:buFont typeface="Wingdings 2"/>
              <a:buNone/>
            </a:pPr>
            <a:endParaRPr lang="uk-UA" dirty="0"/>
          </a:p>
          <a:p>
            <a:pPr marL="0" indent="0" algn="just">
              <a:buClr>
                <a:schemeClr val="tx2">
                  <a:lumMod val="75000"/>
                </a:schemeClr>
              </a:buClr>
              <a:buFont typeface="Wingdings 2"/>
              <a:buNone/>
            </a:pPr>
            <a:r>
              <a:rPr lang="uk-UA" dirty="0"/>
              <a:t>голова – всяка;</a:t>
            </a:r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endParaRPr lang="uk-UA" dirty="0"/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r>
              <a:rPr lang="uk-UA" dirty="0"/>
              <a:t>думи – </a:t>
            </a:r>
            <a:r>
              <a:rPr lang="uk-UA" dirty="0" err="1"/>
              <a:t>нав</a:t>
            </a:r>
            <a:r>
              <a:rPr lang="en-US" dirty="0"/>
              <a:t>’</a:t>
            </a:r>
            <a:r>
              <a:rPr lang="uk-UA" dirty="0" err="1"/>
              <a:t>язливі</a:t>
            </a:r>
            <a:r>
              <a:rPr lang="uk-UA" dirty="0"/>
              <a:t>. </a:t>
            </a: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  <p:sp>
        <p:nvSpPr>
          <p:cNvPr id="6" name="Объект 3"/>
          <p:cNvSpPr>
            <a:spLocks noGrp="1"/>
          </p:cNvSpPr>
          <p:nvPr>
            <p:ph sz="half" idx="2"/>
          </p:nvPr>
        </p:nvSpPr>
        <p:spPr>
          <a:xfrm>
            <a:off x="5868144" y="2737048"/>
            <a:ext cx="2519560" cy="3572272"/>
          </a:xfrm>
          <a:ln>
            <a:solidFill>
              <a:schemeClr val="tx1"/>
            </a:solidFill>
          </a:ln>
        </p:spPr>
        <p:txBody>
          <a:bodyPr numCol="1">
            <a:normAutofit/>
          </a:bodyPr>
          <a:lstStyle/>
          <a:p>
            <a:pPr marL="0" indent="0" algn="ctr">
              <a:buClr>
                <a:schemeClr val="tx2">
                  <a:lumMod val="75000"/>
                </a:schemeClr>
              </a:buClr>
              <a:buNone/>
            </a:pPr>
            <a:r>
              <a:rPr lang="uk-UA" dirty="0">
                <a:solidFill>
                  <a:srgbClr val="C00000"/>
                </a:solidFill>
              </a:rPr>
              <a:t>Дієслово</a:t>
            </a:r>
          </a:p>
          <a:p>
            <a:pPr marL="0" indent="0" algn="just">
              <a:buClr>
                <a:schemeClr val="tx2">
                  <a:lumMod val="75000"/>
                </a:schemeClr>
              </a:buClr>
              <a:buNone/>
            </a:pPr>
            <a:endParaRPr lang="uk-UA" dirty="0"/>
          </a:p>
          <a:p>
            <a:pPr marL="0" indent="0" algn="just">
              <a:buClr>
                <a:schemeClr val="tx2">
                  <a:lumMod val="75000"/>
                </a:schemeClr>
              </a:buClr>
              <a:buNone/>
            </a:pPr>
            <a:r>
              <a:rPr lang="uk-UA" dirty="0"/>
              <a:t>Петро – тре;</a:t>
            </a:r>
          </a:p>
          <a:p>
            <a:pPr marL="0" indent="0" algn="just">
              <a:buClr>
                <a:schemeClr val="tx2">
                  <a:lumMod val="75000"/>
                </a:schemeClr>
              </a:buClr>
              <a:buNone/>
            </a:pPr>
            <a:endParaRPr lang="uk-UA" dirty="0"/>
          </a:p>
          <a:p>
            <a:pPr marL="0" indent="0" algn="just">
              <a:buClr>
                <a:schemeClr val="tx2">
                  <a:lumMod val="75000"/>
                </a:schemeClr>
              </a:buClr>
              <a:buNone/>
            </a:pPr>
            <a:r>
              <a:rPr lang="uk-UA" dirty="0"/>
              <a:t>ум – непокоїть.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uk-UA" dirty="0"/>
          </a:p>
          <a:p>
            <a:pPr>
              <a:buClr>
                <a:schemeClr val="tx2">
                  <a:lumMod val="75000"/>
                </a:schemeClr>
              </a:buCl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547293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підручником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3707904" y="1916832"/>
            <a:ext cx="5283696" cy="440776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sz="3600" dirty="0">
                <a:solidFill>
                  <a:schemeClr val="tx1"/>
                </a:solidFill>
              </a:rPr>
              <a:t>Учні читають текст підручника. Потім стають у коло. Обирають першого, хто почне переказ, і починають переказувати: кожен учень має право переказати лише одне речення (одну фразу).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95" y="3212976"/>
            <a:ext cx="2950017" cy="1963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395536" y="1484784"/>
            <a:ext cx="3024336" cy="1224136"/>
          </a:xfrm>
          <a:prstGeom prst="rect">
            <a:avLst/>
          </a:prstGeom>
        </p:spPr>
        <p:txBody>
          <a:bodyPr vert="horz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/>
              <a:t>Гра </a:t>
            </a:r>
          </a:p>
          <a:p>
            <a:pPr algn="ctr"/>
            <a:r>
              <a:rPr lang="uk-UA" dirty="0"/>
              <a:t>«переказ по колу»</a:t>
            </a:r>
            <a:endParaRPr lang="uk-UA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32646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000" dirty="0">
                <a:solidFill>
                  <a:srgbClr val="002060"/>
                </a:solidFill>
              </a:rPr>
              <a:t>Робота з підручником</a:t>
            </a:r>
            <a:br>
              <a:rPr lang="uk-UA" sz="4000" dirty="0">
                <a:solidFill>
                  <a:srgbClr val="002060"/>
                </a:solidFill>
              </a:rPr>
            </a:br>
            <a:r>
              <a:rPr lang="uk-UA" dirty="0"/>
              <a:t>Гра «іподром»</a:t>
            </a:r>
            <a:endParaRPr lang="uk-UA" sz="4000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393311"/>
              </p:ext>
            </p:extLst>
          </p:nvPr>
        </p:nvGraphicFramePr>
        <p:xfrm>
          <a:off x="683568" y="1700808"/>
          <a:ext cx="8136904" cy="406104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068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8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Питання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Відповідь </a:t>
                      </a:r>
                      <a:endParaRPr lang="uk-U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До якого жанру належить поезія?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До філософсько-сатиричної лірики.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1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За допомогою якого засобу змальована ціла галерея марнотної метушні тогочасного суспільства?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За допомогою іронії.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У якому художньому творі використано вірш «Всякому місту – звичай і права?</a:t>
                      </a:r>
                      <a:endParaRPr lang="en-US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«Наталка Полтавка» І.Котляревського.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Який виразний прийом, характерний для бароко,  використав Г.Сковорода?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/>
                        <a:t>Антитезу.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7310646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uk-UA" dirty="0">
                <a:solidFill>
                  <a:srgbClr val="002060"/>
                </a:solidFill>
              </a:rPr>
              <a:t>«напишіть листа до…»</a:t>
            </a:r>
            <a:endParaRPr lang="uk-UA" sz="40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36912"/>
            <a:ext cx="2496277" cy="1872208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3347864" y="1600200"/>
            <a:ext cx="5643736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Після ознайомлення з текстом поезії й обговорення учням пропонується завдання – написати листа голові села (міста), в якому вказати, яким би він хотів бачити своє село (місто) та пропозиції до його покращення.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68511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1315616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002060"/>
                </a:solidFill>
              </a:rPr>
              <a:t>Робота в групах</a:t>
            </a:r>
            <a:br>
              <a:rPr lang="uk-UA" b="1" dirty="0">
                <a:solidFill>
                  <a:srgbClr val="002060"/>
                </a:solidFill>
              </a:rPr>
            </a:br>
            <a:r>
              <a:rPr lang="uk-UA" b="1" dirty="0">
                <a:solidFill>
                  <a:srgbClr val="C00000"/>
                </a:solidFill>
              </a:rPr>
              <a:t>1 група – Художні засоби поезії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698178"/>
            <a:ext cx="8686800" cy="4827166"/>
          </a:xfrm>
        </p:spPr>
        <p:txBody>
          <a:bodyPr>
            <a:normAutofit lnSpcReduction="10000"/>
          </a:bodyPr>
          <a:lstStyle/>
          <a:p>
            <a:pPr marL="0" indent="0" algn="ctr">
              <a:buClr>
                <a:schemeClr val="bg2">
                  <a:lumMod val="10000"/>
                </a:schemeClr>
              </a:buClr>
              <a:buNone/>
            </a:pPr>
            <a:endParaRPr lang="ru-RU" sz="4000" dirty="0">
              <a:solidFill>
                <a:schemeClr val="tx1"/>
              </a:solidFill>
            </a:endParaRPr>
          </a:p>
          <a:p>
            <a:pPr marL="0" indent="0" algn="ctr">
              <a:buClr>
                <a:schemeClr val="bg2">
                  <a:lumMod val="10000"/>
                </a:schemeClr>
              </a:buClr>
              <a:buNone/>
            </a:pPr>
            <a:r>
              <a:rPr lang="ru-RU" sz="4000" dirty="0">
                <a:solidFill>
                  <a:schemeClr val="tx1"/>
                </a:solidFill>
              </a:rPr>
              <a:t>Повтори                            </a:t>
            </a:r>
            <a:r>
              <a:rPr lang="ru-RU" sz="4000" dirty="0" err="1">
                <a:solidFill>
                  <a:schemeClr val="tx1"/>
                </a:solidFill>
              </a:rPr>
              <a:t>Порівняння</a:t>
            </a:r>
            <a:endParaRPr lang="ru-RU" sz="4000" dirty="0">
              <a:solidFill>
                <a:schemeClr val="tx1"/>
              </a:solidFill>
            </a:endParaRPr>
          </a:p>
          <a:p>
            <a:pPr marL="0" indent="0" algn="ctr">
              <a:buClr>
                <a:schemeClr val="bg2">
                  <a:lumMod val="10000"/>
                </a:schemeClr>
              </a:buClr>
              <a:buNone/>
            </a:pPr>
            <a:endParaRPr lang="ru-RU" sz="4000" dirty="0">
              <a:solidFill>
                <a:schemeClr val="tx1"/>
              </a:solidFill>
            </a:endParaRPr>
          </a:p>
          <a:p>
            <a:pPr marL="0" indent="0" algn="ctr">
              <a:buClr>
                <a:schemeClr val="bg2">
                  <a:lumMod val="10000"/>
                </a:schemeClr>
              </a:buClr>
              <a:buNone/>
            </a:pPr>
            <a:r>
              <a:rPr lang="ru-RU" sz="4000" dirty="0" err="1">
                <a:solidFill>
                  <a:schemeClr val="tx1"/>
                </a:solidFill>
              </a:rPr>
              <a:t>Риторичний</a:t>
            </a:r>
            <a:r>
              <a:rPr lang="ru-RU" sz="4000" dirty="0">
                <a:solidFill>
                  <a:schemeClr val="tx1"/>
                </a:solidFill>
              </a:rPr>
              <a:t> оклик               </a:t>
            </a:r>
            <a:r>
              <a:rPr lang="ru-RU" sz="4000" dirty="0" err="1">
                <a:solidFill>
                  <a:schemeClr val="tx1"/>
                </a:solidFill>
              </a:rPr>
              <a:t>Метафори</a:t>
            </a:r>
            <a:endParaRPr lang="ru-RU" sz="4000" dirty="0">
              <a:solidFill>
                <a:schemeClr val="tx1"/>
              </a:solidFill>
            </a:endParaRPr>
          </a:p>
          <a:p>
            <a:pPr marL="0" indent="0" algn="ctr">
              <a:buClr>
                <a:schemeClr val="bg2">
                  <a:lumMod val="10000"/>
                </a:schemeClr>
              </a:buClr>
              <a:buNone/>
            </a:pPr>
            <a:endParaRPr lang="ru-RU" sz="4000" dirty="0">
              <a:solidFill>
                <a:schemeClr val="tx1"/>
              </a:solidFill>
            </a:endParaRPr>
          </a:p>
          <a:p>
            <a:pPr marL="0" indent="0" algn="ctr">
              <a:buClr>
                <a:schemeClr val="bg2">
                  <a:lumMod val="10000"/>
                </a:schemeClr>
              </a:buClr>
              <a:buNone/>
            </a:pPr>
            <a:r>
              <a:rPr lang="ru-RU" sz="4000" dirty="0" err="1">
                <a:solidFill>
                  <a:schemeClr val="tx1"/>
                </a:solidFill>
              </a:rPr>
              <a:t>Епітети</a:t>
            </a:r>
            <a:r>
              <a:rPr lang="ru-RU" sz="4000" dirty="0">
                <a:solidFill>
                  <a:schemeClr val="tx1"/>
                </a:solidFill>
              </a:rPr>
              <a:t>              Антитеза </a:t>
            </a:r>
          </a:p>
          <a:p>
            <a:pPr marL="0" indent="0" algn="ctr">
              <a:buClr>
                <a:schemeClr val="bg2">
                  <a:lumMod val="10000"/>
                </a:schemeClr>
              </a:buClr>
              <a:buNone/>
            </a:pPr>
            <a:r>
              <a:rPr lang="uk-UA" sz="4000" dirty="0">
                <a:solidFill>
                  <a:srgbClr val="FF0000"/>
                </a:solidFill>
              </a:rPr>
              <a:t>Підберіть приклади із тексту</a:t>
            </a:r>
            <a:endParaRPr lang="ru-RU" sz="40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>
            <a:stCxn id="4" idx="0"/>
          </p:cNvCxnSpPr>
          <p:nvPr/>
        </p:nvCxnSpPr>
        <p:spPr>
          <a:xfrm flipH="1">
            <a:off x="2555776" y="1698178"/>
            <a:ext cx="2092424" cy="9387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4" idx="0"/>
          </p:cNvCxnSpPr>
          <p:nvPr/>
        </p:nvCxnSpPr>
        <p:spPr>
          <a:xfrm flipH="1">
            <a:off x="2699792" y="1698178"/>
            <a:ext cx="1948408" cy="23788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0"/>
          </p:cNvCxnSpPr>
          <p:nvPr/>
        </p:nvCxnSpPr>
        <p:spPr>
          <a:xfrm>
            <a:off x="4648200" y="1698178"/>
            <a:ext cx="1435968" cy="34590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0"/>
          </p:cNvCxnSpPr>
          <p:nvPr/>
        </p:nvCxnSpPr>
        <p:spPr>
          <a:xfrm>
            <a:off x="4648200" y="1698178"/>
            <a:ext cx="1796008" cy="23788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0"/>
          </p:cNvCxnSpPr>
          <p:nvPr/>
        </p:nvCxnSpPr>
        <p:spPr>
          <a:xfrm>
            <a:off x="4648200" y="1698178"/>
            <a:ext cx="2588096" cy="8667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0"/>
          </p:cNvCxnSpPr>
          <p:nvPr/>
        </p:nvCxnSpPr>
        <p:spPr>
          <a:xfrm flipH="1">
            <a:off x="2987824" y="1698178"/>
            <a:ext cx="1660376" cy="34590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66256"/>
      </p:ext>
    </p:extLst>
  </p:cSld>
  <p:clrMapOvr>
    <a:masterClrMapping/>
  </p:clrMapOvr>
  <p:transition spd="med"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2544</TotalTime>
  <Words>1741</Words>
  <Application>Microsoft Office PowerPoint</Application>
  <PresentationFormat>Екран (4:3)</PresentationFormat>
  <Paragraphs>229</Paragraphs>
  <Slides>39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39</vt:i4>
      </vt:variant>
    </vt:vector>
  </HeadingPairs>
  <TitlesOfParts>
    <vt:vector size="46" baseType="lpstr">
      <vt:lpstr>Calibri</vt:lpstr>
      <vt:lpstr>Franklin Gothic Book</vt:lpstr>
      <vt:lpstr>Franklin Gothic Medium</vt:lpstr>
      <vt:lpstr>Monotype Corsiva</vt:lpstr>
      <vt:lpstr>Wingdings</vt:lpstr>
      <vt:lpstr>Wingdings 2</vt:lpstr>
      <vt:lpstr>Трек</vt:lpstr>
      <vt:lpstr>Презентація PowerPoint</vt:lpstr>
      <vt:lpstr>Презентація PowerPoint</vt:lpstr>
      <vt:lpstr>«Всякому місту -- звичай і права»</vt:lpstr>
      <vt:lpstr>«Всякому місту -- звичай і права»</vt:lpstr>
      <vt:lpstr>Робота з текстом поезії Гра «Іменник – …»</vt:lpstr>
      <vt:lpstr>Робота з підручником</vt:lpstr>
      <vt:lpstr>Робота з підручником Гра «іподром»</vt:lpstr>
      <vt:lpstr>«напишіть листа до…»</vt:lpstr>
      <vt:lpstr>Робота в групах 1 група – Художні засоби поезії</vt:lpstr>
      <vt:lpstr>Робота в групах 2 група – будова твору</vt:lpstr>
      <vt:lpstr>«De libertate»</vt:lpstr>
      <vt:lpstr>«De libertate»</vt:lpstr>
      <vt:lpstr>Робота в групах Поясніть слова</vt:lpstr>
      <vt:lpstr>Поясніть слова</vt:lpstr>
      <vt:lpstr>Гра «фехтування»</vt:lpstr>
      <vt:lpstr>Презентація PowerPoint</vt:lpstr>
      <vt:lpstr>Збірка «Байки харківські»</vt:lpstr>
      <vt:lpstr>Особливості байок сковороди</vt:lpstr>
      <vt:lpstr>Робота з підручником «мініатюра»</vt:lpstr>
      <vt:lpstr>Робота з підручником «дерево мудрості»</vt:lpstr>
      <vt:lpstr>Робота з текстами байок «пошта»</vt:lpstr>
      <vt:lpstr>Робота з текстами байок «журналіст»</vt:lpstr>
      <vt:lpstr>Робота з текстами байок «ключові слова»</vt:lpstr>
      <vt:lpstr>Робота з текстами байок</vt:lpstr>
      <vt:lpstr>Робота з текстами байок «напишіть листа до…»</vt:lpstr>
      <vt:lpstr>Робота з текстами байок бесіда</vt:lpstr>
      <vt:lpstr>Робота з текстами байок бесіда</vt:lpstr>
      <vt:lpstr>Скласти сенкан з ключовим словом «праця»</vt:lpstr>
      <vt:lpstr>«Снігова куля»</vt:lpstr>
      <vt:lpstr>Презентація PowerPoint</vt:lpstr>
      <vt:lpstr>Робота з текстами «тямущий учень»</vt:lpstr>
      <vt:lpstr>Робота з текстами «журналісти»</vt:lpstr>
      <vt:lpstr>Робота з текстами «чомучки»</vt:lpstr>
      <vt:lpstr>Презентація PowerPoint</vt:lpstr>
      <vt:lpstr>«Вилучи зайве»</vt:lpstr>
      <vt:lpstr>Музей Григорія сковороди</vt:lpstr>
      <vt:lpstr>«магазин самообслуговування»</vt:lpstr>
      <vt:lpstr>«рекламна кампанія»</vt:lpstr>
      <vt:lpstr>Презентація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Volodymyr Lositskiy</cp:lastModifiedBy>
  <cp:revision>68</cp:revision>
  <dcterms:created xsi:type="dcterms:W3CDTF">2011-11-03T17:08:52Z</dcterms:created>
  <dcterms:modified xsi:type="dcterms:W3CDTF">2017-03-20T18:56:19Z</dcterms:modified>
</cp:coreProperties>
</file>