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6" r:id="rId3"/>
    <p:sldId id="291" r:id="rId4"/>
    <p:sldId id="304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307" r:id="rId21"/>
    <p:sldId id="308" r:id="rId22"/>
    <p:sldId id="309" r:id="rId23"/>
    <p:sldId id="310" r:id="rId24"/>
    <p:sldId id="312" r:id="rId25"/>
    <p:sldId id="267" r:id="rId26"/>
    <p:sldId id="314" r:id="rId27"/>
    <p:sldId id="27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3ED5"/>
    <a:srgbClr val="4D033F"/>
    <a:srgbClr val="F9F9F9"/>
    <a:srgbClr val="F0F0F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1" autoAdjust="0"/>
    <p:restoredTop sz="94660"/>
  </p:normalViewPr>
  <p:slideViewPr>
    <p:cSldViewPr>
      <p:cViewPr>
        <p:scale>
          <a:sx n="33" d="100"/>
          <a:sy n="33" d="100"/>
        </p:scale>
        <p:origin x="-158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E9DF1-191B-40EC-B0EF-B4D2D5319216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18683-5E07-415B-8366-D7D92D502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29904B-70C6-4B09-867B-8BF38B1CACC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B597D0-1350-4946-AC98-21CD46B8077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8DE280-5AA6-4544-A313-808D638B0EB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661CBD-EDD0-415A-BB23-500F77E1F16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53C3CE-9AB6-4436-988F-C966DE334B3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C3A0C8-8D0E-4D41-A460-57D1C4FE1A1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13D9C3-AA4B-490F-A41C-B8F68D6FCDB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659C-D6EB-43B1-98C6-1FEE018F70D2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EE7D-BF1F-494C-8939-6B37A0619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659C-D6EB-43B1-98C6-1FEE018F70D2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EE7D-BF1F-494C-8939-6B37A0619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659C-D6EB-43B1-98C6-1FEE018F70D2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EE7D-BF1F-494C-8939-6B37A0619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659C-D6EB-43B1-98C6-1FEE018F70D2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EE7D-BF1F-494C-8939-6B37A0619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659C-D6EB-43B1-98C6-1FEE018F70D2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EE7D-BF1F-494C-8939-6B37A0619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659C-D6EB-43B1-98C6-1FEE018F70D2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EE7D-BF1F-494C-8939-6B37A0619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659C-D6EB-43B1-98C6-1FEE018F70D2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EE7D-BF1F-494C-8939-6B37A0619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659C-D6EB-43B1-98C6-1FEE018F70D2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EE7D-BF1F-494C-8939-6B37A0619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659C-D6EB-43B1-98C6-1FEE018F70D2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EE7D-BF1F-494C-8939-6B37A0619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659C-D6EB-43B1-98C6-1FEE018F70D2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EE7D-BF1F-494C-8939-6B37A0619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659C-D6EB-43B1-98C6-1FEE018F70D2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EE7D-BF1F-494C-8939-6B37A0619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7659C-D6EB-43B1-98C6-1FEE018F70D2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7EE7D-BF1F-494C-8939-6B37A0619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AIRINA\&#1059;&#1088;&#1086;&#1082;%202015\&#1059;&#1088;&#1086;&#1082;%2024.02.15\&#1092;&#1110;&#1079;&#1093;&#1074;&#1080;&#1083;&#1080;&#1085;&#1082;&#1072;%20%20-u0027&#1059;&#1082;&#1088;&#1072;&#1111;&#1085;&#1086;,%20&#1084;&#1080;%20&#1090;&#1074;&#1086;&#1103;%20&#1085;&#1072;&#1076;&#1110;&#1103;-u0027.mp4" TargetMode="Externa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AIRINA\&#1059;&#1088;&#1086;&#1082;%202015\&#1059;&#1088;&#1086;&#1082;%2024.02.15\&#1044;&#1110;&#1090;&#1080;%20&#1059;&#1082;&#1088;&#1072;&#1111;&#1085;&#1080;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powerpoint.ru/wp-content/uploads/2013/04/Buket_tylpanov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3047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08920"/>
            <a:ext cx="7020272" cy="1143000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chemeClr val="tx2">
                    <a:lumMod val="75000"/>
                  </a:schemeClr>
                </a:solidFill>
                <a:latin typeface="Isadora Cyr " pitchFamily="2" charset="0"/>
              </a:rPr>
              <a:t>Українська  мова</a:t>
            </a:r>
            <a:r>
              <a:rPr lang="uk-UA" sz="5400" dirty="0" smtClean="0">
                <a:latin typeface="Isadora Cyr " pitchFamily="2" charset="0"/>
              </a:rPr>
              <a:t/>
            </a:r>
            <a:br>
              <a:rPr lang="uk-UA" sz="5400" dirty="0" smtClean="0">
                <a:latin typeface="Isadora Cyr " pitchFamily="2" charset="0"/>
              </a:rPr>
            </a:br>
            <a:r>
              <a:rPr lang="uk-UA" sz="5400" dirty="0" smtClean="0">
                <a:solidFill>
                  <a:schemeClr val="tx2">
                    <a:lumMod val="75000"/>
                  </a:schemeClr>
                </a:solidFill>
                <a:latin typeface="Isadora Cyr " pitchFamily="2" charset="0"/>
              </a:rPr>
              <a:t>урок у </a:t>
            </a:r>
            <a:r>
              <a:rPr lang="uk-UA" sz="5400" dirty="0" smtClean="0">
                <a:solidFill>
                  <a:schemeClr val="tx2">
                    <a:lumMod val="75000"/>
                  </a:schemeClr>
                </a:solidFill>
                <a:latin typeface="Isadora Cyr " pitchFamily="2" charset="0"/>
              </a:rPr>
              <a:t>3 класі</a:t>
            </a:r>
            <a:endParaRPr lang="ru-RU" sz="5400" dirty="0">
              <a:solidFill>
                <a:schemeClr val="tx2">
                  <a:lumMod val="75000"/>
                </a:schemeClr>
              </a:solidFill>
              <a:latin typeface="Isadora Cyr 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static.diary.ru/userdir/3/3/2/1/332156/2059874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32593"/>
            <a:ext cx="9144000" cy="689059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500313" y="1000125"/>
            <a:ext cx="4000500" cy="7143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200" b="1" dirty="0">
                <a:solidFill>
                  <a:srgbClr val="000000"/>
                </a:solidFill>
                <a:latin typeface="Comic Sans MS" pitchFamily="66" charset="0"/>
              </a:rPr>
              <a:t>З дому</a:t>
            </a:r>
            <a:endParaRPr lang="ru-RU" sz="72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2924944"/>
            <a:ext cx="1357313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Н.в.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7624" y="4005064"/>
            <a:ext cx="1357312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Р.в.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11760" y="4869160"/>
            <a:ext cx="1357313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Д.в.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20272" y="2852936"/>
            <a:ext cx="1357313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З.в.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44208" y="4005064"/>
            <a:ext cx="1872208" cy="576064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Ор.в</a:t>
            </a: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48064" y="4869160"/>
            <a:ext cx="1584176" cy="432048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М.в.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4DF5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static.diary.ru/userdir/3/3/2/1/332156/2059874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32593"/>
            <a:ext cx="9144000" cy="689059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1124744"/>
            <a:ext cx="5673229" cy="7143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000000"/>
                </a:solidFill>
                <a:latin typeface="Comic Sans MS" pitchFamily="66" charset="0"/>
              </a:rPr>
              <a:t>На </a:t>
            </a:r>
            <a:r>
              <a:rPr lang="ru-RU" sz="7200" b="1" dirty="0" err="1">
                <a:solidFill>
                  <a:srgbClr val="000000"/>
                </a:solidFill>
                <a:latin typeface="Comic Sans MS" pitchFamily="66" charset="0"/>
              </a:rPr>
              <a:t>площі</a:t>
            </a:r>
            <a:endParaRPr lang="ru-RU" sz="72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3933056"/>
            <a:ext cx="1357313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Н.в.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55776" y="4869160"/>
            <a:ext cx="1357312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Р.в.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64288" y="2780928"/>
            <a:ext cx="1357313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Д.в.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2" y="2780928"/>
            <a:ext cx="1357313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З.в.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20072" y="4869160"/>
            <a:ext cx="1728192" cy="576064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Ор.в</a:t>
            </a: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72200" y="3789040"/>
            <a:ext cx="1584176" cy="576064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М.в.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4DF5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static.diary.ru/userdir/3/3/2/1/332156/20598742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32593"/>
            <a:ext cx="9144000" cy="689059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979712" y="1484784"/>
            <a:ext cx="4953149" cy="7143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200" b="1" dirty="0">
                <a:solidFill>
                  <a:srgbClr val="000000"/>
                </a:solidFill>
                <a:latin typeface="Comic Sans MS" pitchFamily="66" charset="0"/>
              </a:rPr>
              <a:t>Бабусі</a:t>
            </a:r>
            <a:endParaRPr lang="ru-RU" sz="72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20272" y="3068960"/>
            <a:ext cx="1357312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Н.в.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03648" y="4077072"/>
            <a:ext cx="1357313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Р.в.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3568" y="3068960"/>
            <a:ext cx="1357312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Д.в.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444208" y="4221088"/>
            <a:ext cx="1357312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З.в.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76056" y="5157192"/>
            <a:ext cx="1728192" cy="576064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Ор.в</a:t>
            </a: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339752" y="5085184"/>
            <a:ext cx="1645344" cy="576064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М.в.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4DF5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static.diary.ru/userdir/3/3/2/1/332156/20598742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32593"/>
            <a:ext cx="9144000" cy="689059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619672" y="1340768"/>
            <a:ext cx="5760640" cy="7143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200" b="1" dirty="0">
                <a:solidFill>
                  <a:srgbClr val="000000"/>
                </a:solidFill>
                <a:latin typeface="Comic Sans MS" pitchFamily="66" charset="0"/>
              </a:rPr>
              <a:t>Дзьобом</a:t>
            </a:r>
            <a:endParaRPr lang="ru-RU" sz="72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380312" y="2924944"/>
            <a:ext cx="1357312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Н.в.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3568" y="2996952"/>
            <a:ext cx="1357313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Р.в.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59632" y="4077072"/>
            <a:ext cx="1357312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Д.в.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876256" y="4005064"/>
            <a:ext cx="1357312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З.в.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48064" y="5085184"/>
            <a:ext cx="1656184" cy="576064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Ор.в</a:t>
            </a: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339752" y="5013176"/>
            <a:ext cx="1717352" cy="504056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М.в.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4DF5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static.diary.ru/userdir/3/3/2/1/332156/20598742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32593"/>
            <a:ext cx="9144000" cy="689059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331640" y="1268760"/>
            <a:ext cx="6264696" cy="120359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000000"/>
                </a:solidFill>
                <a:latin typeface="Comic Sans MS" pitchFamily="66" charset="0"/>
              </a:rPr>
              <a:t>На </a:t>
            </a:r>
            <a:r>
              <a:rPr lang="ru-RU" sz="7200" b="1" dirty="0" err="1">
                <a:solidFill>
                  <a:srgbClr val="000000"/>
                </a:solidFill>
                <a:latin typeface="Comic Sans MS" pitchFamily="66" charset="0"/>
              </a:rPr>
              <a:t>ялинці</a:t>
            </a:r>
            <a:endParaRPr lang="ru-RU" sz="72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9552" y="3356992"/>
            <a:ext cx="1368152" cy="576064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Н.в.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59633" y="4365104"/>
            <a:ext cx="1296144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Р.в.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452320" y="3284984"/>
            <a:ext cx="1357312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Д.в.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660232" y="4293096"/>
            <a:ext cx="1357312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З.в.</a:t>
            </a:r>
            <a:endParaRPr lang="ru-RU" sz="4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08104" y="5517232"/>
            <a:ext cx="1584176" cy="504056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Ор.в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699792" y="5517232"/>
            <a:ext cx="1584176" cy="576064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М.в.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4DF5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static.diary.ru/userdir/3/3/2/1/332156/2059874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32593"/>
            <a:ext cx="9144000" cy="689059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115616" y="1268760"/>
            <a:ext cx="6840760" cy="7143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000000"/>
                </a:solidFill>
                <a:latin typeface="Comic Sans MS" pitchFamily="66" charset="0"/>
              </a:rPr>
              <a:t>На </a:t>
            </a:r>
            <a:r>
              <a:rPr lang="ru-RU" sz="7200" b="1" dirty="0" err="1">
                <a:solidFill>
                  <a:srgbClr val="000000"/>
                </a:solidFill>
                <a:latin typeface="Comic Sans MS" pitchFamily="66" charset="0"/>
              </a:rPr>
              <a:t>доріжку</a:t>
            </a:r>
            <a:endParaRPr lang="ru-RU" sz="72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2996952"/>
            <a:ext cx="1357313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Н.в.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15616" y="4221088"/>
            <a:ext cx="1357312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Р.в.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36296" y="2924944"/>
            <a:ext cx="1357313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Д.в.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6056" y="5229200"/>
            <a:ext cx="1440160" cy="576064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З.в.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51720" y="5229200"/>
            <a:ext cx="1933376" cy="576064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Ор.в</a:t>
            </a: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88224" y="4149080"/>
            <a:ext cx="1728192" cy="648072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М.в.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4DF5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static.diary.ru/userdir/3/3/2/1/332156/2059874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32593"/>
            <a:ext cx="9144000" cy="689059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143125" y="1000125"/>
            <a:ext cx="4643438" cy="7143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200" b="1" dirty="0">
                <a:solidFill>
                  <a:srgbClr val="000000"/>
                </a:solidFill>
                <a:latin typeface="Comic Sans MS" pitchFamily="66" charset="0"/>
              </a:rPr>
              <a:t>Кризі</a:t>
            </a:r>
            <a:endParaRPr lang="ru-RU" sz="72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48264" y="4005064"/>
            <a:ext cx="1357313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Н.в.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2780928"/>
            <a:ext cx="1357312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Р.в.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52320" y="2780928"/>
            <a:ext cx="1357313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Д.в.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5616" y="4077072"/>
            <a:ext cx="1357313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З.в.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79712" y="5229200"/>
            <a:ext cx="1789360" cy="504056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Ор.в</a:t>
            </a: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80" y="5229200"/>
            <a:ext cx="1800200" cy="576064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М.в.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4DF5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static.diary.ru/userdir/3/3/2/1/332156/20598742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32593"/>
            <a:ext cx="9144000" cy="689059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115616" y="1268760"/>
            <a:ext cx="6984775" cy="7143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200" b="1" dirty="0">
                <a:solidFill>
                  <a:srgbClr val="000000"/>
                </a:solidFill>
                <a:latin typeface="Comic Sans MS" pitchFamily="66" charset="0"/>
              </a:rPr>
              <a:t>Розповів вірш</a:t>
            </a:r>
            <a:endParaRPr lang="ru-RU" sz="72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7544" y="3068960"/>
            <a:ext cx="1357312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Н.в.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03648" y="4077072"/>
            <a:ext cx="1368152" cy="504056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Р.в.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380312" y="3140968"/>
            <a:ext cx="1357312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Д.в.</a:t>
            </a:r>
            <a:endParaRPr lang="ru-RU" sz="4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876256" y="4221088"/>
            <a:ext cx="1357312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З.в.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411760" y="5013176"/>
            <a:ext cx="1789361" cy="648072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Ор.в</a:t>
            </a: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76056" y="5085184"/>
            <a:ext cx="1800200" cy="504056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М.в.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4DF5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static.diary.ru/userdir/3/3/2/1/332156/2059874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32593"/>
            <a:ext cx="9144000" cy="689059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267744" y="1844824"/>
            <a:ext cx="4968552" cy="79208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200" b="1" dirty="0">
                <a:solidFill>
                  <a:srgbClr val="000000"/>
                </a:solidFill>
                <a:latin typeface="Comic Sans MS" pitchFamily="66" charset="0"/>
              </a:rPr>
              <a:t>Дує вітер</a:t>
            </a:r>
            <a:endParaRPr lang="ru-RU" sz="72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3573016"/>
            <a:ext cx="1357313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Н.</a:t>
            </a:r>
            <a:r>
              <a:rPr lang="uk-UA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в</a:t>
            </a: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4048" y="5517232"/>
            <a:ext cx="1357312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Р.в.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52320" y="3645024"/>
            <a:ext cx="1357313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Д.в.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43608" y="4653136"/>
            <a:ext cx="1357313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З.в.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11760" y="5517232"/>
            <a:ext cx="1717352" cy="576064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Ор.в</a:t>
            </a: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60232" y="4725144"/>
            <a:ext cx="1728192" cy="504056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М.в.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4DF5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static.diary.ru/userdir/3/3/2/1/332156/20598742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32593"/>
            <a:ext cx="9144000" cy="689059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484784"/>
            <a:ext cx="7992888" cy="108012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000000"/>
                </a:solidFill>
                <a:latin typeface="Comic Sans MS" pitchFamily="66" charset="0"/>
              </a:rPr>
              <a:t>До </a:t>
            </a:r>
            <a:r>
              <a:rPr lang="ru-RU" sz="7200" b="1" dirty="0" err="1">
                <a:solidFill>
                  <a:srgbClr val="000000"/>
                </a:solidFill>
                <a:latin typeface="Comic Sans MS" pitchFamily="66" charset="0"/>
              </a:rPr>
              <a:t>гілки</a:t>
            </a:r>
            <a:r>
              <a:rPr lang="ru-RU" sz="72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ru-RU" sz="7200" b="1" i="1" dirty="0" err="1">
                <a:solidFill>
                  <a:srgbClr val="000000"/>
                </a:solidFill>
                <a:latin typeface="Comic Sans MS" pitchFamily="66" charset="0"/>
              </a:rPr>
              <a:t>берізки</a:t>
            </a:r>
            <a:endParaRPr lang="ru-RU" sz="7200" b="1" i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7544" y="3429000"/>
            <a:ext cx="1357312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Н.в</a:t>
            </a:r>
            <a:r>
              <a:rPr lang="ru-RU" sz="4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059832" y="5589240"/>
            <a:ext cx="1357313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Р.в</a:t>
            </a:r>
            <a:r>
              <a:rPr lang="ru-RU" sz="4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380312" y="3501008"/>
            <a:ext cx="1357312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Д.в</a:t>
            </a:r>
            <a:r>
              <a:rPr lang="ru-RU" sz="4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259632" y="4725144"/>
            <a:ext cx="1357312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З.в</a:t>
            </a:r>
            <a:r>
              <a:rPr lang="ru-RU" sz="4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220072" y="5589240"/>
            <a:ext cx="1584176" cy="576064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Ор.в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04248" y="4797152"/>
            <a:ext cx="1512168" cy="576064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М.в.</a:t>
            </a:r>
            <a:endParaRPr lang="ru-RU" sz="4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4DF5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  <a:latin typeface="Isadora Cyr " pitchFamily="2" charset="0"/>
              </a:rPr>
              <a:t>Асоціативний кущ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Isadora Cyr " pitchFamily="2" charset="0"/>
            </a:endParaRPr>
          </a:p>
        </p:txBody>
      </p:sp>
      <p:sp>
        <p:nvSpPr>
          <p:cNvPr id="21" name="Капля 20"/>
          <p:cNvSpPr/>
          <p:nvPr/>
        </p:nvSpPr>
        <p:spPr>
          <a:xfrm rot="12434217">
            <a:off x="5436265" y="2626340"/>
            <a:ext cx="1196953" cy="1234735"/>
          </a:xfrm>
          <a:prstGeom prst="teardrop">
            <a:avLst>
              <a:gd name="adj" fmla="val 134633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Капля 18"/>
          <p:cNvSpPr/>
          <p:nvPr/>
        </p:nvSpPr>
        <p:spPr>
          <a:xfrm rot="15037627">
            <a:off x="5350826" y="3746807"/>
            <a:ext cx="1196953" cy="1234735"/>
          </a:xfrm>
          <a:prstGeom prst="teardrop">
            <a:avLst>
              <a:gd name="adj" fmla="val 134633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Капля 13"/>
          <p:cNvSpPr/>
          <p:nvPr/>
        </p:nvSpPr>
        <p:spPr>
          <a:xfrm rot="17804950">
            <a:off x="4434150" y="4488028"/>
            <a:ext cx="1196953" cy="1234735"/>
          </a:xfrm>
          <a:prstGeom prst="teardrop">
            <a:avLst>
              <a:gd name="adj" fmla="val 134633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Капля 16"/>
          <p:cNvSpPr/>
          <p:nvPr/>
        </p:nvSpPr>
        <p:spPr>
          <a:xfrm rot="20635549">
            <a:off x="3279380" y="4434668"/>
            <a:ext cx="1196953" cy="1234735"/>
          </a:xfrm>
          <a:prstGeom prst="teardrop">
            <a:avLst>
              <a:gd name="adj" fmla="val 134633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Капля 19"/>
          <p:cNvSpPr/>
          <p:nvPr/>
        </p:nvSpPr>
        <p:spPr>
          <a:xfrm rot="1429995">
            <a:off x="2610189" y="3618185"/>
            <a:ext cx="1196953" cy="1234735"/>
          </a:xfrm>
          <a:prstGeom prst="teardrop">
            <a:avLst>
              <a:gd name="adj" fmla="val 134633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Капля 21"/>
          <p:cNvSpPr/>
          <p:nvPr/>
        </p:nvSpPr>
        <p:spPr>
          <a:xfrm rot="9163951">
            <a:off x="4572316" y="1834386"/>
            <a:ext cx="1196953" cy="1234735"/>
          </a:xfrm>
          <a:prstGeom prst="teardrop">
            <a:avLst>
              <a:gd name="adj" fmla="val 134633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Капля 22"/>
          <p:cNvSpPr/>
          <p:nvPr/>
        </p:nvSpPr>
        <p:spPr>
          <a:xfrm rot="4271841">
            <a:off x="2518592" y="2497034"/>
            <a:ext cx="1196953" cy="1234735"/>
          </a:xfrm>
          <a:prstGeom prst="teardrop">
            <a:avLst>
              <a:gd name="adj" fmla="val 134633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Капля 23"/>
          <p:cNvSpPr/>
          <p:nvPr/>
        </p:nvSpPr>
        <p:spPr>
          <a:xfrm rot="7075934">
            <a:off x="3503168" y="1757371"/>
            <a:ext cx="1196953" cy="1234735"/>
          </a:xfrm>
          <a:prstGeom prst="teardrop">
            <a:avLst>
              <a:gd name="adj" fmla="val 134633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12-конечная звезда 6"/>
          <p:cNvSpPr/>
          <p:nvPr/>
        </p:nvSpPr>
        <p:spPr>
          <a:xfrm>
            <a:off x="3563888" y="2780928"/>
            <a:ext cx="1944216" cy="1872208"/>
          </a:xfrm>
          <a:prstGeom prst="star12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139952" y="3284984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6660232" y="3789040"/>
            <a:ext cx="936104" cy="144016"/>
          </a:xfrm>
          <a:prstGeom prst="straightConnector1">
            <a:avLst/>
          </a:prstGeom>
          <a:ln w="635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796136" y="5085184"/>
            <a:ext cx="648072" cy="648072"/>
          </a:xfrm>
          <a:prstGeom prst="straightConnector1">
            <a:avLst/>
          </a:prstGeom>
          <a:ln w="635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6012160" y="1844824"/>
            <a:ext cx="720080" cy="648072"/>
          </a:xfrm>
          <a:prstGeom prst="straightConnector1">
            <a:avLst/>
          </a:prstGeom>
          <a:ln w="635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4283968" y="5517232"/>
            <a:ext cx="144016" cy="936104"/>
          </a:xfrm>
          <a:prstGeom prst="straightConnector1">
            <a:avLst/>
          </a:prstGeom>
          <a:ln w="635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2267744" y="4941168"/>
            <a:ext cx="864096" cy="576064"/>
          </a:xfrm>
          <a:prstGeom prst="straightConnector1">
            <a:avLst/>
          </a:prstGeom>
          <a:ln w="635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1691680" y="3717032"/>
            <a:ext cx="936104" cy="0"/>
          </a:xfrm>
          <a:prstGeom prst="straightConnector1">
            <a:avLst/>
          </a:prstGeom>
          <a:ln w="635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4644008" y="1052736"/>
            <a:ext cx="0" cy="864096"/>
          </a:xfrm>
          <a:prstGeom prst="straightConnector1">
            <a:avLst/>
          </a:prstGeom>
          <a:ln w="635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 flipV="1">
            <a:off x="2627784" y="1700808"/>
            <a:ext cx="720080" cy="648072"/>
          </a:xfrm>
          <a:prstGeom prst="straightConnector1">
            <a:avLst/>
          </a:prstGeom>
          <a:ln w="635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6444208" y="764704"/>
            <a:ext cx="18356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9F9F9"/>
                </a:solidFill>
                <a:latin typeface="Comic Sans MS" pitchFamily="66" charset="0"/>
              </a:rPr>
              <a:t>краса</a:t>
            </a:r>
            <a:endParaRPr lang="ru-RU" sz="3600" b="1" dirty="0">
              <a:solidFill>
                <a:srgbClr val="F9F9F9"/>
              </a:solidFill>
              <a:latin typeface="Comic Sans MS" pitchFamily="66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308304" y="1772816"/>
            <a:ext cx="183569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9F9F9"/>
                </a:solidFill>
                <a:latin typeface="Comic Sans MS" pitchFamily="66" charset="0"/>
              </a:rPr>
              <a:t>радість</a:t>
            </a:r>
            <a:endParaRPr lang="ru-RU" sz="3600" b="1" dirty="0">
              <a:solidFill>
                <a:srgbClr val="F9F9F9"/>
              </a:solidFill>
              <a:latin typeface="Comic Sans MS" pitchFamily="66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948264" y="2852936"/>
            <a:ext cx="219573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9F9F9"/>
                </a:solidFill>
                <a:latin typeface="Comic Sans MS" pitchFamily="66" charset="0"/>
              </a:rPr>
              <a:t>доброта</a:t>
            </a:r>
            <a:endParaRPr lang="ru-RU" sz="3600" b="1" dirty="0">
              <a:solidFill>
                <a:srgbClr val="F9F9F9"/>
              </a:solidFill>
              <a:latin typeface="Comic Sans MS" pitchFamily="66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020272" y="4509120"/>
            <a:ext cx="183569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9F9F9"/>
                </a:solidFill>
                <a:latin typeface="Comic Sans MS" pitchFamily="66" charset="0"/>
              </a:rPr>
              <a:t>любов</a:t>
            </a:r>
            <a:endParaRPr lang="ru-RU" sz="3600" b="1" dirty="0">
              <a:solidFill>
                <a:srgbClr val="F9F9F9"/>
              </a:solidFill>
              <a:latin typeface="Comic Sans MS" pitchFamily="66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516216" y="5517232"/>
            <a:ext cx="183569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9F9F9"/>
                </a:solidFill>
                <a:latin typeface="Comic Sans MS" pitchFamily="66" charset="0"/>
              </a:rPr>
              <a:t>весна</a:t>
            </a:r>
            <a:endParaRPr lang="ru-RU" sz="3600" b="1" dirty="0">
              <a:solidFill>
                <a:srgbClr val="F9F9F9"/>
              </a:solidFill>
              <a:latin typeface="Comic Sans MS" pitchFamily="66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259632" y="5877272"/>
            <a:ext cx="262778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9F9F9"/>
                </a:solidFill>
                <a:latin typeface="Comic Sans MS" pitchFamily="66" charset="0"/>
              </a:rPr>
              <a:t>натхнення</a:t>
            </a:r>
            <a:endParaRPr lang="ru-RU" sz="3600" b="1" dirty="0">
              <a:solidFill>
                <a:srgbClr val="F9F9F9"/>
              </a:solidFill>
              <a:latin typeface="Comic Sans MS" pitchFamily="66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499992" y="5877272"/>
            <a:ext cx="183569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9F9F9"/>
                </a:solidFill>
                <a:latin typeface="Comic Sans MS" pitchFamily="66" charset="0"/>
              </a:rPr>
              <a:t>свято</a:t>
            </a:r>
            <a:endParaRPr lang="ru-RU" sz="3600" b="1" dirty="0">
              <a:solidFill>
                <a:srgbClr val="F9F9F9"/>
              </a:solidFill>
              <a:latin typeface="Comic Sans MS" pitchFamily="66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67544" y="4653136"/>
            <a:ext cx="223224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9F9F9"/>
                </a:solidFill>
                <a:latin typeface="Comic Sans MS" pitchFamily="66" charset="0"/>
              </a:rPr>
              <a:t>мудрість</a:t>
            </a:r>
            <a:endParaRPr lang="ru-RU" sz="3600" b="1" dirty="0">
              <a:solidFill>
                <a:srgbClr val="F9F9F9"/>
              </a:solidFill>
              <a:latin typeface="Comic Sans MS" pitchFamily="66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3789040"/>
            <a:ext cx="183569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9F9F9"/>
                </a:solidFill>
                <a:latin typeface="Comic Sans MS" pitchFamily="66" charset="0"/>
              </a:rPr>
              <a:t>віра</a:t>
            </a:r>
            <a:endParaRPr lang="ru-RU" sz="3600" b="1" dirty="0">
              <a:solidFill>
                <a:srgbClr val="F9F9F9"/>
              </a:solidFill>
              <a:latin typeface="Comic Sans MS" pitchFamily="66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0" y="2780928"/>
            <a:ext cx="255577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9F9F9"/>
                </a:solidFill>
                <a:latin typeface="Comic Sans MS" pitchFamily="66" charset="0"/>
              </a:rPr>
              <a:t>надійність</a:t>
            </a:r>
            <a:endParaRPr lang="ru-RU" sz="3600" b="1" dirty="0">
              <a:solidFill>
                <a:srgbClr val="F9F9F9"/>
              </a:solidFill>
              <a:latin typeface="Comic Sans MS" pitchFamily="66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95536" y="1844824"/>
            <a:ext cx="212372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9F9F9"/>
                </a:solidFill>
                <a:latin typeface="Comic Sans MS" pitchFamily="66" charset="0"/>
              </a:rPr>
              <a:t>щастя</a:t>
            </a:r>
            <a:endParaRPr lang="ru-RU" sz="3600" b="1" dirty="0">
              <a:solidFill>
                <a:srgbClr val="F9F9F9"/>
              </a:solidFill>
              <a:latin typeface="Comic Sans MS" pitchFamily="66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259632" y="836712"/>
            <a:ext cx="212372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9F9F9"/>
                </a:solidFill>
                <a:latin typeface="Comic Sans MS" pitchFamily="66" charset="0"/>
              </a:rPr>
              <a:t>усмішка</a:t>
            </a:r>
            <a:endParaRPr lang="ru-RU" sz="3600" b="1" dirty="0">
              <a:solidFill>
                <a:srgbClr val="F9F9F9"/>
              </a:solidFill>
              <a:latin typeface="Comic Sans MS" pitchFamily="66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275856" y="548680"/>
            <a:ext cx="244827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9F9F9"/>
                </a:solidFill>
                <a:latin typeface="Comic Sans MS" pitchFamily="66" charset="0"/>
              </a:rPr>
              <a:t>добробут</a:t>
            </a:r>
            <a:endParaRPr lang="ru-RU" sz="3600" b="1" dirty="0">
              <a:solidFill>
                <a:srgbClr val="F9F9F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4B14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" dur="indefinite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8" dur="indefinite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9" dur="indefinite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indefinite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2F618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14" dur="indefinite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FDF2F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1" dur="indefinite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3" dur="indefinite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indefinite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4B14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8" dur="indefinite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9" dur="indefinite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35" dur="indefinite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37" dur="indefinite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42" dur="indefinite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43" dur="indefinite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44" dur="indefinite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8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49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50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51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8164C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56" dur="indefinite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57" dur="indefinite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58" dur="indefinite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2" dur="indefinite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9D0F5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63" dur="indefinite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64" dur="indefinite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65" dur="indefinite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9" dur="indefinite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2F618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0" dur="indefinite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72" dur="indefinite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6" dur="indefinite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7" dur="indefinite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78" dur="indefinite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79" dur="indefinite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3" dur="indefinite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218F6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84" dur="indefinite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85" dur="indefinite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86" dur="indefinite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0" dur="indefinite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91" dur="indefinite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92" dur="indefinite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93" dur="indefinite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4 клас Іменник\111806346_large_4962454_pag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9" y="613438"/>
            <a:ext cx="4104456" cy="6244562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  <a:latin typeface="Isadora Cyr " pitchFamily="2" charset="0"/>
                <a:ea typeface="+mj-ea"/>
                <a:cs typeface="+mj-cs"/>
              </a:rPr>
              <a:t>Гра </a:t>
            </a:r>
            <a:r>
              <a:rPr lang="uk-UA" sz="4800" b="1" dirty="0" err="1" smtClean="0">
                <a:solidFill>
                  <a:schemeClr val="tx2">
                    <a:lumMod val="75000"/>
                  </a:schemeClr>
                </a:solidFill>
                <a:latin typeface="Isadora Cyr " pitchFamily="2" charset="0"/>
                <a:ea typeface="+mj-ea"/>
                <a:cs typeface="+mj-cs"/>
              </a:rPr>
              <a:t>“Найкраща</a:t>
            </a:r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  <a:latin typeface="Isadora Cyr " pitchFamily="2" charset="0"/>
                <a:ea typeface="+mj-ea"/>
                <a:cs typeface="+mj-cs"/>
              </a:rPr>
              <a:t> </a:t>
            </a:r>
            <a:r>
              <a:rPr lang="uk-UA" sz="4800" b="1" dirty="0" err="1" smtClean="0">
                <a:solidFill>
                  <a:schemeClr val="tx2">
                    <a:lumMod val="75000"/>
                  </a:schemeClr>
                </a:solidFill>
                <a:latin typeface="Isadora Cyr " pitchFamily="2" charset="0"/>
                <a:ea typeface="+mj-ea"/>
                <a:cs typeface="+mj-cs"/>
              </a:rPr>
              <a:t>пам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Isadora Cyr " pitchFamily="2" charset="0"/>
                <a:ea typeface="+mj-ea"/>
                <a:cs typeface="+mj-cs"/>
              </a:rPr>
              <a:t>’</a:t>
            </a:r>
            <a:r>
              <a:rPr lang="uk-UA" sz="4800" b="1" dirty="0" err="1" smtClean="0">
                <a:solidFill>
                  <a:schemeClr val="tx2">
                    <a:lumMod val="75000"/>
                  </a:schemeClr>
                </a:solidFill>
                <a:latin typeface="Isadora Cyr " pitchFamily="2" charset="0"/>
                <a:ea typeface="+mj-ea"/>
                <a:cs typeface="+mj-cs"/>
              </a:rPr>
              <a:t>ять”</a:t>
            </a:r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  <a:latin typeface="Isadora Cyr " pitchFamily="2" charset="0"/>
                <a:ea typeface="+mj-ea"/>
                <a:cs typeface="+mj-cs"/>
              </a:rPr>
              <a:t> 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Isadora Cyr " pitchFamily="2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77281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Сила, </a:t>
            </a:r>
          </a:p>
          <a:p>
            <a:pPr>
              <a:buNone/>
            </a:pP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квітка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</a:t>
            </a:r>
          </a:p>
          <a:p>
            <a:pPr>
              <a:buNone/>
            </a:pP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єдність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краса,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01866" y="2132856"/>
            <a:ext cx="31421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душевність,</a:t>
            </a:r>
          </a:p>
          <a:p>
            <a:pPr lvl="0"/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скромність,</a:t>
            </a:r>
          </a:p>
          <a:p>
            <a:pPr lvl="0"/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чистота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7346" name="Picture 2" descr="http://img01.chitalnya.ru/upload2/243/2a4ff08c39a1553d08ceddb55e1f55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Tcy;&amp;yucy;&amp;lcy;&amp;softcy;&amp;pcy;&amp;acy;&amp;ncy;&amp;ycy;. &amp;Pcy;&amp;rcy;&amp;acy;&amp;zcy;&amp;dcy;&amp;ncy;&amp;icy;&amp;chcy;&amp;ncy;&amp;ycy;&amp;jcy; &amp;shcy;&amp;acy;&amp;bcy;&amp;lcy;&amp;ocy;&amp;ncy; 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395536" y="22768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7200" b="1" dirty="0" err="1" smtClean="0">
                <a:solidFill>
                  <a:schemeClr val="tx2">
                    <a:lumMod val="75000"/>
                  </a:schemeClr>
                </a:solidFill>
                <a:latin typeface="Isadora Cyr " pitchFamily="2" charset="0"/>
                <a:ea typeface="+mj-ea"/>
                <a:cs typeface="+mj-cs"/>
              </a:rPr>
              <a:t>Фізкультхвилинка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Isadora Cyr " pitchFamily="2" charset="0"/>
              <a:ea typeface="+mj-ea"/>
              <a:cs typeface="+mj-cs"/>
            </a:endParaRPr>
          </a:p>
        </p:txBody>
      </p:sp>
      <p:pic>
        <p:nvPicPr>
          <p:cNvPr id="3" name="фізхвилинка  -u0027Україно, ми твоя надія-u0027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 l="8657" t="22700" r="7476" b="12201"/>
          <a:stretch>
            <a:fillRect/>
          </a:stretch>
        </p:blipFill>
        <p:spPr>
          <a:xfrm>
            <a:off x="1979712" y="3501008"/>
            <a:ext cx="5112568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  <a:latin typeface="Isadora Cyr " pitchFamily="2" charset="0"/>
                <a:ea typeface="+mj-ea"/>
                <a:cs typeface="+mj-cs"/>
              </a:rPr>
              <a:t>Робота з підручником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Isadora Cyr " pitchFamily="2" charset="0"/>
              <a:ea typeface="+mj-ea"/>
              <a:cs typeface="+mj-cs"/>
            </a:endParaRPr>
          </a:p>
        </p:txBody>
      </p:sp>
      <p:pic>
        <p:nvPicPr>
          <p:cNvPr id="4" name="Picture 5" descr="E:\4 клас Іменник\111572593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808376"/>
            <a:ext cx="4199586" cy="6049624"/>
          </a:xfrm>
          <a:prstGeom prst="rect">
            <a:avLst/>
          </a:prstGeom>
          <a:noFill/>
        </p:spPr>
      </p:pic>
      <p:pic>
        <p:nvPicPr>
          <p:cNvPr id="58370" name="Picture 2" descr="http://www.vashsad.ua/i/forum_upload/u_856543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58" y="0"/>
            <a:ext cx="91492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pedsovet.su/_ld/344/16199139.jpg"/>
          <p:cNvPicPr>
            <a:picLocks noChangeAspect="1" noChangeArrowheads="1"/>
          </p:cNvPicPr>
          <p:nvPr/>
        </p:nvPicPr>
        <p:blipFill>
          <a:blip r:embed="rId3" cstate="print"/>
          <a:srcRect l="42125" b="23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17" descr="ne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7870">
            <a:off x="1550988" y="547688"/>
            <a:ext cx="6048375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131399RO-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99705">
            <a:off x="2627313" y="1700213"/>
            <a:ext cx="224313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5" descr="131402RO-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844675"/>
            <a:ext cx="2343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8" descr="131399RO-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1628775"/>
            <a:ext cx="224313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19" descr="131402RO-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199104">
            <a:off x="3132138" y="1628775"/>
            <a:ext cx="2343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21" descr="131399RO-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594"/>
          <a:stretch>
            <a:fillRect/>
          </a:stretch>
        </p:blipFill>
        <p:spPr bwMode="auto">
          <a:xfrm rot="1872330">
            <a:off x="5580063" y="2852738"/>
            <a:ext cx="22431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0" name="Picture 22" descr="131399RO-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594"/>
          <a:stretch>
            <a:fillRect/>
          </a:stretch>
        </p:blipFill>
        <p:spPr bwMode="auto">
          <a:xfrm rot="19076986" flipH="1">
            <a:off x="1908175" y="3284538"/>
            <a:ext cx="20891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1" name="Picture 23" descr="131399RO-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1" b="51021"/>
          <a:stretch>
            <a:fillRect/>
          </a:stretch>
        </p:blipFill>
        <p:spPr bwMode="auto">
          <a:xfrm rot="478753">
            <a:off x="3132138" y="3789363"/>
            <a:ext cx="20986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2" name="Picture 24" descr="131399RO-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1" b="51021"/>
          <a:stretch>
            <a:fillRect/>
          </a:stretch>
        </p:blipFill>
        <p:spPr bwMode="auto">
          <a:xfrm rot="-1595957">
            <a:off x="4572000" y="2997200"/>
            <a:ext cx="20986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3" name="Picture 25" descr="131402RO-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5112"/>
          <a:stretch>
            <a:fillRect/>
          </a:stretch>
        </p:blipFill>
        <p:spPr bwMode="auto">
          <a:xfrm rot="1306343">
            <a:off x="4284663" y="3357563"/>
            <a:ext cx="23431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5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gold-mp3.ru_alla_pugacheva_-_million_alyh_roz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9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E:\4 клас Іменник\0_8c1af_33e88bed_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57401"/>
            <a:ext cx="4680520" cy="5400599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  <a:latin typeface="Isadora Cyr " pitchFamily="2" charset="0"/>
                <a:ea typeface="+mj-ea"/>
                <a:cs typeface="+mj-cs"/>
              </a:rPr>
              <a:t>Робота  в  парах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Isadora Cyr " pitchFamily="2" charset="0"/>
              <a:ea typeface="+mj-ea"/>
              <a:cs typeface="+mj-cs"/>
            </a:endParaRPr>
          </a:p>
        </p:txBody>
      </p:sp>
      <p:pic>
        <p:nvPicPr>
          <p:cNvPr id="4" name="Picture 2" descr="http://i.biz-gid.com/img/sites_gallery/11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02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11.nnm.me/4/f/a/a/5/0aaf5d074da84b28bd24c26244c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288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4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 книга, в,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прочитала</a:t>
            </a:r>
            <a:r>
              <a:rPr lang="uk-UA" sz="4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;</a:t>
            </a:r>
          </a:p>
          <a:p>
            <a:pPr>
              <a:buNone/>
            </a:pPr>
            <a:r>
              <a:rPr lang="uk-UA" sz="4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 на,</a:t>
            </a:r>
            <a:r>
              <a:rPr lang="uk-UA" sz="4800" b="1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сидеть</a:t>
            </a:r>
            <a:r>
              <a:rPr lang="uk-UA" sz="4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, берегу;</a:t>
            </a:r>
          </a:p>
          <a:p>
            <a:pPr>
              <a:buNone/>
            </a:pPr>
            <a:r>
              <a:rPr lang="uk-UA" sz="4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uk-UA" sz="4800" b="1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цветок</a:t>
            </a:r>
            <a:r>
              <a:rPr lang="uk-UA" sz="4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, на, </a:t>
            </a:r>
            <a:r>
              <a:rPr lang="uk-UA" sz="4800" b="1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пчела</a:t>
            </a:r>
            <a:r>
              <a:rPr lang="uk-UA" sz="4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;</a:t>
            </a:r>
            <a:endParaRPr lang="en-GB" sz="48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sz="4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подруге, письмо, написать;</a:t>
            </a:r>
            <a:endParaRPr lang="en-GB" sz="48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sz="4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 </a:t>
            </a:r>
            <a:endParaRPr lang="uk-UA" sz="48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uk-UA" sz="48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  <a:latin typeface="Isadora Cyr " pitchFamily="2" charset="0"/>
                <a:ea typeface="+mj-ea"/>
                <a:cs typeface="+mj-cs"/>
              </a:rPr>
              <a:t>Робота  в  парах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Isadora Cyr " pitchFamily="2" charset="0"/>
              <a:ea typeface="+mj-ea"/>
              <a:cs typeface="+mj-cs"/>
            </a:endParaRPr>
          </a:p>
        </p:txBody>
      </p:sp>
      <p:pic>
        <p:nvPicPr>
          <p:cNvPr id="7" name="Picture 6" descr="E:\4 клас Іменник\0_8c1af_33e88bed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40151" y="3161255"/>
            <a:ext cx="3203847" cy="3696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ropowerpoint.ru/wp-content/uploads/2013/04/Buket_tyulpanovM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8160"/>
          </a:xfrm>
          <a:prstGeom prst="rect">
            <a:avLst/>
          </a:prstGeom>
          <a:noFill/>
        </p:spPr>
      </p:pic>
      <p:pic>
        <p:nvPicPr>
          <p:cNvPr id="64518" name="Picture 6" descr="http://news-day.com.ua/news-view-243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4851"/>
          <a:stretch>
            <a:fillRect/>
          </a:stretch>
        </p:blipFill>
        <p:spPr bwMode="auto">
          <a:xfrm>
            <a:off x="1043608" y="332656"/>
            <a:ext cx="7186526" cy="6525344"/>
          </a:xfrm>
          <a:prstGeom prst="rect">
            <a:avLst/>
          </a:prstGeom>
          <a:noFill/>
        </p:spPr>
      </p:pic>
      <p:pic>
        <p:nvPicPr>
          <p:cNvPr id="6" name="Діти Україн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60432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31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powerpoint.ru/wp-content/uploads/2013/04/Buket_tyulpanovMini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>
            <a:prstTxWarp prst="textArchDown">
              <a:avLst/>
            </a:prstTxWarp>
            <a:normAutofit/>
          </a:bodyPr>
          <a:lstStyle/>
          <a:p>
            <a:r>
              <a:rPr lang="uk-UA" sz="6000" b="1" dirty="0" smtClean="0">
                <a:solidFill>
                  <a:srgbClr val="F83ED5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Дякуємо за увагу!</a:t>
            </a:r>
            <a:endParaRPr lang="ru-RU" sz="6000" b="1" dirty="0">
              <a:solidFill>
                <a:srgbClr val="F83ED5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powerpoint.ru/wp-content/uploads/2013/04/Buket_tylpanov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30471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123728" y="1988840"/>
            <a:ext cx="7020272" cy="2808312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uk-UA" sz="4400" b="1" dirty="0" smtClean="0">
                <a:solidFill>
                  <a:schemeClr val="tx2">
                    <a:lumMod val="75000"/>
                  </a:schemeClr>
                </a:solidFill>
                <a:latin typeface="Isadora Cyr " pitchFamily="2" charset="0"/>
              </a:rPr>
              <a:t>Закріплення вивченого про іменник. Відмінювання іменників жіночого року.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139952" y="980728"/>
            <a:ext cx="2736304" cy="8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Isadora Cyr " pitchFamily="2" charset="0"/>
              </a:rPr>
              <a:t>Тема</a:t>
            </a:r>
            <a:r>
              <a:rPr kumimoji="0" lang="uk-UA" sz="3600" b="1" i="0" u="sng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Isadora Cyr " pitchFamily="2" charset="0"/>
              </a:rPr>
              <a:t> уроку:</a:t>
            </a:r>
            <a:endParaRPr kumimoji="0" lang="uk-UA" sz="3600" b="1" i="0" u="sng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Isadora Cyr 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uk-UA" sz="4800" b="1" dirty="0" smtClean="0">
                <a:solidFill>
                  <a:srgbClr val="C00000"/>
                </a:solidFill>
                <a:latin typeface="Isadora Cyr " pitchFamily="2" charset="0"/>
              </a:rPr>
              <a:t>Експрес - опитування</a:t>
            </a:r>
            <a:endParaRPr lang="ru-RU" sz="4800" b="1" dirty="0">
              <a:solidFill>
                <a:srgbClr val="C00000"/>
              </a:solidFill>
              <a:latin typeface="Isadora Cyr " pitchFamily="2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3347864" y="836712"/>
            <a:ext cx="2880320" cy="2736304"/>
            <a:chOff x="2499701" y="1776262"/>
            <a:chExt cx="4133517" cy="3927610"/>
          </a:xfrm>
        </p:grpSpPr>
        <p:sp>
          <p:nvSpPr>
            <p:cNvPr id="21" name="Капля 20"/>
            <p:cNvSpPr/>
            <p:nvPr/>
          </p:nvSpPr>
          <p:spPr>
            <a:xfrm rot="12434217">
              <a:off x="5436265" y="2626340"/>
              <a:ext cx="1196953" cy="1234735"/>
            </a:xfrm>
            <a:prstGeom prst="teardrop">
              <a:avLst>
                <a:gd name="adj" fmla="val 134633"/>
              </a:avLst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Капля 18"/>
            <p:cNvSpPr/>
            <p:nvPr/>
          </p:nvSpPr>
          <p:spPr>
            <a:xfrm rot="15037627">
              <a:off x="5350826" y="3746807"/>
              <a:ext cx="1196953" cy="1234735"/>
            </a:xfrm>
            <a:prstGeom prst="teardrop">
              <a:avLst>
                <a:gd name="adj" fmla="val 134633"/>
              </a:avLst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Капля 13"/>
            <p:cNvSpPr/>
            <p:nvPr/>
          </p:nvSpPr>
          <p:spPr>
            <a:xfrm rot="17804950">
              <a:off x="4434150" y="4488028"/>
              <a:ext cx="1196953" cy="1234735"/>
            </a:xfrm>
            <a:prstGeom prst="teardrop">
              <a:avLst>
                <a:gd name="adj" fmla="val 134633"/>
              </a:avLst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Капля 16"/>
            <p:cNvSpPr/>
            <p:nvPr/>
          </p:nvSpPr>
          <p:spPr>
            <a:xfrm rot="20635549">
              <a:off x="3279380" y="4434668"/>
              <a:ext cx="1196953" cy="1234735"/>
            </a:xfrm>
            <a:prstGeom prst="teardrop">
              <a:avLst>
                <a:gd name="adj" fmla="val 134633"/>
              </a:avLst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Капля 19"/>
            <p:cNvSpPr/>
            <p:nvPr/>
          </p:nvSpPr>
          <p:spPr>
            <a:xfrm rot="1429995">
              <a:off x="2610189" y="3618185"/>
              <a:ext cx="1196953" cy="1234735"/>
            </a:xfrm>
            <a:prstGeom prst="teardrop">
              <a:avLst>
                <a:gd name="adj" fmla="val 134633"/>
              </a:avLst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Капля 21"/>
            <p:cNvSpPr/>
            <p:nvPr/>
          </p:nvSpPr>
          <p:spPr>
            <a:xfrm rot="9163951">
              <a:off x="4572316" y="1834386"/>
              <a:ext cx="1196953" cy="1234735"/>
            </a:xfrm>
            <a:prstGeom prst="teardrop">
              <a:avLst>
                <a:gd name="adj" fmla="val 134633"/>
              </a:avLst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Капля 22"/>
            <p:cNvSpPr/>
            <p:nvPr/>
          </p:nvSpPr>
          <p:spPr>
            <a:xfrm rot="4271841">
              <a:off x="2518592" y="2497034"/>
              <a:ext cx="1196953" cy="1234735"/>
            </a:xfrm>
            <a:prstGeom prst="teardrop">
              <a:avLst>
                <a:gd name="adj" fmla="val 134633"/>
              </a:avLst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Капля 23"/>
            <p:cNvSpPr/>
            <p:nvPr/>
          </p:nvSpPr>
          <p:spPr>
            <a:xfrm rot="7075934">
              <a:off x="3503168" y="1757371"/>
              <a:ext cx="1196953" cy="1234735"/>
            </a:xfrm>
            <a:prstGeom prst="teardrop">
              <a:avLst>
                <a:gd name="adj" fmla="val 134633"/>
              </a:avLst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12-конечная звезда 6"/>
            <p:cNvSpPr/>
            <p:nvPr/>
          </p:nvSpPr>
          <p:spPr>
            <a:xfrm>
              <a:off x="3563888" y="2780928"/>
              <a:ext cx="1944216" cy="1872208"/>
            </a:xfrm>
            <a:prstGeom prst="star12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4139952" y="3284984"/>
              <a:ext cx="792088" cy="792088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7" name="Заголовок 1"/>
          <p:cNvSpPr txBox="1">
            <a:spLocks/>
          </p:cNvSpPr>
          <p:nvPr/>
        </p:nvSpPr>
        <p:spPr>
          <a:xfrm>
            <a:off x="539552" y="4365104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7200" b="1" dirty="0" smtClean="0">
                <a:solidFill>
                  <a:srgbClr val="C00000"/>
                </a:solidFill>
                <a:latin typeface="Isadora Cyr " pitchFamily="2" charset="0"/>
                <a:ea typeface="+mj-ea"/>
                <a:cs typeface="+mj-cs"/>
              </a:rPr>
              <a:t>Що називається іменником?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Isadora Cyr " pitchFamily="2" charset="0"/>
              <a:ea typeface="+mj-ea"/>
              <a:cs typeface="+mj-cs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467544" y="422108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7200" b="1" dirty="0" smtClean="0">
                <a:solidFill>
                  <a:srgbClr val="C00000"/>
                </a:solidFill>
                <a:latin typeface="Isadora Cyr " pitchFamily="2" charset="0"/>
                <a:ea typeface="+mj-ea"/>
                <a:cs typeface="+mj-cs"/>
              </a:rPr>
              <a:t>Як змінюються іменники?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Isadora Cyr " pitchFamily="2" charset="0"/>
              <a:ea typeface="+mj-ea"/>
              <a:cs typeface="+mj-cs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467544" y="4293096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7200" b="1" dirty="0" smtClean="0">
                <a:solidFill>
                  <a:srgbClr val="C00000"/>
                </a:solidFill>
                <a:latin typeface="Isadora Cyr " pitchFamily="2" charset="0"/>
                <a:ea typeface="+mj-ea"/>
                <a:cs typeface="+mj-cs"/>
              </a:rPr>
              <a:t>Скільки відмінків в українській мові ?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Isadora Cyr " pitchFamily="2" charset="0"/>
              <a:ea typeface="+mj-ea"/>
              <a:cs typeface="+mj-cs"/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467544" y="4293096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7200" b="1" dirty="0" smtClean="0">
                <a:solidFill>
                  <a:srgbClr val="C00000"/>
                </a:solidFill>
                <a:latin typeface="Isadora Cyr " pitchFamily="2" charset="0"/>
                <a:ea typeface="+mj-ea"/>
                <a:cs typeface="+mj-cs"/>
              </a:rPr>
              <a:t>Який з відмінків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7200" b="1" dirty="0" smtClean="0">
                <a:solidFill>
                  <a:srgbClr val="C00000"/>
                </a:solidFill>
                <a:latin typeface="Isadora Cyr " pitchFamily="2" charset="0"/>
                <a:ea typeface="+mj-ea"/>
                <a:cs typeface="+mj-cs"/>
              </a:rPr>
              <a:t>не має питань?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Isadora Cyr " pitchFamily="2" charset="0"/>
              <a:ea typeface="+mj-ea"/>
              <a:cs typeface="+mj-cs"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0" y="4221088"/>
            <a:ext cx="91440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7200" b="1" dirty="0" smtClean="0">
                <a:solidFill>
                  <a:srgbClr val="C00000"/>
                </a:solidFill>
                <a:latin typeface="Isadora Cyr " pitchFamily="2" charset="0"/>
                <a:ea typeface="+mj-ea"/>
                <a:cs typeface="+mj-cs"/>
              </a:rPr>
              <a:t>Яка особливість іменників  у давальному відмінку?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Isadora Cyr 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9" grpId="0"/>
      <p:bldP spid="39" grpId="1"/>
      <p:bldP spid="41" grpId="0"/>
      <p:bldP spid="41" grpId="1"/>
      <p:bldP spid="43" grpId="0"/>
      <p:bldP spid="43" grpId="1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E:\4 клас Іменник\111806363_large_4962452_page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51653"/>
            <a:ext cx="3816424" cy="580634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75656" y="1484784"/>
            <a:ext cx="7668344" cy="4606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Я на сонце дуже схожа –</a:t>
            </a:r>
            <a:br>
              <a:rPr lang="uk-UA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Золотиста, ніжна, гожа.</a:t>
            </a:r>
            <a:br>
              <a:rPr lang="uk-UA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Рано-вранці розквітаю.</a:t>
            </a:r>
            <a:br>
              <a:rPr lang="uk-UA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Відгадати вам неважко,</a:t>
            </a:r>
            <a:br>
              <a:rPr lang="uk-UA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Що за квітка я ?</a:t>
            </a:r>
            <a:endParaRPr lang="uk-UA" sz="4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Isadora Cyr " pitchFamily="2" charset="0"/>
                <a:ea typeface="+mj-ea"/>
                <a:cs typeface="+mj-cs"/>
              </a:rPr>
              <a:t>Каліграфічна хвилинка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Isadora Cyr " pitchFamily="2" charset="0"/>
              <a:ea typeface="+mj-ea"/>
              <a:cs typeface="+mj-cs"/>
            </a:endParaRPr>
          </a:p>
        </p:txBody>
      </p:sp>
      <p:pic>
        <p:nvPicPr>
          <p:cNvPr id="6" name="Picture 2" descr="G:\Новая папка\bhf\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850" b="54200"/>
          <a:stretch>
            <a:fillRect/>
          </a:stretch>
        </p:blipFill>
        <p:spPr bwMode="auto">
          <a:xfrm>
            <a:off x="1691680" y="2852936"/>
            <a:ext cx="9144000" cy="1368152"/>
          </a:xfrm>
          <a:prstGeom prst="rect">
            <a:avLst/>
          </a:prstGeom>
          <a:noFill/>
        </p:spPr>
      </p:pic>
      <p:pic>
        <p:nvPicPr>
          <p:cNvPr id="7" name="Picture 2" descr="G:\Новая папка\bhf\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800"/>
          <a:stretch>
            <a:fillRect/>
          </a:stretch>
        </p:blipFill>
        <p:spPr bwMode="auto">
          <a:xfrm>
            <a:off x="323528" y="1988840"/>
            <a:ext cx="9144000" cy="3717032"/>
          </a:xfrm>
          <a:prstGeom prst="rect">
            <a:avLst/>
          </a:prstGeom>
          <a:noFill/>
        </p:spPr>
      </p:pic>
      <p:pic>
        <p:nvPicPr>
          <p:cNvPr id="39938" name="Picture 2" descr="http://5fan.ru/files/10/5fan_ru_53915_ca373bf5c481c56a236535e55b9d6591.html_files/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039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рямоугольник 11"/>
          <p:cNvSpPr>
            <a:spLocks noChangeArrowheads="1"/>
          </p:cNvSpPr>
          <p:nvPr/>
        </p:nvSpPr>
        <p:spPr bwMode="auto">
          <a:xfrm>
            <a:off x="0" y="1628800"/>
            <a:ext cx="5831632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algn="ctr"/>
            <a:endParaRPr lang="ru-RU" sz="2800" b="1" dirty="0">
              <a:solidFill>
                <a:srgbClr val="002060"/>
              </a:solidFill>
              <a:latin typeface="Isadora Cyr " pitchFamily="2" charset="0"/>
              <a:cs typeface="Arial" charset="0"/>
            </a:endParaRPr>
          </a:p>
          <a:p>
            <a:pPr marL="742950" indent="-742950" algn="ctr"/>
            <a:endParaRPr lang="ru-RU" sz="2800" b="1" dirty="0">
              <a:solidFill>
                <a:srgbClr val="002060"/>
              </a:solidFill>
              <a:latin typeface="Isadora Cyr " pitchFamily="2" charset="0"/>
              <a:cs typeface="Arial" charset="0"/>
            </a:endParaRPr>
          </a:p>
          <a:p>
            <a:pPr marL="742950" indent="-742950" algn="ctr"/>
            <a:r>
              <a:rPr lang="ru-RU" sz="4800" b="1" dirty="0" err="1">
                <a:solidFill>
                  <a:srgbClr val="FF0066"/>
                </a:solidFill>
                <a:latin typeface="Isadora Cyr " pitchFamily="2" charset="0"/>
                <a:cs typeface="Arial" charset="0"/>
              </a:rPr>
              <a:t>Визнач</a:t>
            </a:r>
            <a:r>
              <a:rPr lang="ru-RU" sz="4800" b="1" dirty="0">
                <a:solidFill>
                  <a:srgbClr val="FF0066"/>
                </a:solidFill>
                <a:latin typeface="Isadora Cyr " pitchFamily="2" charset="0"/>
                <a:cs typeface="Arial" charset="0"/>
              </a:rPr>
              <a:t> </a:t>
            </a:r>
            <a:r>
              <a:rPr lang="ru-RU" sz="4800" b="1" dirty="0" err="1">
                <a:solidFill>
                  <a:srgbClr val="FF0066"/>
                </a:solidFill>
                <a:latin typeface="Isadora Cyr " pitchFamily="2" charset="0"/>
                <a:cs typeface="Arial" charset="0"/>
              </a:rPr>
              <a:t>відмінок</a:t>
            </a:r>
            <a:endParaRPr lang="en-GB" sz="4800" b="1" dirty="0">
              <a:solidFill>
                <a:srgbClr val="FF0066"/>
              </a:solidFill>
              <a:latin typeface="Isadora Cyr " pitchFamily="2" charset="0"/>
              <a:cs typeface="Arial" charset="0"/>
            </a:endParaRPr>
          </a:p>
          <a:p>
            <a:pPr marL="742950" indent="-742950" algn="ctr"/>
            <a:r>
              <a:rPr lang="ru-RU" sz="4800" b="1" dirty="0">
                <a:solidFill>
                  <a:srgbClr val="FF0066"/>
                </a:solidFill>
                <a:latin typeface="Isadora Cyr " pitchFamily="2" charset="0"/>
                <a:cs typeface="Arial" charset="0"/>
              </a:rPr>
              <a:t> </a:t>
            </a:r>
            <a:r>
              <a:rPr lang="ru-RU" sz="4800" b="1" dirty="0" err="1">
                <a:solidFill>
                  <a:srgbClr val="FF0066"/>
                </a:solidFill>
                <a:latin typeface="Isadora Cyr " pitchFamily="2" charset="0"/>
                <a:cs typeface="Arial" charset="0"/>
              </a:rPr>
              <a:t>іменників</a:t>
            </a:r>
            <a:r>
              <a:rPr lang="ru-RU" sz="4800" b="1" dirty="0">
                <a:solidFill>
                  <a:srgbClr val="FF0066"/>
                </a:solidFill>
                <a:latin typeface="Isadora Cyr " pitchFamily="2" charset="0"/>
                <a:cs typeface="Arial" charset="0"/>
              </a:rPr>
              <a:t> </a:t>
            </a:r>
            <a:endParaRPr lang="ru-RU" sz="4800" b="1" dirty="0">
              <a:latin typeface="Isadora Cyr " pitchFamily="2" charset="0"/>
              <a:cs typeface="Arial" charset="0"/>
            </a:endParaRPr>
          </a:p>
        </p:txBody>
      </p:sp>
      <p:sp>
        <p:nvSpPr>
          <p:cNvPr id="2053" name="Прямоугольник 8"/>
          <p:cNvSpPr>
            <a:spLocks noChangeArrowheads="1"/>
          </p:cNvSpPr>
          <p:nvPr/>
        </p:nvSpPr>
        <p:spPr bwMode="auto">
          <a:xfrm>
            <a:off x="1357313" y="5500688"/>
            <a:ext cx="6359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Picture 4" descr="E:\4 клас Іменник\111806316_large_4962456_page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552" y="0"/>
            <a:ext cx="4032448" cy="6292610"/>
          </a:xfrm>
          <a:prstGeom prst="rect">
            <a:avLst/>
          </a:prstGeom>
          <a:noFill/>
        </p:spPr>
      </p:pic>
      <p:pic>
        <p:nvPicPr>
          <p:cNvPr id="38914" name="Picture 2" descr="http://oboibox.ru/orig/Makovoe-pole.%28oboibox.ru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947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static.diary.ru/userdir/3/3/2/1/332156/20598742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32593"/>
            <a:ext cx="9144000" cy="689059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123728" y="1268760"/>
            <a:ext cx="4809133" cy="7143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200" b="1" dirty="0">
                <a:solidFill>
                  <a:srgbClr val="000000"/>
                </a:solidFill>
                <a:latin typeface="Comic Sans MS" pitchFamily="66" charset="0"/>
              </a:rPr>
              <a:t>Марійці</a:t>
            </a:r>
            <a:endParaRPr lang="ru-RU" sz="72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1560" y="2852936"/>
            <a:ext cx="1357312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Н.в.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331641" y="4005064"/>
            <a:ext cx="1296144" cy="576064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Р.в.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64288" y="2924944"/>
            <a:ext cx="1357312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Д.в.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220072" y="5013176"/>
            <a:ext cx="1357312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З.в.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67744" y="5013176"/>
            <a:ext cx="1789361" cy="504056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Ор.в</a:t>
            </a: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44208" y="3933056"/>
            <a:ext cx="1728192" cy="504056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М.в.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4DF5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static.diary.ru/userdir/3/3/2/1/332156/2059874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32593"/>
            <a:ext cx="9144000" cy="689059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1268760"/>
            <a:ext cx="7488831" cy="7143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200" b="1" dirty="0">
                <a:solidFill>
                  <a:srgbClr val="000000"/>
                </a:solidFill>
                <a:latin typeface="Comic Sans MS" pitchFamily="66" charset="0"/>
              </a:rPr>
              <a:t>На черепасі</a:t>
            </a:r>
            <a:endParaRPr lang="ru-RU" sz="72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3068960"/>
            <a:ext cx="1357313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Н.в.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80312" y="2996952"/>
            <a:ext cx="1357312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Р.в.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1600" y="4221088"/>
            <a:ext cx="1357313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Д.в.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16216" y="4077072"/>
            <a:ext cx="1357313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З.в.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6016" y="5085184"/>
            <a:ext cx="1728192" cy="504056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Ор.в</a:t>
            </a: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51720" y="5157192"/>
            <a:ext cx="1789361" cy="432048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М.в.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4DF5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static.diary.ru/userdir/3/3/2/1/332156/20598742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32593"/>
            <a:ext cx="9144000" cy="689059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547664" y="1412776"/>
            <a:ext cx="6048671" cy="7143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000000"/>
                </a:solidFill>
                <a:latin typeface="Comic Sans MS" pitchFamily="66" charset="0"/>
              </a:rPr>
              <a:t>Над </a:t>
            </a:r>
            <a:r>
              <a:rPr lang="ru-RU" sz="7200" b="1" dirty="0" err="1">
                <a:solidFill>
                  <a:srgbClr val="000000"/>
                </a:solidFill>
                <a:latin typeface="Comic Sans MS" pitchFamily="66" charset="0"/>
              </a:rPr>
              <a:t>обрієм</a:t>
            </a:r>
            <a:endParaRPr lang="ru-RU" sz="72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9552" y="3284984"/>
            <a:ext cx="1357312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Н.в.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03648" y="4221088"/>
            <a:ext cx="1357313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Р.в.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64288" y="3284984"/>
            <a:ext cx="1357312" cy="571500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Д.в.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292080" y="5229200"/>
            <a:ext cx="1296144" cy="576064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З.в.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339752" y="5157192"/>
            <a:ext cx="1717353" cy="432048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Ор.в</a:t>
            </a: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44208" y="4293096"/>
            <a:ext cx="1656184" cy="648072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М.в.</a:t>
            </a:r>
            <a:endParaRPr lang="ru-RU" sz="4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D4DF5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322</Words>
  <Application>Microsoft Office PowerPoint</Application>
  <PresentationFormat>Экран (4:3)</PresentationFormat>
  <Paragraphs>147</Paragraphs>
  <Slides>27</Slides>
  <Notes>7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Українська  мова урок у 3 класі</vt:lpstr>
      <vt:lpstr>Асоціативний кущ</vt:lpstr>
      <vt:lpstr>Слайд 3</vt:lpstr>
      <vt:lpstr>Експрес - опитування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Дякуємо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Українська  мова</dc:title>
  <dc:creator>IRINA</dc:creator>
  <cp:lastModifiedBy>RePack by SPecialiST</cp:lastModifiedBy>
  <cp:revision>97</cp:revision>
  <dcterms:created xsi:type="dcterms:W3CDTF">2015-02-01T08:15:08Z</dcterms:created>
  <dcterms:modified xsi:type="dcterms:W3CDTF">2017-03-22T12:59:12Z</dcterms:modified>
</cp:coreProperties>
</file>