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6" r:id="rId2"/>
    <p:sldId id="258" r:id="rId3"/>
    <p:sldId id="287" r:id="rId4"/>
    <p:sldId id="274" r:id="rId5"/>
    <p:sldId id="291" r:id="rId6"/>
    <p:sldId id="290" r:id="rId7"/>
    <p:sldId id="272" r:id="rId8"/>
    <p:sldId id="263" r:id="rId9"/>
    <p:sldId id="265" r:id="rId10"/>
    <p:sldId id="266" r:id="rId11"/>
    <p:sldId id="271" r:id="rId12"/>
    <p:sldId id="268" r:id="rId13"/>
    <p:sldId id="273" r:id="rId14"/>
    <p:sldId id="275" r:id="rId15"/>
    <p:sldId id="276" r:id="rId16"/>
    <p:sldId id="277" r:id="rId17"/>
    <p:sldId id="270" r:id="rId18"/>
    <p:sldId id="289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хозяин" initials="х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217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70605-7BD7-47FA-BDA3-7715B08E0DF8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FC2D0-9531-4390-9D45-C286F05CEC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BD6C5E-0C2C-49C5-B3D4-D0C97823BD66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C8C741-3553-483F-B302-55C86D1DD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9DDD54-F7A0-4938-854E-3872EA3508AC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A0B2E-F1FE-464F-B796-544CFE108E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2F568-61B0-4573-8108-9439F8884150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066830-FCD8-43E2-AC73-F447037BC7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741C8-57C3-4C67-B77F-DB3A96E37A6D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78D34-6C7B-4F68-AB58-D90D4FECB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DF46FC-690D-4105-9438-B76D1C7F221B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A68BB-393B-4F2D-9304-20B6FCB4B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F01F15-3A18-4260-9FA2-3D5C864762FE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E601D-CBD5-47EE-927E-BDE717B175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1F879-01D1-4BC1-B28C-99836C55F781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DE8E1-9D58-4E9C-AF71-89506CE6EC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C09C0-7F52-411C-B85B-ADD722558E36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49826-0980-4670-B57E-0AEA8ABEFA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4DEC82-F532-4DB1-9AB2-5BEC8B8AA31D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3EE63E-A16D-4966-91D4-29FB191A33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0F6B45-1971-409C-90FA-1A4E8C0E650B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56F142-501A-4860-A5B4-D204C98680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1130897-CC1C-4F4F-A2E5-9B25A1348BF2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63CC99-770B-4227-B3F8-1A8D582916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microsoft.com/office/2007/relationships/hdphoto" Target="../media/hdphoto1.wdp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gif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gif"/><Relationship Id="rId5" Type="http://schemas.openxmlformats.org/officeDocument/2006/relationships/image" Target="../media/image34.gif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gif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gif"/><Relationship Id="rId5" Type="http://schemas.openxmlformats.org/officeDocument/2006/relationships/image" Target="../media/image44.gif"/><Relationship Id="rId4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7423"/>
            <a:ext cx="9144000" cy="72454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876857" y="2970742"/>
            <a:ext cx="2712818" cy="2232248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 err="1" smtClean="0">
                <a:solidFill>
                  <a:srgbClr val="0070C0"/>
                </a:solidFill>
                <a:effectLst/>
              </a:rPr>
              <a:t>Практичний</a:t>
            </a:r>
            <a:r>
              <a:rPr lang="ru-RU" sz="2000" i="1" dirty="0" smtClean="0">
                <a:solidFill>
                  <a:srgbClr val="0070C0"/>
                </a:solidFill>
                <a:effectLst/>
              </a:rPr>
              <a:t> психолог </a:t>
            </a:r>
            <a:r>
              <a:rPr lang="ru-RU" sz="2000" i="1" dirty="0" err="1" smtClean="0">
                <a:solidFill>
                  <a:srgbClr val="0070C0"/>
                </a:solidFill>
                <a:effectLst/>
              </a:rPr>
              <a:t>Єременко</a:t>
            </a:r>
            <a:r>
              <a:rPr lang="ru-RU" sz="2000" i="1" dirty="0" smtClean="0">
                <a:solidFill>
                  <a:srgbClr val="0070C0"/>
                </a:solidFill>
                <a:effectLst/>
              </a:rPr>
              <a:t> Ю.А.,</a:t>
            </a:r>
            <a:br>
              <a:rPr lang="ru-RU" sz="2000" i="1" dirty="0" smtClean="0">
                <a:solidFill>
                  <a:srgbClr val="0070C0"/>
                </a:solidFill>
                <a:effectLst/>
              </a:rPr>
            </a:br>
            <a:r>
              <a:rPr lang="ru-RU" sz="2000" i="1" dirty="0" err="1" smtClean="0">
                <a:solidFill>
                  <a:srgbClr val="0070C0"/>
                </a:solidFill>
                <a:effectLst/>
              </a:rPr>
              <a:t>ясла</a:t>
            </a:r>
            <a:r>
              <a:rPr lang="ru-RU" sz="2000" i="1" dirty="0" smtClean="0">
                <a:solidFill>
                  <a:srgbClr val="0070C0"/>
                </a:solidFill>
                <a:effectLst/>
              </a:rPr>
              <a:t>-садок №5</a:t>
            </a:r>
            <a:br>
              <a:rPr lang="ru-RU" sz="2000" i="1" dirty="0" smtClean="0">
                <a:solidFill>
                  <a:srgbClr val="0070C0"/>
                </a:solidFill>
                <a:effectLst/>
              </a:rPr>
            </a:br>
            <a:r>
              <a:rPr lang="ru-RU" sz="2000" i="1" dirty="0" smtClean="0">
                <a:solidFill>
                  <a:srgbClr val="0070C0"/>
                </a:solidFill>
                <a:effectLst/>
              </a:rPr>
              <a:t>«</a:t>
            </a:r>
            <a:r>
              <a:rPr lang="ru-RU" sz="2000" i="1" dirty="0" err="1" smtClean="0">
                <a:solidFill>
                  <a:srgbClr val="0070C0"/>
                </a:solidFill>
                <a:effectLst/>
              </a:rPr>
              <a:t>Червона</a:t>
            </a:r>
            <a:r>
              <a:rPr lang="ru-RU" sz="2000" i="1" dirty="0" smtClean="0">
                <a:solidFill>
                  <a:srgbClr val="0070C0"/>
                </a:solidFill>
                <a:effectLst/>
              </a:rPr>
              <a:t> Шапочка»</a:t>
            </a:r>
            <a:endParaRPr lang="ru-RU" sz="20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83768" y="1147289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i="1" dirty="0" err="1">
                <a:solidFill>
                  <a:srgbClr val="FF0000"/>
                </a:solidFill>
                <a:latin typeface="+mj-lt"/>
              </a:rPr>
              <a:t>Ігри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 та </a:t>
            </a:r>
            <a:r>
              <a:rPr lang="ru-RU" sz="3600" b="1" i="1" dirty="0" err="1">
                <a:solidFill>
                  <a:srgbClr val="FF0000"/>
                </a:solidFill>
                <a:latin typeface="+mj-lt"/>
              </a:rPr>
              <a:t>вправи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+mj-lt"/>
              </a:rPr>
            </a:b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для </a:t>
            </a:r>
            <a:r>
              <a:rPr lang="ru-RU" sz="3600" b="1" i="1" dirty="0" err="1">
                <a:solidFill>
                  <a:srgbClr val="FF0000"/>
                </a:solidFill>
                <a:latin typeface="+mj-lt"/>
              </a:rPr>
              <a:t>развитку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+mj-lt"/>
              </a:rPr>
            </a:br>
            <a:r>
              <a:rPr lang="ru-RU" sz="3600" b="1" i="1" dirty="0" err="1" smtClean="0">
                <a:solidFill>
                  <a:srgbClr val="FF0000"/>
                </a:solidFill>
                <a:latin typeface="+mj-lt"/>
              </a:rPr>
              <a:t>комунікативних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/>
            </a:r>
            <a:br>
              <a:rPr lang="ru-RU" sz="3600" b="1" i="1" dirty="0">
                <a:solidFill>
                  <a:srgbClr val="FF0000"/>
                </a:solidFill>
                <a:latin typeface="+mj-lt"/>
              </a:rPr>
            </a:br>
            <a:r>
              <a:rPr lang="ru-RU" sz="3600" b="1" i="1" dirty="0" err="1">
                <a:solidFill>
                  <a:srgbClr val="FF0000"/>
                </a:solidFill>
                <a:latin typeface="+mj-lt"/>
              </a:rPr>
              <a:t>навичок</a:t>
            </a:r>
            <a:r>
              <a:rPr lang="ru-RU" sz="3600" b="1" i="1" dirty="0">
                <a:solidFill>
                  <a:srgbClr val="FF0000"/>
                </a:solidFill>
                <a:latin typeface="+mj-lt"/>
              </a:rPr>
              <a:t>  </a:t>
            </a:r>
            <a:r>
              <a:rPr lang="ru-RU" sz="3600" b="1" i="1" dirty="0" err="1" smtClean="0">
                <a:solidFill>
                  <a:srgbClr val="FF0000"/>
                </a:solidFill>
                <a:latin typeface="+mj-lt"/>
              </a:rPr>
              <a:t>дошкільників</a:t>
            </a:r>
            <a:endParaRPr lang="ru-RU" sz="3600" b="1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2" t="11151" r="3263"/>
          <a:stretch/>
        </p:blipFill>
        <p:spPr>
          <a:xfrm>
            <a:off x="395537" y="3635700"/>
            <a:ext cx="4460152" cy="3034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42938" y="2940020"/>
            <a:ext cx="79295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Ігри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</a:rPr>
              <a:t>та </a:t>
            </a:r>
            <a:r>
              <a:rPr lang="ru-RU" sz="2800" b="1" dirty="0" err="1" smtClean="0">
                <a:solidFill>
                  <a:srgbClr val="C00000"/>
                </a:solidFill>
              </a:rPr>
              <a:t>вправи</a:t>
            </a:r>
            <a:r>
              <a:rPr lang="ru-RU" sz="2800" b="1" dirty="0" smtClean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спрямовані</a:t>
            </a:r>
            <a:r>
              <a:rPr lang="ru-RU" sz="2800" b="1" dirty="0">
                <a:solidFill>
                  <a:srgbClr val="C00000"/>
                </a:solidFill>
              </a:rPr>
              <a:t> на </a:t>
            </a:r>
            <a:r>
              <a:rPr lang="ru-RU" sz="2800" b="1" dirty="0" err="1" smtClean="0">
                <a:solidFill>
                  <a:srgbClr val="C00000"/>
                </a:solidFill>
              </a:rPr>
              <a:t>взаємодію</a:t>
            </a:r>
            <a:r>
              <a:rPr lang="ru-RU" sz="2800" b="1" dirty="0" smtClean="0">
                <a:solidFill>
                  <a:srgbClr val="C00000"/>
                </a:solidFill>
              </a:rPr>
              <a:t> та </a:t>
            </a:r>
            <a:r>
              <a:rPr lang="ru-RU" sz="2800" b="1" dirty="0" err="1">
                <a:solidFill>
                  <a:srgbClr val="C00000"/>
                </a:solidFill>
              </a:rPr>
              <a:t>згуртовування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дитячого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колективу</a:t>
            </a:r>
            <a:r>
              <a:rPr lang="ru-RU" sz="2800" b="1" dirty="0" smtClean="0">
                <a:solidFill>
                  <a:srgbClr val="C00000"/>
                </a:solidFill>
              </a:rPr>
              <a:t>.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230181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Гра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«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Ясне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сонце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</a:t>
            </a:r>
          </a:p>
          <a:p>
            <a:pPr marL="0" indent="0">
              <a:buNone/>
            </a:pPr>
            <a:r>
              <a:rPr lang="ru-RU" sz="1800" b="1" dirty="0" smtClean="0"/>
              <a:t>Мета:</a:t>
            </a:r>
            <a:r>
              <a:rPr lang="ru-RU" sz="1800" dirty="0" smtClean="0"/>
              <a:t> </a:t>
            </a:r>
            <a:r>
              <a:rPr lang="ru-RU" sz="1800" dirty="0" err="1" smtClean="0"/>
              <a:t>забеспечення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позитивної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психологічної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атмосфери</a:t>
            </a:r>
            <a:r>
              <a:rPr lang="ru-RU" sz="1800" dirty="0" smtClean="0"/>
              <a:t> у </a:t>
            </a:r>
            <a:r>
              <a:rPr lang="ru-RU" sz="1800" dirty="0" err="1" smtClean="0"/>
              <a:t>групі</a:t>
            </a:r>
            <a:r>
              <a:rPr lang="ru-RU" sz="1800" dirty="0" smtClean="0"/>
              <a:t>.</a:t>
            </a:r>
          </a:p>
          <a:p>
            <a:pPr marL="0" indent="0">
              <a:buNone/>
            </a:pPr>
            <a:r>
              <a:rPr lang="uk-UA" sz="1800" dirty="0" smtClean="0"/>
              <a:t>Педагог говорить слова й показує жести, а діти за ним повторюють: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Рано-рано встало сонце,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Ми до нього потяглися, 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за промінчики взялися.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А тепер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присядем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 трішки: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Раз, два, три,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чотири-</a:t>
            </a:r>
            <a:endParaRPr lang="uk-UA" sz="24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Посміхнулись і сонце</a:t>
            </a:r>
          </a:p>
          <a:p>
            <a:pPr marL="0" indent="0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Ми розвеселили.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32656"/>
            <a:ext cx="3409109" cy="280741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40" r="7630"/>
          <a:stretch/>
        </p:blipFill>
        <p:spPr>
          <a:xfrm>
            <a:off x="4067944" y="2806468"/>
            <a:ext cx="4923481" cy="3456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3816424" cy="864096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    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Вправа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«Жабки» </a:t>
            </a:r>
            <a:endParaRPr lang="ru-RU" sz="3200" b="1" dirty="0" smtClean="0">
              <a:solidFill>
                <a:schemeClr val="accent5">
                  <a:lumMod val="5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23528" y="1268760"/>
            <a:ext cx="3600400" cy="4979640"/>
          </a:xfrm>
        </p:spPr>
        <p:txBody>
          <a:bodyPr/>
          <a:lstStyle/>
          <a:p>
            <a:r>
              <a:rPr lang="ru-RU" sz="1800" b="1" dirty="0" smtClean="0">
                <a:latin typeface="+mj-lt"/>
              </a:rPr>
              <a:t>Мета</a:t>
            </a:r>
            <a:r>
              <a:rPr lang="ru-RU" sz="1800" dirty="0" smtClean="0">
                <a:latin typeface="+mj-lt"/>
              </a:rPr>
              <a:t>: </a:t>
            </a:r>
            <a:r>
              <a:rPr lang="ru-RU" sz="1800" dirty="0" err="1" smtClean="0">
                <a:latin typeface="+mj-lt"/>
              </a:rPr>
              <a:t>створення</a:t>
            </a:r>
            <a:r>
              <a:rPr lang="ru-RU" sz="1800" dirty="0" smtClean="0">
                <a:latin typeface="+mj-lt"/>
              </a:rPr>
              <a:t> позитивного </a:t>
            </a:r>
            <a:r>
              <a:rPr lang="ru-RU" sz="1800" dirty="0" err="1" smtClean="0">
                <a:latin typeface="+mj-lt"/>
              </a:rPr>
              <a:t>емоційного</a:t>
            </a:r>
            <a:r>
              <a:rPr lang="ru-RU" sz="1800" dirty="0" smtClean="0">
                <a:latin typeface="+mj-lt"/>
              </a:rPr>
              <a:t> настрою в </a:t>
            </a:r>
            <a:r>
              <a:rPr lang="ru-RU" sz="1800" dirty="0" err="1" smtClean="0">
                <a:latin typeface="+mj-lt"/>
              </a:rPr>
              <a:t>групі</a:t>
            </a:r>
            <a:r>
              <a:rPr lang="ru-RU" sz="1800" dirty="0" smtClean="0">
                <a:latin typeface="+mj-lt"/>
              </a:rPr>
              <a:t>.</a:t>
            </a:r>
          </a:p>
          <a:p>
            <a:r>
              <a:rPr lang="uk-UA" sz="1800" dirty="0" smtClean="0">
                <a:latin typeface="+mj-lt"/>
              </a:rPr>
              <a:t>Педагог спочатку сам говорить слова і показує жести, а потім всі діти повторюють.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Схожі ми на скрекотушок,</a:t>
            </a:r>
          </a:p>
          <a:p>
            <a:pPr algn="ctr"/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Тягнем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 губи аж до вушок, 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Потягнемо, перестанемо</a:t>
            </a:r>
          </a:p>
          <a:p>
            <a:pPr algn="ctr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І всміхненими станемо.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24578" name="Текс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sz="2000" b="0" dirty="0" smtClean="0">
                <a:solidFill>
                  <a:schemeClr val="tx1"/>
                </a:solidFill>
              </a:rPr>
              <a:t>       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22"/>
          <a:stretch/>
        </p:blipFill>
        <p:spPr>
          <a:xfrm>
            <a:off x="4139951" y="260648"/>
            <a:ext cx="4889229" cy="43406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39" y="3915017"/>
            <a:ext cx="3256037" cy="29266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76672"/>
            <a:ext cx="6124242" cy="1296144"/>
          </a:xfrm>
        </p:spPr>
        <p:txBody>
          <a:bodyPr/>
          <a:lstStyle/>
          <a:p>
            <a:pPr algn="ctr"/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Гра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« Дракон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кусає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свій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хвіст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»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ru-RU" sz="3200" dirty="0">
                <a:solidFill>
                  <a:schemeClr val="accent5">
                    <a:lumMod val="75000"/>
                  </a:schemeClr>
                </a:solidFill>
              </a:rPr>
            </a:br>
            <a:endParaRPr lang="ru-RU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323528" y="1676400"/>
            <a:ext cx="3105472" cy="4572000"/>
          </a:xfrm>
        </p:spPr>
        <p:txBody>
          <a:bodyPr/>
          <a:lstStyle/>
          <a:p>
            <a:r>
              <a:rPr lang="ru-RU" sz="1800" b="1" dirty="0" smtClean="0">
                <a:latin typeface="+mj-lt"/>
              </a:rPr>
              <a:t>Мета: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створення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бадьорого</a:t>
            </a:r>
            <a:r>
              <a:rPr lang="ru-RU" sz="1800" dirty="0" smtClean="0">
                <a:latin typeface="+mj-lt"/>
              </a:rPr>
              <a:t>, </a:t>
            </a:r>
            <a:r>
              <a:rPr lang="ru-RU" sz="1800" dirty="0" err="1" smtClean="0">
                <a:latin typeface="+mj-lt"/>
              </a:rPr>
              <a:t>піднесеного</a:t>
            </a:r>
            <a:r>
              <a:rPr lang="ru-RU" sz="1800" dirty="0" smtClean="0">
                <a:latin typeface="+mj-lt"/>
              </a:rPr>
              <a:t> настрою в </a:t>
            </a:r>
            <a:r>
              <a:rPr lang="ru-RU" sz="1800" dirty="0" err="1" smtClean="0">
                <a:latin typeface="+mj-lt"/>
              </a:rPr>
              <a:t>групі</a:t>
            </a:r>
            <a:r>
              <a:rPr lang="ru-RU" sz="1800" dirty="0" smtClean="0">
                <a:latin typeface="+mj-lt"/>
              </a:rPr>
              <a:t>.</a:t>
            </a:r>
          </a:p>
          <a:p>
            <a:r>
              <a:rPr lang="uk-UA" sz="1800" dirty="0" smtClean="0">
                <a:latin typeface="+mj-lt"/>
              </a:rPr>
              <a:t>Діти стоять один за одним, тримаючи за талію того, хто стоїть попереду. Перша дитина – </a:t>
            </a:r>
            <a:r>
              <a:rPr lang="ru-RU" sz="1800" dirty="0" err="1" smtClean="0">
                <a:latin typeface="+mj-lt"/>
              </a:rPr>
              <a:t>це</a:t>
            </a:r>
            <a:r>
              <a:rPr lang="ru-RU" sz="1800" dirty="0" smtClean="0">
                <a:latin typeface="+mj-lt"/>
              </a:rPr>
              <a:t> голова дракона, </a:t>
            </a:r>
            <a:r>
              <a:rPr lang="ru-RU" sz="1800" dirty="0" err="1" smtClean="0">
                <a:latin typeface="+mj-lt"/>
              </a:rPr>
              <a:t>остання</a:t>
            </a:r>
            <a:r>
              <a:rPr lang="ru-RU" sz="1800" dirty="0" smtClean="0">
                <a:latin typeface="+mj-lt"/>
              </a:rPr>
              <a:t> – </a:t>
            </a:r>
            <a:r>
              <a:rPr lang="ru-RU" sz="1800" dirty="0" err="1" smtClean="0">
                <a:latin typeface="+mj-lt"/>
              </a:rPr>
              <a:t>кінчик</a:t>
            </a:r>
            <a:r>
              <a:rPr lang="ru-RU" sz="1800" dirty="0" smtClean="0">
                <a:latin typeface="+mj-lt"/>
              </a:rPr>
              <a:t> хвоста. </a:t>
            </a:r>
            <a:r>
              <a:rPr lang="ru-RU" sz="1800" dirty="0" err="1" smtClean="0">
                <a:latin typeface="+mj-lt"/>
              </a:rPr>
              <a:t>Завдання</a:t>
            </a:r>
            <a:r>
              <a:rPr lang="ru-RU" sz="1800" dirty="0" smtClean="0">
                <a:latin typeface="+mj-lt"/>
              </a:rPr>
              <a:t> : «голова дракона» </a:t>
            </a:r>
            <a:r>
              <a:rPr lang="ru-RU" sz="1800" dirty="0" err="1" smtClean="0">
                <a:latin typeface="+mj-lt"/>
              </a:rPr>
              <a:t>має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схопити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свій</a:t>
            </a:r>
            <a:r>
              <a:rPr lang="ru-RU" sz="1800" dirty="0" smtClean="0">
                <a:latin typeface="+mj-lt"/>
              </a:rPr>
              <a:t> «</a:t>
            </a:r>
            <a:r>
              <a:rPr lang="ru-RU" sz="1800" dirty="0" err="1" smtClean="0">
                <a:latin typeface="+mj-lt"/>
              </a:rPr>
              <a:t>хвіст</a:t>
            </a:r>
            <a:r>
              <a:rPr lang="ru-RU" sz="1800" dirty="0" smtClean="0">
                <a:latin typeface="+mj-lt"/>
              </a:rPr>
              <a:t>».</a:t>
            </a:r>
            <a:endParaRPr lang="ru-RU" sz="1800" dirty="0">
              <a:latin typeface="+mj-lt"/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3" t="16741" r="11524"/>
          <a:stretch/>
        </p:blipFill>
        <p:spPr>
          <a:xfrm>
            <a:off x="3920006" y="1378139"/>
            <a:ext cx="5015685" cy="3717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3" y="3961153"/>
            <a:ext cx="3894319" cy="2703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 eaLnBrk="1" hangingPunct="1"/>
            <a:r>
              <a:rPr lang="ru-RU" sz="2000" dirty="0" smtClean="0"/>
              <a:t>              </a:t>
            </a:r>
            <a:endPara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457200" y="1523693"/>
            <a:ext cx="4330824" cy="4831232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Сонячні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промінці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pPr marL="0" indent="0">
              <a:buNone/>
            </a:pPr>
            <a:r>
              <a:rPr lang="ru-RU" sz="1800" b="1" dirty="0" smtClean="0">
                <a:latin typeface="+mj-lt"/>
              </a:rPr>
              <a:t>Мета: </a:t>
            </a:r>
            <a:r>
              <a:rPr lang="ru-RU" sz="1800" dirty="0" err="1" smtClean="0">
                <a:latin typeface="+mj-lt"/>
              </a:rPr>
              <a:t>сприяння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згуртуванню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дітей,створення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позитивної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атмосфри</a:t>
            </a:r>
            <a:r>
              <a:rPr lang="ru-RU" sz="1800" dirty="0" smtClean="0">
                <a:latin typeface="+mj-lt"/>
              </a:rPr>
              <a:t> в </a:t>
            </a:r>
            <a:r>
              <a:rPr lang="ru-RU" sz="1800" dirty="0" err="1" smtClean="0">
                <a:latin typeface="+mj-lt"/>
              </a:rPr>
              <a:t>групі</a:t>
            </a:r>
            <a:r>
              <a:rPr lang="ru-RU" sz="1800" dirty="0" smtClean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uk-UA" sz="1800" dirty="0" smtClean="0">
                <a:latin typeface="+mj-lt"/>
              </a:rPr>
              <a:t>Діти стоять, простягнувши руки вперед. </a:t>
            </a:r>
            <a:r>
              <a:rPr lang="uk-UA" sz="1800" dirty="0" err="1" smtClean="0">
                <a:latin typeface="+mj-lt"/>
              </a:rPr>
              <a:t>Зьєднали</a:t>
            </a:r>
            <a:r>
              <a:rPr lang="uk-UA" sz="1800" dirty="0" smtClean="0">
                <a:latin typeface="+mj-lt"/>
              </a:rPr>
              <a:t> їх у центрі кола. Тихо постояли в такій позі, намагаючись відчути себе сонячним промінцем.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Разом ми хороші діти.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Хай усім щаститиме,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</a:rPr>
              <a:t>Сонце всім світитиме!</a:t>
            </a:r>
            <a:endParaRPr lang="ru-RU" sz="2400" b="1" dirty="0" smtClean="0">
              <a:solidFill>
                <a:schemeClr val="accent2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1" y="6215082"/>
            <a:ext cx="3638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000628" y="3786190"/>
            <a:ext cx="3286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39552" y="692696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solidFill>
                  <a:srgbClr val="C00000"/>
                </a:solidFill>
              </a:rPr>
              <a:t>Гра</a:t>
            </a:r>
            <a:r>
              <a:rPr lang="ru-RU" sz="2400" b="1" dirty="0" smtClean="0">
                <a:solidFill>
                  <a:srgbClr val="C00000"/>
                </a:solidFill>
              </a:rPr>
              <a:t> </a:t>
            </a:r>
            <a:r>
              <a:rPr lang="ru-RU" sz="2400" b="1" dirty="0">
                <a:solidFill>
                  <a:srgbClr val="C00000"/>
                </a:solidFill>
              </a:rPr>
              <a:t>для </a:t>
            </a:r>
            <a:r>
              <a:rPr lang="ru-RU" sz="2400" b="1" dirty="0" err="1">
                <a:solidFill>
                  <a:srgbClr val="C00000"/>
                </a:solidFill>
              </a:rPr>
              <a:t>створення</a:t>
            </a:r>
            <a:r>
              <a:rPr lang="ru-RU" sz="2400" b="1" dirty="0">
                <a:solidFill>
                  <a:srgbClr val="C00000"/>
                </a:solidFill>
              </a:rPr>
              <a:t> позитивного настрою та </a:t>
            </a:r>
            <a:r>
              <a:rPr lang="ru-RU" sz="2400" b="1" dirty="0" err="1">
                <a:solidFill>
                  <a:srgbClr val="C00000"/>
                </a:solidFill>
              </a:rPr>
              <a:t>доброзичливого</a:t>
            </a:r>
            <a:r>
              <a:rPr lang="ru-RU" sz="2400" b="1" dirty="0">
                <a:solidFill>
                  <a:srgbClr val="C00000"/>
                </a:solidFill>
              </a:rPr>
              <a:t> </a:t>
            </a:r>
            <a:r>
              <a:rPr lang="ru-RU" sz="2400" b="1" dirty="0" err="1">
                <a:solidFill>
                  <a:srgbClr val="C00000"/>
                </a:solidFill>
              </a:rPr>
              <a:t>ставлення</a:t>
            </a:r>
            <a:r>
              <a:rPr lang="ru-RU" sz="2400" b="1" dirty="0">
                <a:solidFill>
                  <a:srgbClr val="C00000"/>
                </a:solidFill>
              </a:rPr>
              <a:t> один до одного.</a:t>
            </a:r>
            <a:endParaRPr lang="ru-RU" sz="2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57" r="19676"/>
          <a:stretch/>
        </p:blipFill>
        <p:spPr>
          <a:xfrm>
            <a:off x="4316668" y="3440525"/>
            <a:ext cx="4654065" cy="3417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013001"/>
            <a:ext cx="3672979" cy="25825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923928" y="188640"/>
            <a:ext cx="5040560" cy="6166285"/>
          </a:xfrm>
        </p:spPr>
        <p:txBody>
          <a:bodyPr/>
          <a:lstStyle/>
          <a:p>
            <a:pPr marL="0" indent="0" algn="ctr">
              <a:buNone/>
            </a:pP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Вправа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«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Башточка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дружби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 </a:t>
            </a:r>
          </a:p>
          <a:p>
            <a:pPr marL="0" indent="0">
              <a:buNone/>
            </a:pPr>
            <a:r>
              <a:rPr lang="ru-RU" sz="1800" b="1" dirty="0" smtClean="0"/>
              <a:t>Мета:</a:t>
            </a:r>
            <a:r>
              <a:rPr lang="uk-UA" sz="1800" b="1" dirty="0"/>
              <a:t> </a:t>
            </a:r>
            <a:r>
              <a:rPr lang="uk-UA" sz="1800" dirty="0" smtClean="0">
                <a:latin typeface="+mj-lt"/>
              </a:rPr>
              <a:t>установлення позитивного емоційного настрою в групі.</a:t>
            </a:r>
          </a:p>
          <a:p>
            <a:pPr marL="0" indent="0">
              <a:buNone/>
            </a:pPr>
            <a:r>
              <a:rPr lang="uk-UA" sz="1800" dirty="0" smtClean="0">
                <a:latin typeface="+mj-lt"/>
              </a:rPr>
              <a:t>Діти стискають міцно кулачки та будують «башточку», ставлячи кулачки один на одного.</a:t>
            </a:r>
            <a:endParaRPr lang="ru-RU" sz="1800" dirty="0"/>
          </a:p>
        </p:txBody>
      </p:sp>
      <p:sp>
        <p:nvSpPr>
          <p:cNvPr id="5" name="TextBox 4"/>
          <p:cNvSpPr txBox="1"/>
          <p:nvPr/>
        </p:nvSpPr>
        <p:spPr>
          <a:xfrm>
            <a:off x="1214414" y="5214950"/>
            <a:ext cx="1845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pic>
        <p:nvPicPr>
          <p:cNvPr id="2" name="Picture 2" descr="G:\фото коммуникация 2\IMG_0413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217646" y="9358354"/>
            <a:ext cx="20138050" cy="540049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rot="10800000" flipV="1">
            <a:off x="179512" y="188641"/>
            <a:ext cx="3816424" cy="3528391"/>
          </a:xfrm>
        </p:spPr>
        <p:txBody>
          <a:bodyPr/>
          <a:lstStyle/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Всі ми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</a:rPr>
              <a:t>дружнії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хлоп'ята.</a:t>
            </a:r>
            <a:b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Ми – хлоп'ята-дошкільнята.</a:t>
            </a:r>
            <a:b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Нікого ми не скривдимо,</a:t>
            </a:r>
            <a:b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Нікого не образимо,</a:t>
            </a:r>
            <a:b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Як спілкуватися, ми знаємо.</a:t>
            </a:r>
            <a:b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Нікого в біді не залишаємо.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81"/>
          <a:stretch/>
        </p:blipFill>
        <p:spPr>
          <a:xfrm>
            <a:off x="3995936" y="2636912"/>
            <a:ext cx="4896544" cy="4008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738" y="3638317"/>
            <a:ext cx="2672769" cy="3153266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484785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    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Комунікативні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можна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використовувати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в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найрізноманітніших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формах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роботи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з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дітьми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: на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святах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на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розвагах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і в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безпосередній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40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освітній </a:t>
            </a:r>
            <a:r>
              <a:rPr lang="ru-RU" sz="2400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діяльності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  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Rectangle 3"/>
          <p:cNvSpPr>
            <a:spLocks noGrp="1"/>
          </p:cNvSpPr>
          <p:nvPr>
            <p:ph type="body" idx="1"/>
          </p:nvPr>
        </p:nvSpPr>
        <p:spPr>
          <a:xfrm>
            <a:off x="1403350" y="2276475"/>
            <a:ext cx="6408738" cy="4048125"/>
          </a:xfrm>
        </p:spPr>
        <p:txBody>
          <a:bodyPr/>
          <a:lstStyle/>
          <a:p>
            <a:endParaRPr lang="ru-RU" sz="2000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25" r="7531" b="11063"/>
          <a:stretch/>
        </p:blipFill>
        <p:spPr>
          <a:xfrm>
            <a:off x="324539" y="1211935"/>
            <a:ext cx="5182553" cy="3228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7" t="14726" b="585"/>
          <a:stretch/>
        </p:blipFill>
        <p:spPr>
          <a:xfrm>
            <a:off x="4295079" y="3451626"/>
            <a:ext cx="4626059" cy="3289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412776"/>
            <a:ext cx="1341487" cy="9582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750" y="4149080"/>
            <a:ext cx="2832130" cy="4588768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820" name="Rectangle 4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716088"/>
          </a:xfrm>
        </p:spPr>
        <p:txBody>
          <a:bodyPr>
            <a:normAutofit fontScale="90000"/>
          </a:bodyPr>
          <a:lstStyle/>
          <a:p>
            <a:pPr algn="just"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Комунікативні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гри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з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успіхом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можна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використовувати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для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спільних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ігор-танців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з батьками.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Це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особливо актуально в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даний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час,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оскільки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спільні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свята і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розваги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з батьками стали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проводитися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часто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 На таких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святах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батьки не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тільки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гості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глядачі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а й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активні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виконавці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які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беруть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участь в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різних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танцях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та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іграх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разом з </a:t>
            </a:r>
            <a:r>
              <a:rPr lang="ru-RU" sz="27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дітьми</a:t>
            </a:r>
            <a:r>
              <a:rPr lang="ru-RU" sz="27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</a:t>
            </a:r>
            <a:endParaRPr lang="ru-RU" sz="2700" b="1" dirty="0" smtClean="0">
              <a:solidFill>
                <a:schemeClr val="accent1">
                  <a:lumMod val="50000"/>
                </a:schemeClr>
              </a:solidFill>
              <a:cs typeface="Times New Roman" pitchFamily="18" charset="0"/>
            </a:endParaRPr>
          </a:p>
        </p:txBody>
      </p:sp>
      <p:pic>
        <p:nvPicPr>
          <p:cNvPr id="6" name="Picture 2" descr="D:\Документы\МАРГАРИТА\логопункт\фото детей д.с\gor (8)1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21"/>
          <a:stretch/>
        </p:blipFill>
        <p:spPr bwMode="auto">
          <a:xfrm>
            <a:off x="61876" y="3103342"/>
            <a:ext cx="4366999" cy="3600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8" y="5362306"/>
            <a:ext cx="3960441" cy="13410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8" t="39871" r="17510"/>
          <a:stretch/>
        </p:blipFill>
        <p:spPr>
          <a:xfrm>
            <a:off x="4428875" y="2234519"/>
            <a:ext cx="4589183" cy="2837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655465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Цінність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користь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комунікативних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ігор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очевидна.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У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нескладних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але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веселих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і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рухливих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іграх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діти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отримують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радість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самого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процесу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руху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того,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що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у них все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виходить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від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можливості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себе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виразити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проявити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,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отримати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приз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Все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це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дає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прекрасний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ефект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у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розвитку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дітей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і не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потребує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якихось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додаткових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рекомендацій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42"/>
          <a:stretch/>
        </p:blipFill>
        <p:spPr>
          <a:xfrm rot="21310648">
            <a:off x="185668" y="2206728"/>
            <a:ext cx="4519974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6" t="23138" r="23527"/>
          <a:stretch/>
        </p:blipFill>
        <p:spPr>
          <a:xfrm>
            <a:off x="4706593" y="2021782"/>
            <a:ext cx="4344778" cy="3573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230497"/>
            <a:ext cx="1872536" cy="2625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" y="10910"/>
            <a:ext cx="9143999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 rot="10800000" flipV="1">
            <a:off x="464291" y="6041032"/>
            <a:ext cx="800105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	</a:t>
            </a:r>
            <a:endParaRPr kumimoji="0" lang="ru-RU" sz="200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2" t="41834" r="16844"/>
          <a:stretch/>
        </p:blipFill>
        <p:spPr>
          <a:xfrm rot="21447076">
            <a:off x="251329" y="246125"/>
            <a:ext cx="4908298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8" t="4969" b="13706"/>
          <a:stretch/>
        </p:blipFill>
        <p:spPr>
          <a:xfrm rot="253019">
            <a:off x="4356777" y="3368968"/>
            <a:ext cx="4797542" cy="3245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32" y="3423309"/>
            <a:ext cx="3434691" cy="343469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365" y="14893"/>
            <a:ext cx="2351305" cy="36510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1643042" y="571480"/>
            <a:ext cx="5786478" cy="3786214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>
          <a:xfrm>
            <a:off x="755576" y="4509121"/>
            <a:ext cx="7931224" cy="15841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  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Дошкільний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вік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–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це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унікальний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період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для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здобуття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вл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а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стивостей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особистості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. В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цей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час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закладається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її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модель,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відбувається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засвоєння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 форм  позитивного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спілкування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з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+mj-lt"/>
                <a:cs typeface="Times New Roman" pitchFamily="18" charset="0"/>
              </a:rPr>
              <a:t> людьми. </a:t>
            </a:r>
          </a:p>
          <a:p>
            <a:pPr eaLnBrk="1" hangingPunct="1"/>
            <a:endParaRPr lang="ru-RU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88640"/>
            <a:ext cx="5616624" cy="4149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476375" y="1847850"/>
            <a:ext cx="6119813" cy="1223963"/>
          </a:xfrm>
        </p:spPr>
        <p:txBody>
          <a:bodyPr/>
          <a:lstStyle/>
          <a:p>
            <a:pPr eaLnBrk="1" hangingPunct="1"/>
            <a:endParaRPr lang="ru-RU" sz="2000" dirty="0" smtClean="0"/>
          </a:p>
        </p:txBody>
      </p:sp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484188" y="3573016"/>
            <a:ext cx="8229600" cy="280831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+mj-lt"/>
              </a:rPr>
              <a:t>Включати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+mj-lt"/>
              </a:rPr>
              <a:t>ігри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+mj-lt"/>
              </a:rPr>
              <a:t>в </a:t>
            </a:r>
            <a:r>
              <a:rPr lang="ru-RU" sz="2400" b="1" dirty="0" err="1" smtClean="0">
                <a:solidFill>
                  <a:srgbClr val="7030A0"/>
                </a:solidFill>
                <a:latin typeface="+mj-lt"/>
              </a:rPr>
              <a:t>педагогічний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rgbClr val="7030A0"/>
                </a:solidFill>
                <a:latin typeface="+mj-lt"/>
              </a:rPr>
              <a:t>процес</a:t>
            </a:r>
            <a:r>
              <a:rPr lang="ru-RU" sz="2400" b="1" dirty="0" smtClean="0">
                <a:solidFill>
                  <a:srgbClr val="7030A0"/>
                </a:solidFill>
                <a:latin typeface="+mj-lt"/>
              </a:rPr>
              <a:t> рекомендовано </a:t>
            </a:r>
            <a:r>
              <a:rPr lang="ru-RU" sz="2400" b="1" dirty="0" err="1" smtClean="0">
                <a:solidFill>
                  <a:srgbClr val="7030A0"/>
                </a:solidFill>
                <a:latin typeface="+mj-lt"/>
              </a:rPr>
              <a:t>щоденно</a:t>
            </a:r>
            <a:r>
              <a:rPr lang="ru-RU" sz="2400" b="1" dirty="0">
                <a:solidFill>
                  <a:srgbClr val="7030A0"/>
                </a:solidFill>
              </a:rPr>
              <a:t>.</a:t>
            </a:r>
          </a:p>
          <a:p>
            <a:pPr marL="0" indent="0" algn="ctr">
              <a:buNone/>
            </a:pPr>
            <a:r>
              <a:rPr lang="ru-RU" sz="1800" dirty="0" smtClean="0"/>
              <a:t> </a:t>
            </a:r>
            <a:r>
              <a:rPr lang="ru-RU" sz="1800" b="1" dirty="0" smtClean="0"/>
              <a:t>   </a:t>
            </a:r>
            <a:r>
              <a:rPr lang="ru-RU" sz="2000" b="1" dirty="0" err="1" smtClean="0">
                <a:latin typeface="+mj-lt"/>
              </a:rPr>
              <a:t>Під</a:t>
            </a:r>
            <a:r>
              <a:rPr lang="ru-RU" sz="2000" b="1" dirty="0" smtClean="0">
                <a:latin typeface="+mj-lt"/>
              </a:rPr>
              <a:t> час </a:t>
            </a:r>
            <a:r>
              <a:rPr lang="ru-RU" sz="2000" b="1" dirty="0" err="1" smtClean="0">
                <a:latin typeface="+mj-lt"/>
              </a:rPr>
              <a:t>проведення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ігор</a:t>
            </a:r>
            <a:r>
              <a:rPr lang="ru-RU" sz="2000" b="1" dirty="0" smtClean="0">
                <a:latin typeface="+mj-lt"/>
              </a:rPr>
              <a:t> та </a:t>
            </a:r>
            <a:r>
              <a:rPr lang="ru-RU" sz="2000" b="1" dirty="0" err="1" smtClean="0">
                <a:latin typeface="+mj-lt"/>
              </a:rPr>
              <a:t>вправ</a:t>
            </a:r>
            <a:r>
              <a:rPr lang="ru-RU" sz="2000" b="1" dirty="0">
                <a:latin typeface="+mj-lt"/>
              </a:rPr>
              <a:t> </a:t>
            </a:r>
            <a:r>
              <a:rPr lang="ru-RU" sz="2000" b="1" dirty="0" smtClean="0">
                <a:latin typeface="+mj-lt"/>
              </a:rPr>
              <a:t>педагогам </a:t>
            </a:r>
            <a:r>
              <a:rPr lang="ru-RU" sz="2000" b="1" dirty="0" err="1" smtClean="0">
                <a:latin typeface="+mj-lt"/>
              </a:rPr>
              <a:t>необхідно</a:t>
            </a:r>
            <a:r>
              <a:rPr lang="ru-RU" sz="2000" b="1" dirty="0">
                <a:latin typeface="+mj-lt"/>
              </a:rPr>
              <a:t>:</a:t>
            </a:r>
          </a:p>
          <a:p>
            <a:pPr lvl="0"/>
            <a:r>
              <a:rPr lang="ru-RU" sz="2000" b="1" dirty="0" err="1">
                <a:latin typeface="+mj-lt"/>
              </a:rPr>
              <a:t>п</a:t>
            </a:r>
            <a:r>
              <a:rPr lang="ru-RU" sz="2000" b="1" dirty="0" err="1" smtClean="0">
                <a:latin typeface="+mj-lt"/>
              </a:rPr>
              <a:t>родумувати</a:t>
            </a:r>
            <a:r>
              <a:rPr lang="ru-RU" sz="2000" b="1" dirty="0" smtClean="0">
                <a:latin typeface="+mj-lt"/>
              </a:rPr>
              <a:t>  </a:t>
            </a:r>
            <a:r>
              <a:rPr lang="ru-RU" sz="2000" b="1" dirty="0">
                <a:latin typeface="+mj-lt"/>
              </a:rPr>
              <a:t>не </a:t>
            </a:r>
            <a:r>
              <a:rPr lang="ru-RU" sz="2000" b="1" dirty="0" err="1" smtClean="0">
                <a:latin typeface="+mj-lt"/>
              </a:rPr>
              <a:t>тільки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зміст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>
                <a:latin typeface="+mj-lt"/>
              </a:rPr>
              <a:t>і</a:t>
            </a:r>
            <a:r>
              <a:rPr lang="ru-RU" sz="2000" b="1" dirty="0" err="1" smtClean="0">
                <a:latin typeface="+mj-lt"/>
              </a:rPr>
              <a:t>нструкції</a:t>
            </a:r>
            <a:r>
              <a:rPr lang="ru-RU" sz="2000" b="1" dirty="0" smtClean="0">
                <a:latin typeface="+mj-lt"/>
              </a:rPr>
              <a:t>, але </a:t>
            </a:r>
            <a:r>
              <a:rPr lang="ru-RU" sz="2000" b="1" dirty="0">
                <a:latin typeface="+mj-lt"/>
              </a:rPr>
              <a:t>й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спосіб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її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>
                <a:latin typeface="+mj-lt"/>
              </a:rPr>
              <a:t>подачи;</a:t>
            </a:r>
          </a:p>
          <a:p>
            <a:pPr lvl="0"/>
            <a:r>
              <a:rPr lang="ru-RU" sz="2000" b="1" dirty="0" err="1" smtClean="0">
                <a:latin typeface="+mj-lt"/>
              </a:rPr>
              <a:t>діяти</a:t>
            </a:r>
            <a:r>
              <a:rPr lang="ru-RU" sz="2000" b="1" dirty="0" smtClean="0">
                <a:latin typeface="+mj-lt"/>
              </a:rPr>
              <a:t> за </a:t>
            </a:r>
            <a:r>
              <a:rPr lang="ru-RU" sz="2000" b="1" dirty="0" err="1" smtClean="0">
                <a:latin typeface="+mj-lt"/>
              </a:rPr>
              <a:t>допомогою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інтонаційно-виразного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забарвлення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мови</a:t>
            </a:r>
            <a:r>
              <a:rPr lang="ru-RU" sz="2000" b="1" dirty="0">
                <a:latin typeface="+mj-lt"/>
              </a:rPr>
              <a:t>;</a:t>
            </a:r>
          </a:p>
          <a:p>
            <a:r>
              <a:rPr lang="ru-RU" sz="2000" b="1" dirty="0" err="1">
                <a:latin typeface="+mj-lt"/>
              </a:rPr>
              <a:t>п</a:t>
            </a:r>
            <a:r>
              <a:rPr lang="ru-RU" sz="2000" b="1" dirty="0" err="1" smtClean="0">
                <a:latin typeface="+mj-lt"/>
              </a:rPr>
              <a:t>рогнозувати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можливі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реакції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2000" b="1" dirty="0" err="1" smtClean="0">
                <a:latin typeface="+mj-lt"/>
              </a:rPr>
              <a:t>дітей</a:t>
            </a:r>
            <a:r>
              <a:rPr lang="ru-RU" sz="2000" b="1" dirty="0" smtClean="0">
                <a:latin typeface="+mj-lt"/>
              </a:rPr>
              <a:t> на </a:t>
            </a:r>
            <a:r>
              <a:rPr lang="ru-RU" sz="2000" b="1" dirty="0" err="1" smtClean="0">
                <a:latin typeface="+mj-lt"/>
              </a:rPr>
              <a:t>запропоновані</a:t>
            </a:r>
            <a:r>
              <a:rPr lang="ru-RU" sz="2000" b="1" dirty="0" smtClean="0">
                <a:latin typeface="+mj-lt"/>
              </a:rPr>
              <a:t> правила та </a:t>
            </a:r>
            <a:r>
              <a:rPr lang="ru-RU" sz="2000" b="1" dirty="0" err="1" smtClean="0">
                <a:latin typeface="+mj-lt"/>
              </a:rPr>
              <a:t>умови</a:t>
            </a:r>
            <a:r>
              <a:rPr lang="ru-RU" sz="2000" b="1" dirty="0" smtClean="0">
                <a:latin typeface="+mj-lt"/>
              </a:rPr>
              <a:t>.</a:t>
            </a:r>
            <a:r>
              <a:rPr lang="ru-RU" sz="2000" b="1" dirty="0"/>
              <a:t/>
            </a:r>
            <a:br>
              <a:rPr lang="ru-RU" sz="2000" b="1" dirty="0"/>
            </a:br>
            <a:endParaRPr lang="ru-RU" sz="2000" b="1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30961"/>
            <a:ext cx="4422489" cy="3202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9991" y="330961"/>
            <a:ext cx="4422489" cy="3202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19256" cy="1412776"/>
          </a:xfrm>
        </p:spPr>
        <p:txBody>
          <a:bodyPr/>
          <a:lstStyle/>
          <a:p>
            <a:pPr algn="ctr" eaLnBrk="1" hangingPunct="1"/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>                    </a:t>
            </a:r>
            <a:br>
              <a:rPr lang="ru-RU" sz="2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2000" dirty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Arial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3200" b="1" dirty="0" err="1">
                <a:solidFill>
                  <a:srgbClr val="FF0000"/>
                </a:solidFill>
              </a:rPr>
              <a:t>Ігри</a:t>
            </a:r>
            <a:r>
              <a:rPr lang="ru-RU" sz="3200" b="1" dirty="0">
                <a:solidFill>
                  <a:srgbClr val="FF0000"/>
                </a:solidFill>
              </a:rPr>
              <a:t>, </a:t>
            </a:r>
            <a:r>
              <a:rPr lang="ru-RU" sz="3200" b="1" dirty="0" err="1">
                <a:solidFill>
                  <a:srgbClr val="FF0000"/>
                </a:solidFill>
              </a:rPr>
              <a:t>спрямовані</a:t>
            </a:r>
            <a:r>
              <a:rPr lang="ru-RU" sz="3200" b="1" dirty="0">
                <a:solidFill>
                  <a:srgbClr val="FF0000"/>
                </a:solidFill>
              </a:rPr>
              <a:t> на </a:t>
            </a:r>
            <a:r>
              <a:rPr lang="ru-RU" sz="3200" b="1" dirty="0" err="1">
                <a:solidFill>
                  <a:srgbClr val="FF0000"/>
                </a:solidFill>
              </a:rPr>
              <a:t>зниження</a:t>
            </a: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 err="1">
                <a:solidFill>
                  <a:srgbClr val="FF0000"/>
                </a:solidFill>
              </a:rPr>
              <a:t>м'язового</a:t>
            </a:r>
            <a:r>
              <a:rPr lang="ru-RU" sz="3200" b="1" dirty="0">
                <a:solidFill>
                  <a:srgbClr val="FF0000"/>
                </a:solidFill>
              </a:rPr>
              <a:t> та </a:t>
            </a:r>
            <a:r>
              <a:rPr lang="ru-RU" sz="3200" b="1" dirty="0" err="1" smtClean="0">
                <a:solidFill>
                  <a:srgbClr val="FF0000"/>
                </a:solidFill>
              </a:rPr>
              <a:t>емоційного</a:t>
            </a:r>
            <a:r>
              <a:rPr lang="ru-RU" sz="2000" b="1" dirty="0" smtClean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напруження</a:t>
            </a:r>
            <a:r>
              <a:rPr lang="ru-RU" sz="3200" b="1" dirty="0" smtClean="0">
                <a:solidFill>
                  <a:srgbClr val="FF0000"/>
                </a:solidFill>
              </a:rPr>
              <a:t>.</a:t>
            </a:r>
            <a:r>
              <a:rPr lang="ru-RU" sz="3200" dirty="0">
                <a:solidFill>
                  <a:srgbClr val="C00000"/>
                </a:solidFill>
              </a:rPr>
              <a:t/>
            </a:r>
            <a:br>
              <a:rPr lang="ru-RU" sz="3200" dirty="0">
                <a:solidFill>
                  <a:srgbClr val="C00000"/>
                </a:solidFill>
              </a:rPr>
            </a:br>
            <a:endParaRPr lang="ru-RU" sz="32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 </a:t>
            </a:r>
          </a:p>
        </p:txBody>
      </p:sp>
      <p:sp>
        <p:nvSpPr>
          <p:cNvPr id="18" name="Объект 17"/>
          <p:cNvSpPr>
            <a:spLocks noGrp="1"/>
          </p:cNvSpPr>
          <p:nvPr>
            <p:ph sz="half" idx="2"/>
          </p:nvPr>
        </p:nvSpPr>
        <p:spPr>
          <a:xfrm>
            <a:off x="4932040" y="1196753"/>
            <a:ext cx="4032448" cy="3312368"/>
          </a:xfrm>
        </p:spPr>
        <p:txBody>
          <a:bodyPr/>
          <a:lstStyle/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Лесь гриби збирав у кошик,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А вони такі хороші!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Раптом хтось зашелестів,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Лесь злякався, затремтів…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Коли гляне - то їжак,</a:t>
            </a:r>
          </a:p>
          <a:p>
            <a:pPr marL="0" indent="0" algn="ctr">
              <a:buNone/>
            </a:pP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Весь колючий, мов будяк.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7504" y="1412777"/>
            <a:ext cx="4637278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Гра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«Маленький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боягуз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r>
              <a:rPr lang="ru-RU" b="1" dirty="0" smtClean="0">
                <a:latin typeface="+mj-lt"/>
              </a:rPr>
              <a:t>Мета: </a:t>
            </a:r>
            <a:r>
              <a:rPr lang="ru-RU" dirty="0" err="1" smtClean="0">
                <a:latin typeface="+mj-lt"/>
              </a:rPr>
              <a:t>зняття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напруження</a:t>
            </a:r>
            <a:r>
              <a:rPr lang="ru-RU" dirty="0" smtClean="0">
                <a:latin typeface="+mj-lt"/>
              </a:rPr>
              <a:t>; </a:t>
            </a:r>
            <a:r>
              <a:rPr lang="ru-RU" dirty="0" err="1" smtClean="0">
                <a:latin typeface="+mj-lt"/>
              </a:rPr>
              <a:t>тренування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вміння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виражати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мімікою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емоції</a:t>
            </a:r>
            <a:r>
              <a:rPr lang="ru-RU" dirty="0" smtClean="0">
                <a:latin typeface="+mj-lt"/>
              </a:rPr>
              <a:t>. </a:t>
            </a:r>
          </a:p>
          <a:p>
            <a:r>
              <a:rPr lang="uk-UA" dirty="0" smtClean="0">
                <a:latin typeface="+mj-lt"/>
              </a:rPr>
              <a:t>Педагог і діти разом говорять текст віршика і одночасно показують рухами, що відбувається.</a:t>
            </a:r>
            <a:endParaRPr lang="ru-RU" dirty="0">
              <a:latin typeface="+mj-lt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936545"/>
            <a:ext cx="2512761" cy="254754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17"/>
          <a:stretch/>
        </p:blipFill>
        <p:spPr>
          <a:xfrm>
            <a:off x="107504" y="3393829"/>
            <a:ext cx="4931585" cy="3272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3166120" cy="450578"/>
          </a:xfrm>
        </p:spPr>
        <p:txBody>
          <a:bodyPr/>
          <a:lstStyle/>
          <a:p>
            <a:pPr algn="ctr"/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Гра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 «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</a:rPr>
              <a:t>Ведмежа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» </a:t>
            </a: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95536" y="711226"/>
            <a:ext cx="3960440" cy="5958134"/>
          </a:xfrm>
        </p:spPr>
        <p:txBody>
          <a:bodyPr/>
          <a:lstStyle/>
          <a:p>
            <a:r>
              <a:rPr lang="ru-RU" sz="1800" b="1" dirty="0" smtClean="0">
                <a:latin typeface="+mj-lt"/>
              </a:rPr>
              <a:t>Мета: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розвиток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загальної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моторики;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здатності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дитини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діяти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самостійно</a:t>
            </a:r>
            <a:r>
              <a:rPr lang="ru-RU" sz="1800" dirty="0" smtClean="0">
                <a:latin typeface="+mj-lt"/>
                <a:cs typeface="Times New Roman" pitchFamily="18" charset="0"/>
              </a:rPr>
              <a:t>;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поліпшення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емоційного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фону в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групі</a:t>
            </a:r>
            <a:r>
              <a:rPr lang="ru-RU" sz="1800" dirty="0" smtClean="0">
                <a:latin typeface="+mj-lt"/>
                <a:cs typeface="Times New Roman" pitchFamily="18" charset="0"/>
              </a:rPr>
              <a:t>;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сприяння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зниженню</a:t>
            </a:r>
            <a:r>
              <a:rPr lang="ru-RU" sz="1800" dirty="0" smtClean="0">
                <a:latin typeface="+mj-lt"/>
                <a:cs typeface="Times New Roman" pitchFamily="18" charset="0"/>
              </a:rPr>
              <a:t> </a:t>
            </a:r>
            <a:r>
              <a:rPr lang="ru-RU" sz="1800" dirty="0" err="1" smtClean="0">
                <a:latin typeface="+mj-lt"/>
                <a:cs typeface="Times New Roman" pitchFamily="18" charset="0"/>
              </a:rPr>
              <a:t>напруження</a:t>
            </a:r>
            <a:r>
              <a:rPr lang="ru-RU" sz="1800" dirty="0" smtClean="0">
                <a:latin typeface="+mj-lt"/>
                <a:cs typeface="Times New Roman" pitchFamily="18" charset="0"/>
              </a:rPr>
              <a:t>.</a:t>
            </a:r>
            <a:endParaRPr lang="ru-RU" sz="1800" dirty="0">
              <a:latin typeface="+mj-lt"/>
            </a:endParaRPr>
          </a:p>
          <a:p>
            <a:r>
              <a:rPr lang="uk-UA" sz="1800" dirty="0" smtClean="0">
                <a:latin typeface="+mj-lt"/>
              </a:rPr>
              <a:t>Усі стають в коло, беруться за руки. «Ведмежа» сидить усередині кола, заплющивши очі. Усі хором промовляють вірш і повільно рухаються до центру кола. «Ведмежа» після цих слів несподівано схоплюється і намагається доторкнутися  до кого-небудь із дітей.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716016" y="332656"/>
            <a:ext cx="3970784" cy="591574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Ведмежа, </a:t>
            </a:r>
            <a:r>
              <a:rPr lang="uk-UA" sz="24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ведмежа</a:t>
            </a:r>
            <a:endParaRPr lang="uk-UA" sz="24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 marL="0" indent="0" algn="ctr">
              <a:buNone/>
            </a:pP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Спить в своїй </a:t>
            </a:r>
            <a:r>
              <a:rPr lang="uk-UA" sz="24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барлозі</a:t>
            </a: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.</a:t>
            </a:r>
          </a:p>
          <a:p>
            <a:pPr marL="0" indent="0" algn="ctr">
              <a:buNone/>
            </a:pP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Хоч воно і не страшне,</a:t>
            </a:r>
          </a:p>
          <a:p>
            <a:pPr marL="0" indent="0" algn="ctr">
              <a:buNone/>
            </a:pP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Будьте обережні!</a:t>
            </a:r>
          </a:p>
          <a:p>
            <a:pPr marL="0" indent="0" algn="ctr">
              <a:buNone/>
            </a:pP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Ви такому пустуну</a:t>
            </a:r>
          </a:p>
          <a:p>
            <a:pPr marL="0" indent="0" algn="ctr">
              <a:buNone/>
            </a:pPr>
            <a:r>
              <a:rPr lang="uk-UA" sz="24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Ніколи не вірте.</a:t>
            </a: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834" y="3789040"/>
            <a:ext cx="2350110" cy="306423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7"/>
          <a:stretch/>
        </p:blipFill>
        <p:spPr>
          <a:xfrm>
            <a:off x="4283968" y="2852936"/>
            <a:ext cx="4636830" cy="3816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925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" y="0"/>
            <a:ext cx="913801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96144"/>
          </a:xfrm>
        </p:spPr>
        <p:txBody>
          <a:bodyPr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Гра</a:t>
            </a:r>
            <a:r>
              <a:rPr lang="ru-RU" sz="2800" b="1" dirty="0">
                <a:solidFill>
                  <a:srgbClr val="C00000"/>
                </a:solidFill>
              </a:rPr>
              <a:t>, </a:t>
            </a:r>
            <a:r>
              <a:rPr lang="ru-RU" sz="2800" b="1" dirty="0" err="1">
                <a:solidFill>
                  <a:srgbClr val="C00000"/>
                </a:solidFill>
              </a:rPr>
              <a:t>спрямована</a:t>
            </a:r>
            <a:r>
              <a:rPr lang="ru-RU" sz="2800" b="1" dirty="0">
                <a:solidFill>
                  <a:srgbClr val="C00000"/>
                </a:solidFill>
              </a:rPr>
              <a:t> на </a:t>
            </a:r>
            <a:r>
              <a:rPr lang="ru-RU" sz="2800" b="1" dirty="0" err="1">
                <a:solidFill>
                  <a:srgbClr val="C00000"/>
                </a:solidFill>
              </a:rPr>
              <a:t>формування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впевненої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поведінки</a:t>
            </a:r>
            <a:r>
              <a:rPr lang="ru-RU" sz="2800" b="1" dirty="0" smtClean="0">
                <a:solidFill>
                  <a:srgbClr val="C00000"/>
                </a:solidFill>
              </a:rPr>
              <a:t> та </a:t>
            </a:r>
            <a:r>
              <a:rPr lang="ru-RU" sz="2800" b="1" dirty="0" err="1">
                <a:solidFill>
                  <a:srgbClr val="C00000"/>
                </a:solidFill>
              </a:rPr>
              <a:t>підвищення</a:t>
            </a:r>
            <a:r>
              <a:rPr lang="ru-RU" sz="2800" b="1" dirty="0">
                <a:solidFill>
                  <a:srgbClr val="C00000"/>
                </a:solidFill>
              </a:rPr>
              <a:t> </a:t>
            </a:r>
            <a:r>
              <a:rPr lang="ru-RU" sz="2800" b="1" dirty="0" err="1">
                <a:solidFill>
                  <a:srgbClr val="C00000"/>
                </a:solidFill>
              </a:rPr>
              <a:t>самооцінки</a:t>
            </a:r>
            <a:r>
              <a:rPr lang="ru-RU" sz="2800" b="1" dirty="0">
                <a:solidFill>
                  <a:srgbClr val="C00000"/>
                </a:solidFill>
              </a:rPr>
              <a:t>.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988840"/>
            <a:ext cx="4176464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  <a:latin typeface="+mj-lt"/>
              </a:rPr>
              <a:t>Ч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арівний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стілець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</a:t>
            </a:r>
          </a:p>
          <a:p>
            <a:r>
              <a:rPr lang="ru-RU" b="1" dirty="0" smtClean="0">
                <a:latin typeface="+mj-lt"/>
              </a:rPr>
              <a:t>Мета:</a:t>
            </a:r>
            <a:r>
              <a:rPr lang="ru-RU" dirty="0" smtClean="0">
                <a:latin typeface="+mj-lt"/>
              </a:rPr>
              <a:t> </a:t>
            </a:r>
            <a:r>
              <a:rPr lang="ru-RU" dirty="0">
                <a:latin typeface="+mj-lt"/>
              </a:rPr>
              <a:t>  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підвищення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значимості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кожної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дитини</a:t>
            </a:r>
            <a:r>
              <a:rPr lang="ru-RU" dirty="0" smtClean="0">
                <a:latin typeface="+mj-lt"/>
              </a:rPr>
              <a:t>, </a:t>
            </a:r>
            <a:r>
              <a:rPr lang="ru-RU" dirty="0" err="1" smtClean="0">
                <a:latin typeface="+mj-lt"/>
              </a:rPr>
              <a:t>усвідомлення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своїх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позитивних</a:t>
            </a:r>
            <a:r>
              <a:rPr lang="ru-RU" dirty="0" smtClean="0">
                <a:latin typeface="+mj-lt"/>
              </a:rPr>
              <a:t> рис.</a:t>
            </a:r>
          </a:p>
          <a:p>
            <a:r>
              <a:rPr lang="ru-RU" dirty="0" smtClean="0">
                <a:latin typeface="+mj-lt"/>
              </a:rPr>
              <a:t>Одна </a:t>
            </a:r>
            <a:r>
              <a:rPr lang="ru-RU" dirty="0" err="1">
                <a:latin typeface="+mj-lt"/>
              </a:rPr>
              <a:t>дитина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сідає</a:t>
            </a:r>
            <a:r>
              <a:rPr lang="ru-RU" dirty="0">
                <a:latin typeface="+mj-lt"/>
              </a:rPr>
              <a:t> в центр на </a:t>
            </a:r>
            <a:r>
              <a:rPr lang="ru-RU" dirty="0" smtClean="0">
                <a:latin typeface="+mj-lt"/>
              </a:rPr>
              <a:t>«</a:t>
            </a:r>
            <a:r>
              <a:rPr lang="ru-RU" dirty="0" err="1" smtClean="0">
                <a:latin typeface="+mj-lt"/>
              </a:rPr>
              <a:t>чарівний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>
                <a:latin typeface="+mj-lt"/>
              </a:rPr>
              <a:t>стілець</a:t>
            </a:r>
            <a:r>
              <a:rPr lang="ru-RU" dirty="0">
                <a:latin typeface="+mj-lt"/>
              </a:rPr>
              <a:t>», </a:t>
            </a:r>
            <a:r>
              <a:rPr lang="ru-RU" dirty="0" err="1">
                <a:latin typeface="+mj-lt"/>
              </a:rPr>
              <a:t>решта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говорять</a:t>
            </a:r>
            <a:r>
              <a:rPr lang="ru-RU" dirty="0">
                <a:latin typeface="+mj-lt"/>
              </a:rPr>
              <a:t> про </a:t>
            </a:r>
            <a:r>
              <a:rPr lang="ru-RU" dirty="0" err="1" smtClean="0">
                <a:latin typeface="+mj-lt"/>
              </a:rPr>
              <a:t>неї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>
                <a:latin typeface="+mj-lt"/>
              </a:rPr>
              <a:t>добрі</a:t>
            </a:r>
            <a:r>
              <a:rPr lang="ru-RU" dirty="0">
                <a:latin typeface="+mj-lt"/>
              </a:rPr>
              <a:t>, </a:t>
            </a:r>
            <a:r>
              <a:rPr lang="ru-RU" dirty="0" err="1">
                <a:latin typeface="+mj-lt"/>
              </a:rPr>
              <a:t>ласкаві</a:t>
            </a:r>
            <a:r>
              <a:rPr lang="ru-RU" dirty="0">
                <a:latin typeface="+mj-lt"/>
              </a:rPr>
              <a:t> слова, </a:t>
            </a:r>
            <a:r>
              <a:rPr lang="ru-RU" dirty="0" err="1">
                <a:latin typeface="+mj-lt"/>
              </a:rPr>
              <a:t>компліменти</a:t>
            </a:r>
            <a:r>
              <a:rPr lang="ru-RU" dirty="0">
                <a:latin typeface="+mj-lt"/>
              </a:rPr>
              <a:t>. </a:t>
            </a:r>
            <a:r>
              <a:rPr lang="ru-RU" dirty="0" err="1">
                <a:latin typeface="+mj-lt"/>
              </a:rPr>
              <a:t>Можна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обійняти</a:t>
            </a:r>
            <a:r>
              <a:rPr lang="ru-RU" dirty="0">
                <a:latin typeface="+mj-lt"/>
              </a:rPr>
              <a:t> </a:t>
            </a:r>
            <a:r>
              <a:rPr lang="ru-RU" dirty="0" err="1">
                <a:latin typeface="+mj-lt"/>
              </a:rPr>
              <a:t>сидячого</a:t>
            </a:r>
            <a:r>
              <a:rPr lang="ru-RU" dirty="0">
                <a:latin typeface="+mj-lt"/>
              </a:rPr>
              <a:t>, </a:t>
            </a:r>
            <a:r>
              <a:rPr lang="ru-RU" dirty="0" err="1">
                <a:latin typeface="+mj-lt"/>
              </a:rPr>
              <a:t>погладити</a:t>
            </a:r>
            <a:r>
              <a:rPr lang="ru-RU" dirty="0">
                <a:latin typeface="+mj-lt"/>
              </a:rPr>
              <a:t>, </a:t>
            </a:r>
            <a:r>
              <a:rPr lang="ru-RU" dirty="0" err="1">
                <a:latin typeface="+mj-lt"/>
              </a:rPr>
              <a:t>поцілувати</a:t>
            </a:r>
            <a:r>
              <a:rPr lang="ru-RU" dirty="0">
                <a:latin typeface="+mj-lt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4293096"/>
            <a:ext cx="2492888" cy="24425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9017" y="1272758"/>
            <a:ext cx="4769892" cy="35774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99258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777162" cy="1512168"/>
          </a:xfrm>
        </p:spPr>
        <p:txBody>
          <a:bodyPr/>
          <a:lstStyle/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/>
            </a:r>
            <a:br>
              <a:rPr lang="ru-RU" sz="2800" b="1" dirty="0" smtClean="0">
                <a:solidFill>
                  <a:srgbClr val="C00000"/>
                </a:solidFill>
              </a:rPr>
            </a:br>
            <a:r>
              <a:rPr lang="ru-RU" sz="2800" b="1" dirty="0">
                <a:solidFill>
                  <a:srgbClr val="C00000"/>
                </a:solidFill>
              </a:rPr>
              <a:t/>
            </a:r>
            <a:br>
              <a:rPr lang="ru-RU" sz="2800" b="1" dirty="0">
                <a:solidFill>
                  <a:srgbClr val="C00000"/>
                </a:solidFill>
              </a:rPr>
            </a:b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Вправи</a:t>
            </a:r>
            <a:r>
              <a:rPr lang="ru-RU" sz="2800" b="1" dirty="0" smtClean="0">
                <a:solidFill>
                  <a:srgbClr val="C00000"/>
                </a:solidFill>
              </a:rPr>
              <a:t>, </a:t>
            </a:r>
            <a:r>
              <a:rPr lang="ru-RU" sz="2800" b="1" dirty="0" err="1" smtClean="0">
                <a:solidFill>
                  <a:srgbClr val="C00000"/>
                </a:solidFill>
              </a:rPr>
              <a:t>спрямован</a:t>
            </a:r>
            <a:r>
              <a:rPr lang="uk-UA" sz="2800" b="1" dirty="0" smtClean="0">
                <a:solidFill>
                  <a:srgbClr val="C00000"/>
                </a:solidFill>
              </a:rPr>
              <a:t>і </a:t>
            </a:r>
            <a:r>
              <a:rPr lang="ru-RU" sz="2800" b="1" dirty="0" smtClean="0">
                <a:solidFill>
                  <a:srgbClr val="C00000"/>
                </a:solidFill>
              </a:rPr>
              <a:t>на </a:t>
            </a:r>
            <a:r>
              <a:rPr lang="ru-RU" sz="2800" b="1" dirty="0" err="1" smtClean="0">
                <a:solidFill>
                  <a:srgbClr val="C00000"/>
                </a:solidFill>
              </a:rPr>
              <a:t>вироблення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навичок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зниження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негативних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емоцій</a:t>
            </a:r>
            <a:r>
              <a:rPr lang="ru-RU" sz="2800" b="1" dirty="0" smtClean="0">
                <a:solidFill>
                  <a:srgbClr val="C00000"/>
                </a:solidFill>
              </a:rPr>
              <a:t>, </a:t>
            </a:r>
            <a:r>
              <a:rPr lang="ru-RU" sz="2800" b="1" dirty="0" err="1" smtClean="0">
                <a:solidFill>
                  <a:srgbClr val="C00000"/>
                </a:solidFill>
              </a:rPr>
              <a:t>корекція</a:t>
            </a:r>
            <a:r>
              <a:rPr lang="ru-RU" sz="2800" b="1" dirty="0" smtClean="0">
                <a:solidFill>
                  <a:srgbClr val="C00000"/>
                </a:solidFill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</a:rPr>
              <a:t>агресивності</a:t>
            </a:r>
            <a:r>
              <a:rPr lang="ru-RU" sz="2800" dirty="0">
                <a:solidFill>
                  <a:srgbClr val="C00000"/>
                </a:solidFill>
              </a:rPr>
              <a:t/>
            </a:r>
            <a:br>
              <a:rPr lang="ru-RU" sz="2800" dirty="0">
                <a:solidFill>
                  <a:srgbClr val="C00000"/>
                </a:solidFill>
              </a:rPr>
            </a:br>
            <a:endParaRPr lang="ru-RU" sz="28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43504" y="5715016"/>
            <a:ext cx="3500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525315"/>
            <a:ext cx="4104456" cy="4749275"/>
          </a:xfrm>
        </p:spPr>
        <p:txBody>
          <a:bodyPr/>
          <a:lstStyle/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Втікай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,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злосте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,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втікай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!»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</a:t>
            </a:r>
            <a:r>
              <a:rPr lang="ru-RU" sz="1800" b="1" dirty="0" smtClean="0">
                <a:latin typeface="+mj-lt"/>
              </a:rPr>
              <a:t>Мета</a:t>
            </a:r>
            <a:r>
              <a:rPr lang="ru-RU" sz="1800" dirty="0" smtClean="0">
                <a:latin typeface="+mj-lt"/>
              </a:rPr>
              <a:t>: </a:t>
            </a:r>
            <a:r>
              <a:rPr lang="ru-RU" sz="1800" dirty="0" err="1" smtClean="0">
                <a:latin typeface="+mj-lt"/>
              </a:rPr>
              <a:t>зняття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агресії</a:t>
            </a:r>
            <a:r>
              <a:rPr lang="ru-RU" sz="1800" dirty="0" smtClean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uk-UA" sz="1800" dirty="0" smtClean="0">
                <a:latin typeface="+mj-lt"/>
              </a:rPr>
              <a:t>Діти сидять на килимку, на колінах у них – подушки. Заплющивши очі, вони б'ють руками по подушці і примовляють: «Втікай, злосте, втікай!». Так триває 3 хв. </a:t>
            </a:r>
            <a:r>
              <a:rPr lang="uk-UA" sz="1800" dirty="0">
                <a:latin typeface="+mj-lt"/>
              </a:rPr>
              <a:t>П</a:t>
            </a:r>
            <a:r>
              <a:rPr lang="uk-UA" sz="1800" dirty="0" smtClean="0">
                <a:latin typeface="+mj-lt"/>
              </a:rPr>
              <a:t>отім вони лягають на килимок, заплющивши очі і 3 хв. відпочивають, слухаючи музику.</a:t>
            </a:r>
            <a:endParaRPr lang="ru-RU" sz="1800" dirty="0" smtClean="0">
              <a:latin typeface="+mj-lt"/>
            </a:endParaRPr>
          </a:p>
          <a:p>
            <a:endParaRPr lang="ru-RU" sz="11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270681"/>
            <a:ext cx="3431803" cy="25738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4341" y="1422793"/>
            <a:ext cx="4560037" cy="3302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66" y="-7996"/>
            <a:ext cx="9174266" cy="6858000"/>
          </a:xfrm>
        </p:spPr>
      </p:pic>
      <p:sp>
        <p:nvSpPr>
          <p:cNvPr id="21506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z="1900" dirty="0" smtClean="0"/>
              <a:t>                    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11960" y="1340768"/>
            <a:ext cx="46805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Вправа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«</a:t>
            </a:r>
            <a:r>
              <a:rPr lang="ru-RU" sz="3200" b="1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Опануй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себе» 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r>
              <a:rPr lang="ru-RU" sz="2000" b="1" dirty="0" smtClean="0"/>
              <a:t>Мета</a:t>
            </a:r>
            <a:r>
              <a:rPr lang="ru-RU" sz="2000" dirty="0" smtClean="0"/>
              <a:t>: </a:t>
            </a:r>
            <a:r>
              <a:rPr lang="ru-RU" dirty="0" smtClean="0">
                <a:latin typeface="+mj-lt"/>
              </a:rPr>
              <a:t>самоконтроль і </a:t>
            </a:r>
            <a:r>
              <a:rPr lang="ru-RU" dirty="0" err="1" smtClean="0">
                <a:latin typeface="+mj-lt"/>
              </a:rPr>
              <a:t>регуляція</a:t>
            </a:r>
            <a:r>
              <a:rPr lang="ru-RU" dirty="0" smtClean="0">
                <a:latin typeface="+mj-lt"/>
              </a:rPr>
              <a:t> </a:t>
            </a:r>
            <a:r>
              <a:rPr lang="ru-RU" dirty="0" err="1" smtClean="0">
                <a:latin typeface="+mj-lt"/>
              </a:rPr>
              <a:t>поведінки</a:t>
            </a:r>
            <a:r>
              <a:rPr lang="ru-RU" dirty="0" smtClean="0">
                <a:latin typeface="+mj-lt"/>
              </a:rPr>
              <a:t>.</a:t>
            </a:r>
          </a:p>
          <a:p>
            <a:r>
              <a:rPr lang="uk-UA" dirty="0" smtClean="0">
                <a:latin typeface="+mj-lt"/>
              </a:rPr>
              <a:t>Педагог говорить, що коли виникає бажання когось вдарити, щось кинути чи поламати іграшку, є дуже простий спосіб довести свою силу: потрібно обхопити долонями лікті і сильно пригорнути руки до грудей – це поза витриманої, сильної духом людини.</a:t>
            </a:r>
            <a:endParaRPr lang="ru-RU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10800000" flipV="1">
            <a:off x="457200" y="658369"/>
            <a:ext cx="8229600" cy="457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3901877"/>
            <a:ext cx="2059631" cy="296507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1" t="18437" r="9777"/>
          <a:stretch/>
        </p:blipFill>
        <p:spPr>
          <a:xfrm>
            <a:off x="2434742" y="3706292"/>
            <a:ext cx="3554435" cy="3132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2" b="13311"/>
          <a:stretch/>
        </p:blipFill>
        <p:spPr>
          <a:xfrm>
            <a:off x="395536" y="119354"/>
            <a:ext cx="3667850" cy="37478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Объект 2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869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296144"/>
          </a:xfrm>
        </p:spPr>
        <p:txBody>
          <a:bodyPr/>
          <a:lstStyle/>
          <a:p>
            <a:pPr algn="ctr"/>
            <a:r>
              <a:rPr lang="ru-RU" sz="3200" b="1" dirty="0" err="1" smtClean="0">
                <a:solidFill>
                  <a:srgbClr val="C00000"/>
                </a:solidFill>
              </a:rPr>
              <a:t>Вправа</a:t>
            </a:r>
            <a:r>
              <a:rPr lang="ru-RU" sz="3200" b="1" dirty="0">
                <a:solidFill>
                  <a:srgbClr val="C00000"/>
                </a:solidFill>
              </a:rPr>
              <a:t>, </a:t>
            </a:r>
            <a:r>
              <a:rPr lang="ru-RU" sz="3200" b="1" dirty="0" err="1">
                <a:solidFill>
                  <a:srgbClr val="C00000"/>
                </a:solidFill>
              </a:rPr>
              <a:t>спрямована</a:t>
            </a:r>
            <a:r>
              <a:rPr lang="ru-RU" sz="3200" b="1" dirty="0">
                <a:solidFill>
                  <a:srgbClr val="C00000"/>
                </a:solidFill>
              </a:rPr>
              <a:t> на </a:t>
            </a:r>
            <a:r>
              <a:rPr lang="ru-RU" sz="3200" b="1" dirty="0" err="1">
                <a:solidFill>
                  <a:srgbClr val="C00000"/>
                </a:solidFill>
              </a:rPr>
              <a:t>розвиток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вміння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розрізняти</a:t>
            </a:r>
            <a:r>
              <a:rPr lang="ru-RU" sz="3200" b="1" dirty="0">
                <a:solidFill>
                  <a:srgbClr val="C00000"/>
                </a:solidFill>
              </a:rPr>
              <a:t> </a:t>
            </a:r>
            <a:r>
              <a:rPr lang="ru-RU" sz="3200" b="1" dirty="0" err="1">
                <a:solidFill>
                  <a:srgbClr val="C00000"/>
                </a:solidFill>
              </a:rPr>
              <a:t>емоційний</a:t>
            </a:r>
            <a:r>
              <a:rPr lang="ru-RU" sz="3200" b="1" dirty="0">
                <a:solidFill>
                  <a:srgbClr val="C00000"/>
                </a:solidFill>
              </a:rPr>
              <a:t> стан.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«</a:t>
            </a:r>
            <a:r>
              <a:rPr lang="ru-RU" sz="3200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Поглянь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 у </a:t>
            </a:r>
            <a:r>
              <a:rPr lang="ru-RU" sz="3200" dirty="0" err="1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дзеркало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  <a:latin typeface="+mj-lt"/>
              </a:rPr>
              <a:t>»</a:t>
            </a:r>
            <a:endParaRPr lang="ru-RU" sz="3200" dirty="0">
              <a:solidFill>
                <a:schemeClr val="accent5">
                  <a:lumMod val="50000"/>
                </a:schemeClr>
              </a:solidFill>
              <a:latin typeface="+mj-lt"/>
            </a:endParaRP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457200" y="2492896"/>
            <a:ext cx="3898776" cy="4104456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 smtClean="0">
                <a:latin typeface="+mj-lt"/>
              </a:rPr>
              <a:t>Мета: </a:t>
            </a:r>
            <a:r>
              <a:rPr lang="ru-RU" sz="1800" dirty="0" err="1" smtClean="0">
                <a:latin typeface="+mj-lt"/>
              </a:rPr>
              <a:t>корекція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дитячої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вередливості</a:t>
            </a:r>
            <a:r>
              <a:rPr lang="ru-RU" sz="1800" dirty="0" smtClean="0">
                <a:latin typeface="+mj-lt"/>
              </a:rPr>
              <a:t>, </a:t>
            </a:r>
            <a:r>
              <a:rPr lang="ru-RU" sz="1800" dirty="0" err="1" smtClean="0">
                <a:latin typeface="+mj-lt"/>
              </a:rPr>
              <a:t>розвиток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невербальної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знакової</a:t>
            </a:r>
            <a:r>
              <a:rPr lang="ru-RU" sz="1800" dirty="0" smtClean="0">
                <a:latin typeface="+mj-lt"/>
              </a:rPr>
              <a:t> </a:t>
            </a:r>
            <a:r>
              <a:rPr lang="ru-RU" sz="1800" dirty="0" err="1" smtClean="0">
                <a:latin typeface="+mj-lt"/>
              </a:rPr>
              <a:t>системи</a:t>
            </a:r>
            <a:r>
              <a:rPr lang="ru-RU" sz="1800" dirty="0" smtClean="0">
                <a:latin typeface="+mj-lt"/>
              </a:rPr>
              <a:t>.</a:t>
            </a:r>
          </a:p>
          <a:p>
            <a:pPr marL="0" indent="0">
              <a:buNone/>
            </a:pPr>
            <a:r>
              <a:rPr lang="uk-UA" sz="1800" dirty="0" smtClean="0">
                <a:latin typeface="+mj-lt"/>
              </a:rPr>
              <a:t>Педагог пропонує дітям нахмуритись, надути губки, скривитись та ін., а тоді подивитись на своє личко у дзеркало. Чи красиве воно?</a:t>
            </a:r>
            <a:endParaRPr lang="ru-RU" sz="1800" dirty="0" smtClean="0">
              <a:latin typeface="+mj-lt"/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310"/>
          <a:stretch/>
        </p:blipFill>
        <p:spPr>
          <a:xfrm>
            <a:off x="1835696" y="4121695"/>
            <a:ext cx="2834455" cy="27363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6" r="11873"/>
          <a:stretch/>
        </p:blipFill>
        <p:spPr>
          <a:xfrm>
            <a:off x="4504393" y="1458532"/>
            <a:ext cx="4344227" cy="34310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1636</TotalTime>
  <Words>857</Words>
  <Application>Microsoft Office PowerPoint</Application>
  <PresentationFormat>Экран (4:3)</PresentationFormat>
  <Paragraphs>90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Практичний психолог Єременко Ю.А., ясла-садок №5 «Червона Шапочка»</vt:lpstr>
      <vt:lpstr>Презентация PowerPoint</vt:lpstr>
      <vt:lpstr>Презентация PowerPoint</vt:lpstr>
      <vt:lpstr>                        Ігри, спрямовані на зниження м'язового та емоційного напруження. </vt:lpstr>
      <vt:lpstr>Гра «Ведмежа» </vt:lpstr>
      <vt:lpstr> Гра, спрямована на формування впевненої поведінки та підвищення самооцінки. </vt:lpstr>
      <vt:lpstr>     Вправи, спрямовані на вироблення навичок зниження негативних емоцій, корекція агресивності </vt:lpstr>
      <vt:lpstr>Презентация PowerPoint</vt:lpstr>
      <vt:lpstr>Вправа, спрямована на розвиток вміння розрізняти емоційний стан.</vt:lpstr>
      <vt:lpstr> Ігри та вправи, спрямовані на взаємодію та згуртовування дитячого колективу. </vt:lpstr>
      <vt:lpstr>      Вправа «Жабки» </vt:lpstr>
      <vt:lpstr>Гра « Дракон кусає свій хвіст» </vt:lpstr>
      <vt:lpstr>              </vt:lpstr>
      <vt:lpstr>Всі ми дружнії хлоп'ята. Ми – хлоп'ята-дошкільнята. Нікого ми не скривдимо, Нікого не образимо, Як спілкуватися, ми знаємо. Нікого в біді не залишаємо.</vt:lpstr>
      <vt:lpstr>     Комунікативні ігри можна використовувати в найрізноманітніших формах роботи з дітьми: на святах, на розвагах і в безпосередній освітній діяльності.     </vt:lpstr>
      <vt:lpstr>  Комунікативні гри з успіхом можна використовувати для спільних ігор-танців з батьками. Це особливо актуально в даний час, оскільки спільні свята і розваги з батьками стали проводитися часто. На таких святах батьки не тільки гості та глядачі, а й активні виконавці, які беруть участь в різних танцях та іграх разом з дітьми.</vt:lpstr>
      <vt:lpstr> Цінність і користь комунікативних ігор очевидна. У нескладних, але веселих і рухливих іграх діти отримують радість від самого процесу руху, від того, що у них все виходить, від можливості себе виразити, проявити, отримати приз. Все це дає прекрасний ефект у розвитку дітей і не потребує якихось додаткових рекомендацій.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Коммуникативные  музыкальные  танцы-игры в социально-личностном развитии  дошкольников</dc:title>
  <dc:creator>хозяин</dc:creator>
  <cp:lastModifiedBy>HOUM</cp:lastModifiedBy>
  <cp:revision>180</cp:revision>
  <dcterms:created xsi:type="dcterms:W3CDTF">2012-11-15T13:01:01Z</dcterms:created>
  <dcterms:modified xsi:type="dcterms:W3CDTF">2015-03-29T15:42:10Z</dcterms:modified>
</cp:coreProperties>
</file>