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68" r:id="rId4"/>
    <p:sldId id="257" r:id="rId5"/>
    <p:sldId id="275" r:id="rId6"/>
    <p:sldId id="263" r:id="rId7"/>
    <p:sldId id="264" r:id="rId8"/>
    <p:sldId id="265" r:id="rId9"/>
    <p:sldId id="266" r:id="rId10"/>
    <p:sldId id="267" r:id="rId11"/>
    <p:sldId id="270" r:id="rId12"/>
    <p:sldId id="262" r:id="rId13"/>
    <p:sldId id="274" r:id="rId14"/>
    <p:sldId id="271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84" d="100"/>
          <a:sy n="84" d="100"/>
        </p:scale>
        <p:origin x="-15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EF095-94DA-4C13-8AD5-FB3E0BF45BD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113F-BED5-4435-8798-E08449D2B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4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85;&#1086;&#1074;&#1072;&#1090;&#1086;&#1088;\4_&#1082;&#1074;&#1072;&#1076;&#1088;&#1072;&#1090;%20&#1076;&#1074;&#1086;&#1095;&#1083;&#1077;&#1085;&#1072;_1\kvadr%20dv\kons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Рисунок 5" descr="0_2b7f5_8d195712_X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8662" y="4204652"/>
              <a:ext cx="74295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«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Знання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це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набір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фактів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. 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Мудрість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– 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вміння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їх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ru-RU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використовувати</a:t>
              </a:r>
              <a:r>
                <a:rPr lang="ru-RU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»</a:t>
              </a:r>
              <a:endPara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>
          <a:xfrm>
            <a:off x="6786578" y="285728"/>
            <a:ext cx="2011680" cy="384048"/>
          </a:xfrm>
        </p:spPr>
        <p:txBody>
          <a:bodyPr/>
          <a:lstStyle/>
          <a:p>
            <a:fld id="{568DDE6C-8FEF-44C2-B501-8B81C1DF6E1B}" type="datetime1">
              <a:rPr lang="ru-RU" sz="1600" smtClean="0">
                <a:solidFill>
                  <a:schemeClr val="accent6">
                    <a:lumMod val="50000"/>
                  </a:schemeClr>
                </a:solidFill>
              </a:rPr>
              <a:pPr/>
              <a:t>13.01.2015</a:t>
            </a:fld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621508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П.Л.Капіца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Андрей\Рабочий стол\школа\Картинки\36-4.jpg"/>
          <p:cNvPicPr>
            <a:picLocks noChangeAspect="1" noChangeArrowheads="1"/>
          </p:cNvPicPr>
          <p:nvPr/>
        </p:nvPicPr>
        <p:blipFill>
          <a:blip r:embed="rId3"/>
          <a:srcRect l="195" t="2522" r="85889" b="84649"/>
          <a:stretch>
            <a:fillRect/>
          </a:stretch>
        </p:blipFill>
        <p:spPr bwMode="auto">
          <a:xfrm>
            <a:off x="7000892" y="5391663"/>
            <a:ext cx="2143108" cy="1466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71414"/>
            <a:ext cx="78581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Тренувальні вправи.</a:t>
            </a:r>
          </a:p>
          <a:p>
            <a:pPr algn="ct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1.Подайте у вигляді многочлена:</a:t>
            </a:r>
          </a:p>
          <a:p>
            <a:pPr algn="ctr"/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4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а</a:t>
            </a:r>
            <a:r>
              <a:rPr lang="uk-UA" sz="3600" b="1" dirty="0" smtClean="0"/>
              <a:t> +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b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) </a:t>
            </a:r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²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=</a:t>
            </a:r>
            <a:endParaRPr lang="uk-UA" sz="3600" b="1" i="1" dirty="0" smtClean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4х² </a:t>
            </a:r>
            <a:r>
              <a:rPr lang="uk-UA" sz="3600" b="1" dirty="0" smtClean="0"/>
              <a:t>–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(х</a:t>
            </a:r>
            <a:r>
              <a:rPr lang="uk-UA" sz="3600" b="1" dirty="0" smtClean="0"/>
              <a:t> – 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3) ²=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27687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7· (2а</a:t>
            </a:r>
            <a:r>
              <a:rPr lang="uk-UA" sz="3600" b="1" dirty="0" smtClean="0"/>
              <a:t> – 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1) ²=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138061"/>
            <a:ext cx="78581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2.Розвя’жіть рівняння:</a:t>
            </a:r>
          </a:p>
          <a:p>
            <a:pPr algn="ctr"/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(х</a:t>
            </a:r>
            <a:r>
              <a:rPr lang="uk-UA" sz="3600" b="1" dirty="0" smtClean="0"/>
              <a:t> – 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5)² </a:t>
            </a:r>
            <a:r>
              <a:rPr lang="uk-UA" sz="3600" b="1" dirty="0" smtClean="0"/>
              <a:t>–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uk-UA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х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(х+3) = 14</a:t>
            </a:r>
          </a:p>
          <a:p>
            <a:pPr algn="ctr"/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4х²</a:t>
            </a:r>
            <a:r>
              <a:rPr lang="uk-UA" sz="3600" b="1" dirty="0" smtClean="0"/>
              <a:t> – 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20х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+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25=0</a:t>
            </a:r>
          </a:p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642910" cy="365125"/>
          </a:xfrm>
        </p:spPr>
        <p:txBody>
          <a:bodyPr/>
          <a:lstStyle/>
          <a:p>
            <a:fld id="{9E63E748-5080-4EF0-8816-929DAA7F7A14}" type="datetime10">
              <a:rPr lang="ru-RU" smtClean="0">
                <a:solidFill>
                  <a:srgbClr val="FF0000"/>
                </a:solidFill>
              </a:rPr>
              <a:pPr/>
              <a:t>20:26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8" t="14168" b="59348"/>
          <a:stretch>
            <a:fillRect/>
          </a:stretch>
        </p:blipFill>
        <p:spPr>
          <a:xfrm>
            <a:off x="5107769" y="44626"/>
            <a:ext cx="1500198" cy="1357298"/>
          </a:xfrm>
          <a:prstGeom prst="rect">
            <a:avLst/>
          </a:prstGeom>
          <a:ln w="6032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65578" r="74131"/>
          <a:stretch>
            <a:fillRect/>
          </a:stretch>
        </p:blipFill>
        <p:spPr>
          <a:xfrm>
            <a:off x="16677" y="4043054"/>
            <a:ext cx="1281071" cy="1838980"/>
          </a:xfrm>
          <a:prstGeom prst="rect">
            <a:avLst/>
          </a:prstGeom>
          <a:ln w="6032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1071538" y="4857760"/>
            <a:ext cx="8072462" cy="1523568"/>
            <a:chOff x="1071538" y="4857760"/>
            <a:chExt cx="2286016" cy="1285884"/>
          </a:xfrm>
        </p:grpSpPr>
        <p:sp>
          <p:nvSpPr>
            <p:cNvPr id="6" name="Пятиугольник 5"/>
            <p:cNvSpPr/>
            <p:nvPr/>
          </p:nvSpPr>
          <p:spPr>
            <a:xfrm>
              <a:off x="1142976" y="5000636"/>
              <a:ext cx="2214578" cy="1143008"/>
            </a:xfrm>
            <a:prstGeom prst="homePlat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1538" y="4857760"/>
              <a:ext cx="2286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 </a:t>
              </a:r>
              <a:r>
                <a:rPr lang="en-US" sz="48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(</a:t>
              </a:r>
              <a:r>
                <a:rPr lang="en-US" sz="4800" b="1" dirty="0" err="1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n+m</a:t>
              </a:r>
              <a:r>
                <a:rPr lang="en-US" sz="48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)²</a:t>
              </a:r>
              <a:endParaRPr lang="ru-RU" sz="4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14546" y="3284984"/>
            <a:ext cx="6929454" cy="1500198"/>
            <a:chOff x="2214546" y="3643314"/>
            <a:chExt cx="2857520" cy="1285884"/>
          </a:xfrm>
        </p:grpSpPr>
        <p:sp>
          <p:nvSpPr>
            <p:cNvPr id="8" name="Пятиугольник 7"/>
            <p:cNvSpPr/>
            <p:nvPr/>
          </p:nvSpPr>
          <p:spPr>
            <a:xfrm>
              <a:off x="2214546" y="3786190"/>
              <a:ext cx="2857520" cy="1143008"/>
            </a:xfrm>
            <a:prstGeom prst="homePlat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4546" y="3643314"/>
              <a:ext cx="2786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(a – 3b)²</a:t>
              </a:r>
              <a:endParaRPr lang="ru-RU" sz="4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357554" y="1772816"/>
            <a:ext cx="5786446" cy="1512168"/>
            <a:chOff x="3357554" y="2428868"/>
            <a:chExt cx="3286148" cy="1285884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3357554" y="2571744"/>
              <a:ext cx="3286148" cy="1143008"/>
            </a:xfrm>
            <a:prstGeom prst="homePlat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8992" y="2428868"/>
              <a:ext cx="2857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(a²+5b)²</a:t>
              </a:r>
              <a:endParaRPr lang="ru-RU" sz="4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4380" y="0"/>
            <a:ext cx="3286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Сходинки </a:t>
            </a:r>
          </a:p>
          <a:p>
            <a:r>
              <a:rPr lang="uk-UA" sz="4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до знань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14546" y="4005064"/>
            <a:ext cx="6715172" cy="830997"/>
            <a:chOff x="2214546" y="4241077"/>
            <a:chExt cx="6715172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2214546" y="4241077"/>
              <a:ext cx="3714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а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²–</a:t>
              </a:r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6а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</a:t>
              </a:r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+9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b²</a:t>
              </a:r>
              <a:endParaRPr lang="ru-RU" sz="4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43834" y="4357694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2 бала</a:t>
              </a:r>
              <a:endParaRPr lang="ru-RU" sz="28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71538" y="5384085"/>
            <a:ext cx="7786742" cy="830997"/>
            <a:chOff x="1071538" y="5384085"/>
            <a:chExt cx="7786742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1071538" y="5384085"/>
              <a:ext cx="3857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 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n²+</a:t>
              </a:r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2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nm</a:t>
              </a:r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m²</a:t>
              </a:r>
              <a:endParaRPr lang="ru-RU" sz="4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72396" y="5620424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1 бал</a:t>
              </a:r>
              <a:endParaRPr lang="ru-RU" sz="28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86116" y="2381979"/>
            <a:ext cx="5643602" cy="830997"/>
            <a:chOff x="3286116" y="3033471"/>
            <a:chExt cx="5643602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3286116" y="3033471"/>
              <a:ext cx="4357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a⁴</a:t>
              </a:r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+10а²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</a:t>
              </a:r>
              <a:r>
                <a:rPr lang="uk-UA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+25</a:t>
              </a:r>
              <a:r>
                <a:rPr lang="en-US" sz="48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b²</a:t>
              </a:r>
              <a:endParaRPr lang="ru-RU" sz="4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3834" y="3191532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3 бала</a:t>
              </a:r>
              <a:endParaRPr lang="ru-RU" sz="28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-7146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Розкодуйте, та обчисліть використовуючи формулу квадрата двочлена</a:t>
            </a:r>
          </a:p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(числа записані в </a:t>
            </a:r>
          </a:p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двійковій системі числення)</a:t>
            </a:r>
          </a:p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(110101)¹⁰</a:t>
            </a:r>
          </a:p>
        </p:txBody>
      </p:sp>
      <p:pic>
        <p:nvPicPr>
          <p:cNvPr id="5" name="Picture 29" descr="локальная сеть2"/>
          <p:cNvPicPr>
            <a:picLocks noChangeAspect="1" noChangeArrowheads="1"/>
          </p:cNvPicPr>
          <p:nvPr/>
        </p:nvPicPr>
        <p:blipFill>
          <a:blip r:embed="rId3"/>
          <a:srcRect l="22248" t="31895" r="59316" b="31993"/>
          <a:stretch>
            <a:fillRect/>
          </a:stretch>
        </p:blipFill>
        <p:spPr bwMode="auto">
          <a:xfrm flipH="1">
            <a:off x="6938431" y="5286388"/>
            <a:ext cx="2205567" cy="1571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-7146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Розкодуйте, та обчисліть використовуючи формулу квадрата двочлена</a:t>
            </a:r>
          </a:p>
          <a:p>
            <a:pPr algn="ctr"/>
            <a:r>
              <a:rPr lang="uk-UA" sz="4000" b="1" dirty="0" smtClean="0">
                <a:solidFill>
                  <a:srgbClr val="FF6600"/>
                </a:solidFill>
              </a:rPr>
              <a:t>(числа записані в </a:t>
            </a:r>
          </a:p>
          <a:p>
            <a:pPr algn="ctr"/>
            <a:r>
              <a:rPr lang="uk-UA" sz="4000" b="1" dirty="0" smtClean="0">
                <a:solidFill>
                  <a:srgbClr val="FF6600"/>
                </a:solidFill>
              </a:rPr>
              <a:t>двійковій системі числення)</a:t>
            </a:r>
          </a:p>
          <a:p>
            <a:pPr algn="ctr"/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uk-UA" sz="4000" b="1" dirty="0" smtClean="0">
                <a:solidFill>
                  <a:srgbClr val="FF6600"/>
                </a:solidFill>
              </a:rPr>
              <a:t>110101</a:t>
            </a:r>
            <a:r>
              <a:rPr lang="uk-UA" sz="4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uk-UA" sz="4000" b="1" dirty="0" smtClean="0">
                <a:solidFill>
                  <a:srgbClr val="FF6600"/>
                </a:solidFill>
              </a:rPr>
              <a:t>¹⁰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60" y="4786322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Cambria" pitchFamily="18" charset="0"/>
              </a:rPr>
              <a:t>10=</a:t>
            </a:r>
          </a:p>
          <a:p>
            <a:r>
              <a:rPr lang="uk-UA" sz="3200" b="1" i="1" dirty="0" smtClean="0">
                <a:latin typeface="Cambria" pitchFamily="18" charset="0"/>
              </a:rPr>
              <a:t>11010</a:t>
            </a:r>
            <a:r>
              <a:rPr lang="en-US" sz="3200" b="1" i="1" dirty="0" smtClean="0">
                <a:latin typeface="Cambria" pitchFamily="18" charset="0"/>
              </a:rPr>
              <a:t>1</a:t>
            </a:r>
            <a:r>
              <a:rPr lang="uk-UA" sz="3200" b="1" i="1" dirty="0" smtClean="0">
                <a:latin typeface="Cambria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xit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xit" presetSubtype="1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49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9752" y="-18470"/>
            <a:ext cx="3135784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(a+d)²=a²+2ad+d²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 </a:t>
            </a:r>
            <a:r>
              <a:rPr lang="en-US" sz="2800" b="1" dirty="0" smtClean="0"/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8" name="Дата 21"/>
          <p:cNvSpPr>
            <a:spLocks noGrp="1"/>
          </p:cNvSpPr>
          <p:nvPr>
            <p:ph type="dt" sz="half" idx="10"/>
          </p:nvPr>
        </p:nvSpPr>
        <p:spPr>
          <a:xfrm>
            <a:off x="8572528" y="6473952"/>
            <a:ext cx="582920" cy="384048"/>
          </a:xfrm>
          <a:ln>
            <a:noFill/>
          </a:ln>
        </p:spPr>
        <p:txBody>
          <a:bodyPr/>
          <a:lstStyle/>
          <a:p>
            <a:fld id="{AD14F3C6-8962-4E41-A8C6-3F86616ED86E}" type="datetime10">
              <a:rPr lang="ru-RU" smtClean="0">
                <a:solidFill>
                  <a:schemeClr val="accent2">
                    <a:lumMod val="50000"/>
                  </a:schemeClr>
                </a:solidFill>
              </a:rPr>
              <a:pPr/>
              <a:t>20:26</a:t>
            </a:fld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3372" y="345314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зір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60784" y="-1940"/>
            <a:ext cx="329262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(3x-y)²=3x²-6xy+y² </a:t>
            </a:r>
            <a:r>
              <a:rPr lang="uk-UA" sz="2800" b="1" dirty="0" smtClean="0"/>
              <a:t> 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7904" y="-8986"/>
            <a:ext cx="285752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(3-x)²=9-3x+x² </a:t>
            </a:r>
            <a:endParaRPr lang="uk-UA" sz="2800" b="1" dirty="0" smtClean="0"/>
          </a:p>
          <a:p>
            <a:pPr algn="ctr"/>
            <a:r>
              <a:rPr lang="en-US" sz="2800" b="1" dirty="0" smtClean="0"/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-27384"/>
            <a:ext cx="2928958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</a:rPr>
              <a:t>(a+2)²=a²+2ab+4</a:t>
            </a:r>
            <a:endParaRPr lang="uk-UA" sz="28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6" name="Picture 4" descr="D:\Documents and Settings\User\Мои документы\Мои рисунки\Безымянный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" t="67149" b="10596"/>
          <a:stretch/>
        </p:blipFill>
        <p:spPr bwMode="auto">
          <a:xfrm flipH="1">
            <a:off x="-162408" y="5229200"/>
            <a:ext cx="10062999" cy="1472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-233622" y="-27384"/>
            <a:ext cx="946356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Знайди помилку</a:t>
            </a:r>
            <a:endParaRPr lang="en-US" sz="3600" b="1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uk-UA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найдіть приклади в яких допущено помилки, запишіть в зошит відповідні букви</a:t>
            </a:r>
            <a:r>
              <a:rPr lang="en-US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uk-UA" sz="2400" b="1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9" name="Picture 4" descr="D:\Documents and Settings\User\Мои документы\Мои рисунки\Безымянный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" t="67149" b="10596"/>
          <a:stretch/>
        </p:blipFill>
        <p:spPr bwMode="auto">
          <a:xfrm>
            <a:off x="-1043691" y="5053051"/>
            <a:ext cx="10187691" cy="1472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D:\Documents and Settings\User\Мои документы\Мои рисунки\Безымянный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" t="67149" b="10596"/>
          <a:stretch/>
        </p:blipFill>
        <p:spPr bwMode="auto">
          <a:xfrm>
            <a:off x="-972616" y="5557107"/>
            <a:ext cx="10187691" cy="1472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06383E-6 L -0.00104 0.86054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3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0191 0.88472 " pathEditMode="relative" rAng="0" ptsTypes="AA">
                                      <p:cBhvr>
                                        <p:cTn id="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948 L 0.0066 0.88252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0556 0.87546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4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2" grpId="0"/>
      <p:bldP spid="35" grpId="0" animBg="1"/>
      <p:bldP spid="4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702" y="0"/>
            <a:ext cx="535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Заповни пропуски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714356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(х</a:t>
            </a:r>
            <a:r>
              <a:rPr lang="uk-UA" sz="5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uk-UA" sz="5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… )² = х ²+ … +у²</a:t>
            </a:r>
          </a:p>
          <a:p>
            <a:pPr algn="ctr"/>
            <a:endParaRPr lang="uk-UA" sz="3600" b="1" dirty="0" smtClean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algn="ctr"/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(3х</a:t>
            </a:r>
            <a:r>
              <a:rPr lang="uk-UA" sz="5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… )²= …</a:t>
            </a:r>
            <a:r>
              <a:rPr lang="uk-UA" sz="5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… </a:t>
            </a: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+у ²</a:t>
            </a:r>
          </a:p>
          <a:p>
            <a:pPr algn="ctr"/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</a:p>
          <a:p>
            <a:pPr algn="ctr"/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а² + … 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+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36=(… + … )²</a:t>
            </a:r>
          </a:p>
          <a:p>
            <a:pPr algn="ctr"/>
            <a:endParaRPr lang="ru-RU" sz="5400" b="1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1" name="Куб 30"/>
          <p:cNvSpPr/>
          <p:nvPr/>
        </p:nvSpPr>
        <p:spPr>
          <a:xfrm>
            <a:off x="1214414" y="3284984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уб 31"/>
          <p:cNvSpPr/>
          <p:nvPr/>
        </p:nvSpPr>
        <p:spPr>
          <a:xfrm>
            <a:off x="3571868" y="3284984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уб 32"/>
          <p:cNvSpPr/>
          <p:nvPr/>
        </p:nvSpPr>
        <p:spPr>
          <a:xfrm>
            <a:off x="5929322" y="3284984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1214414" y="2000240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3571868" y="2000240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5929322" y="2000240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1214414" y="714356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3571868" y="714356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5929322" y="714356"/>
            <a:ext cx="2643206" cy="157163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25" grpId="0" animBg="1"/>
      <p:bldP spid="26" grpId="0" animBg="1"/>
      <p:bldP spid="27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702" y="0"/>
            <a:ext cx="535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Сьогодні на уроці…</a:t>
            </a:r>
            <a:endParaRPr lang="ru-RU" sz="4400" b="1" i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5" name="Picture 6" descr="imagesCAHJ2K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14752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18"/>
          <p:cNvGrpSpPr/>
          <p:nvPr/>
        </p:nvGrpSpPr>
        <p:grpSpPr>
          <a:xfrm>
            <a:off x="3714744" y="1500174"/>
            <a:ext cx="1428760" cy="1357322"/>
            <a:chOff x="1571604" y="3643314"/>
            <a:chExt cx="1428760" cy="1357322"/>
          </a:xfrm>
        </p:grpSpPr>
        <p:sp>
          <p:nvSpPr>
            <p:cNvPr id="7" name="Улыбающееся лицо 6"/>
            <p:cNvSpPr/>
            <p:nvPr/>
          </p:nvSpPr>
          <p:spPr>
            <a:xfrm>
              <a:off x="1571604" y="3643314"/>
              <a:ext cx="1428760" cy="1357322"/>
            </a:xfrm>
            <a:prstGeom prst="smileyFac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2214546" y="4286256"/>
              <a:ext cx="142876" cy="214314"/>
            </a:xfrm>
            <a:prstGeom prst="triangl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3" descr="E:\Мои рисунки\Безымянны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357430"/>
            <a:ext cx="1838325" cy="17335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4" descr="E:\Мои рисунки\Безымянный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285992"/>
            <a:ext cx="1838325" cy="17335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7141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Лист самоконтролю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65455"/>
              </p:ext>
            </p:extLst>
          </p:nvPr>
        </p:nvGraphicFramePr>
        <p:xfrm>
          <a:off x="285720" y="857232"/>
          <a:ext cx="5072099" cy="4348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74112"/>
                <a:gridCol w="22979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Назва етапу уроку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Кількість балів</a:t>
                      </a:r>
                    </a:p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(отримана)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Математичний  диктант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Правило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Усний рахунок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Тренувальні</a:t>
                      </a:r>
                      <a:r>
                        <a:rPr lang="uk-UA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вправи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Сходинки до знань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Розкодуйте  та обчисліть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Індивідуальна робота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Заповни</a:t>
                      </a:r>
                      <a:r>
                        <a:rPr lang="uk-UA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пропуски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Підсумки уроку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Загальна кількість балів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40596"/>
              </p:ext>
            </p:extLst>
          </p:nvPr>
        </p:nvGraphicFramePr>
        <p:xfrm>
          <a:off x="5500694" y="1785926"/>
          <a:ext cx="3381358" cy="4820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66910"/>
                <a:gridCol w="121444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Кількість балів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Оцінка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4 </a:t>
                      </a:r>
                      <a:r>
                        <a:rPr lang="en-US" sz="1800" b="1" dirty="0" smtClean="0"/>
                        <a:t>–</a:t>
                      </a:r>
                      <a:r>
                        <a:rPr lang="uk-UA" sz="1800" b="1" dirty="0" smtClean="0"/>
                        <a:t> </a:t>
                      </a:r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baseline="0" dirty="0" smtClean="0"/>
                        <a:t>6 </a:t>
                      </a:r>
                      <a:r>
                        <a:rPr lang="en-US" sz="1800" b="1" dirty="0" smtClean="0"/>
                        <a:t>–</a:t>
                      </a:r>
                      <a:r>
                        <a:rPr lang="uk-UA" sz="1800" b="1" dirty="0" smtClean="0"/>
                        <a:t> 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8 –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 – 11 – 12 </a:t>
                      </a:r>
                      <a:r>
                        <a:rPr lang="uk-UA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13 – 14 – 15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16 – 17 – 18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19 – 20 – 21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10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22 – 23 – 24</a:t>
                      </a:r>
                      <a:r>
                        <a:rPr lang="en-US" sz="1800" b="1" dirty="0" smtClean="0"/>
                        <a:t>–</a:t>
                      </a:r>
                      <a:r>
                        <a:rPr lang="uk-UA" sz="1800" b="1" dirty="0" smtClean="0"/>
                        <a:t>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26 – 27 – 28– 29…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5758" y="746701"/>
            <a:ext cx="4318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Таблиця переводу </a:t>
            </a:r>
          </a:p>
          <a:p>
            <a:pPr algn="ct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балів у оцінку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48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98" y="14093"/>
            <a:ext cx="9240898" cy="68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6898" y="1178703"/>
            <a:ext cx="5526154" cy="321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57686" y="1136348"/>
            <a:ext cx="4786314" cy="36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3500438"/>
            <a:ext cx="428628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"/>
          <p:cNvSpPr txBox="1"/>
          <p:nvPr/>
        </p:nvSpPr>
        <p:spPr>
          <a:xfrm>
            <a:off x="178579" y="14093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Домашнє завдання</a:t>
            </a:r>
            <a:endParaRPr lang="en-US" sz="3600" b="1" i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" name="Группа 9"/>
          <p:cNvGrpSpPr/>
          <p:nvPr/>
        </p:nvGrpSpPr>
        <p:grpSpPr>
          <a:xfrm>
            <a:off x="1142976" y="2857496"/>
            <a:ext cx="3786214" cy="3786190"/>
            <a:chOff x="2643174" y="1785926"/>
            <a:chExt cx="3571900" cy="342902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3071802" y="3286124"/>
              <a:ext cx="2714644" cy="19288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86314" y="3726895"/>
              <a:ext cx="714380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  <p:sp>
          <p:nvSpPr>
            <p:cNvPr id="9" name="Равнобедренный треугольник 8">
              <a:hlinkClick r:id="" action="ppaction://hlinkshowjump?jump=endshow"/>
            </p:cNvPr>
            <p:cNvSpPr/>
            <p:nvPr/>
          </p:nvSpPr>
          <p:spPr>
            <a:xfrm>
              <a:off x="2643174" y="1785926"/>
              <a:ext cx="3571900" cy="1643074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</p:grpSp>
      <p:grpSp>
        <p:nvGrpSpPr>
          <p:cNvPr id="10" name="Группа 18"/>
          <p:cNvGrpSpPr/>
          <p:nvPr/>
        </p:nvGrpSpPr>
        <p:grpSpPr>
          <a:xfrm>
            <a:off x="214282" y="571480"/>
            <a:ext cx="1785950" cy="1214446"/>
            <a:chOff x="214282" y="571480"/>
            <a:chExt cx="1785950" cy="1214446"/>
          </a:xfr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Облако 10"/>
            <p:cNvSpPr/>
            <p:nvPr/>
          </p:nvSpPr>
          <p:spPr>
            <a:xfrm>
              <a:off x="214282" y="571480"/>
              <a:ext cx="1785950" cy="1214446"/>
            </a:xfrm>
            <a:prstGeom prst="cloud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472" y="843961"/>
              <a:ext cx="1214446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§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16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71604" y="857232"/>
            <a:ext cx="3143272" cy="1857388"/>
            <a:chOff x="2000232" y="1000108"/>
            <a:chExt cx="3143272" cy="1857388"/>
          </a:xfr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2" name="Облако 11"/>
            <p:cNvSpPr/>
            <p:nvPr/>
          </p:nvSpPr>
          <p:spPr>
            <a:xfrm>
              <a:off x="2000232" y="1000108"/>
              <a:ext cx="3143272" cy="1857388"/>
            </a:xfrm>
            <a:prstGeom prst="cloud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3174" y="1351650"/>
              <a:ext cx="2071702" cy="10772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№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591</a:t>
              </a:r>
              <a:endParaRPr lang="ru-RU" sz="3200" b="1" dirty="0" smtClean="0">
                <a:solidFill>
                  <a:srgbClr val="FF0000"/>
                </a:solidFill>
              </a:endParaRPr>
            </a:p>
            <a:p>
              <a:r>
                <a:rPr lang="ru-RU" sz="3200" b="1" dirty="0" smtClean="0">
                  <a:solidFill>
                    <a:srgbClr val="FF0000"/>
                  </a:solidFill>
                </a:rPr>
                <a:t>№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599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00496" y="1428736"/>
            <a:ext cx="4572032" cy="2571768"/>
            <a:chOff x="4357686" y="2143116"/>
            <a:chExt cx="4572032" cy="2571768"/>
          </a:xfr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Облако 12"/>
            <p:cNvSpPr/>
            <p:nvPr/>
          </p:nvSpPr>
          <p:spPr>
            <a:xfrm>
              <a:off x="4357686" y="2143116"/>
              <a:ext cx="4572032" cy="2571768"/>
            </a:xfrm>
            <a:prstGeom prst="cloud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3438" y="2643182"/>
              <a:ext cx="41433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rgbClr val="FF0000"/>
                  </a:solidFill>
                </a:rPr>
                <a:t>Створити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буклет</a:t>
              </a:r>
            </a:p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 з теми «</a:t>
              </a:r>
              <a:r>
                <a:rPr lang="uk-UA" sz="2800" b="1" dirty="0" smtClean="0">
                  <a:solidFill>
                    <a:srgbClr val="FF0000"/>
                  </a:solidFill>
                </a:rPr>
                <a:t>Квадрат двочлена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15" descr="aluno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31312" y="5072074"/>
            <a:ext cx="998537" cy="1514474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2000232" y="5000636"/>
            <a:ext cx="1000132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-142908" y="1285860"/>
            <a:ext cx="2500298" cy="2357454"/>
          </a:xfrm>
          <a:prstGeom prst="su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2" descr="B_Fly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468174">
            <a:off x="9104837" y="2032475"/>
            <a:ext cx="1007052" cy="928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75955 0.00694 " pathEditMode="relative" rAng="0" ptsTypes="AA">
                                      <p:cBhvr>
                                        <p:cTn id="29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85 -0.4307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отека\1фони\fonu dlya prez\Красивые фоны для презентаций\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/>
        </p:blipFill>
        <p:spPr bwMode="auto">
          <a:xfrm>
            <a:off x="37396" y="13946"/>
            <a:ext cx="9105540" cy="68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428860" y="571480"/>
            <a:ext cx="4786346" cy="5857916"/>
            <a:chOff x="2285984" y="571480"/>
            <a:chExt cx="4786346" cy="585791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285984" y="571480"/>
              <a:ext cx="4786346" cy="5857916"/>
              <a:chOff x="2285984" y="571480"/>
              <a:chExt cx="4786346" cy="5857916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285984" y="571480"/>
                <a:ext cx="4414406" cy="5500726"/>
                <a:chOff x="2571736" y="928670"/>
                <a:chExt cx="3617547" cy="5500726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571736" y="928670"/>
                  <a:ext cx="3500462" cy="535785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2688821" y="1071546"/>
                  <a:ext cx="3500462" cy="535785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Загнутый угол 12"/>
              <p:cNvSpPr/>
              <p:nvPr/>
            </p:nvSpPr>
            <p:spPr>
              <a:xfrm>
                <a:off x="2571736" y="857232"/>
                <a:ext cx="4357718" cy="5429288"/>
              </a:xfrm>
              <a:prstGeom prst="foldedCorner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Загнутый угол 13"/>
              <p:cNvSpPr/>
              <p:nvPr/>
            </p:nvSpPr>
            <p:spPr>
              <a:xfrm>
                <a:off x="2714612" y="1000108"/>
                <a:ext cx="4357718" cy="5429288"/>
              </a:xfrm>
              <a:prstGeom prst="foldedCorner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714876" y="1571612"/>
              <a:ext cx="2214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i="1" dirty="0" smtClean="0">
                  <a:latin typeface="Constantia" pitchFamily="18" charset="0"/>
                </a:rPr>
                <a:t>Буклет</a:t>
              </a:r>
              <a:endParaRPr lang="ru-RU" sz="3600" b="1" i="1" dirty="0">
                <a:latin typeface="Constant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6050" y="2625392"/>
              <a:ext cx="41434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i="1" dirty="0" smtClean="0">
                  <a:solidFill>
                    <a:srgbClr val="FF0000"/>
                  </a:solidFill>
                  <a:latin typeface="Cambria" pitchFamily="18" charset="0"/>
                </a:rPr>
                <a:t>Квадрат двочлена</a:t>
              </a:r>
              <a:endParaRPr lang="ru-RU" sz="4400" b="1" i="1" dirty="0">
                <a:solidFill>
                  <a:srgbClr val="FF0000"/>
                </a:solidFill>
                <a:latin typeface="Cambria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43372" y="4618033"/>
              <a:ext cx="2928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sz="2800" b="1" i="1" dirty="0" smtClean="0">
                  <a:latin typeface="Cambria" pitchFamily="18" charset="0"/>
                </a:rPr>
                <a:t>Учні  7  класу</a:t>
              </a:r>
            </a:p>
            <a:p>
              <a:pPr algn="r"/>
              <a:r>
                <a:rPr lang="uk-UA" sz="2800" b="1" i="1" dirty="0" smtClean="0">
                  <a:latin typeface="Cambria" pitchFamily="18" charset="0"/>
                </a:rPr>
                <a:t>СЗШ № 26</a:t>
              </a:r>
              <a:endParaRPr lang="ru-RU" sz="2800" b="1" i="1" dirty="0">
                <a:latin typeface="Cambria" pitchFamily="18" charset="0"/>
              </a:endParaRPr>
            </a:p>
          </p:txBody>
        </p:sp>
      </p:grpSp>
      <p:sp>
        <p:nvSpPr>
          <p:cNvPr id="2" name="Управляющая кнопка: настраиваемая 1">
            <a:hlinkClick r:id="rId3" action="ppaction://hlinkfile" highlightClick="1"/>
          </p:cNvPr>
          <p:cNvSpPr/>
          <p:nvPr/>
        </p:nvSpPr>
        <p:spPr>
          <a:xfrm>
            <a:off x="323528" y="260648"/>
            <a:ext cx="1656184" cy="864096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Розглянути конспект уроку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7141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Лист самоконтролю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65455"/>
              </p:ext>
            </p:extLst>
          </p:nvPr>
        </p:nvGraphicFramePr>
        <p:xfrm>
          <a:off x="285720" y="857232"/>
          <a:ext cx="5072099" cy="4348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74112"/>
                <a:gridCol w="2297987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Назва етапу уроку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Кількість балів</a:t>
                      </a:r>
                    </a:p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(отримана)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Математичний  диктант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Правило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Усний рахунок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Тренувальні</a:t>
                      </a:r>
                      <a:r>
                        <a:rPr lang="uk-UA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вправи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Сходинки до знань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Розкодуйте  та обчисліть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Індивідуальна робота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Заповни</a:t>
                      </a:r>
                      <a:r>
                        <a:rPr lang="uk-UA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пропуски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Підсумки уроку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Загальна кількість балів</a:t>
                      </a:r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03266"/>
              </p:ext>
            </p:extLst>
          </p:nvPr>
        </p:nvGraphicFramePr>
        <p:xfrm>
          <a:off x="5500694" y="1785926"/>
          <a:ext cx="3381358" cy="4820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66910"/>
                <a:gridCol w="121444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Кількість балів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C00000"/>
                          </a:solidFill>
                        </a:rPr>
                        <a:t>Оцінка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4 </a:t>
                      </a:r>
                      <a:r>
                        <a:rPr lang="en-US" sz="1800" b="1" dirty="0" smtClean="0"/>
                        <a:t>–</a:t>
                      </a:r>
                      <a:r>
                        <a:rPr lang="uk-UA" sz="1800" b="1" dirty="0" smtClean="0"/>
                        <a:t> </a:t>
                      </a:r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baseline="0" dirty="0" smtClean="0"/>
                        <a:t>6 </a:t>
                      </a:r>
                      <a:r>
                        <a:rPr lang="en-US" sz="1800" b="1" dirty="0" smtClean="0"/>
                        <a:t>–</a:t>
                      </a:r>
                      <a:r>
                        <a:rPr lang="uk-UA" sz="1800" b="1" dirty="0" smtClean="0"/>
                        <a:t> 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8 –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 – 11 – 12 </a:t>
                      </a:r>
                      <a:r>
                        <a:rPr lang="uk-UA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13 – 14 – 15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16 – 17 – 18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19 – 20 – 21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10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22 – 23 – 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r>
                        <a:rPr lang="en-US" b="1" dirty="0" smtClean="0"/>
                        <a:t>5</a:t>
                      </a:r>
                      <a:r>
                        <a:rPr lang="uk-UA" b="1" dirty="0" smtClean="0"/>
                        <a:t> – 2</a:t>
                      </a:r>
                      <a:r>
                        <a:rPr lang="en-US" b="1" dirty="0" smtClean="0"/>
                        <a:t>6</a:t>
                      </a:r>
                      <a:r>
                        <a:rPr lang="uk-UA" b="1" dirty="0" smtClean="0"/>
                        <a:t> – 2</a:t>
                      </a:r>
                      <a:r>
                        <a:rPr lang="en-US" b="1" dirty="0" smtClean="0"/>
                        <a:t>7</a:t>
                      </a:r>
                      <a:r>
                        <a:rPr lang="uk-UA" b="1" smtClean="0"/>
                        <a:t>– …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5758" y="746701"/>
            <a:ext cx="4318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Таблиця переводу </a:t>
            </a:r>
          </a:p>
          <a:p>
            <a:pPr algn="ct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балів у оцінку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1064" y="0"/>
            <a:ext cx="914293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116632"/>
            <a:ext cx="4357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0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Перевірка </a:t>
            </a:r>
          </a:p>
          <a:p>
            <a:pPr algn="r"/>
            <a:r>
              <a:rPr lang="uk-UA" sz="40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домашнього</a:t>
            </a:r>
          </a:p>
          <a:p>
            <a:pPr algn="r"/>
            <a:r>
              <a:rPr lang="uk-UA" sz="40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завдання</a:t>
            </a:r>
            <a:endParaRPr lang="ru-RU" sz="40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42272" y="3429000"/>
            <a:ext cx="685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люс 8"/>
          <p:cNvSpPr/>
          <p:nvPr/>
        </p:nvSpPr>
        <p:spPr>
          <a:xfrm>
            <a:off x="5214942" y="642918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5214942" y="1214422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5214942" y="1785926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214942" y="2357430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5214942" y="4500570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5214942" y="5072074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0"/>
            <a:ext cx="414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№541</a:t>
            </a:r>
          </a:p>
          <a:p>
            <a:r>
              <a:rPr lang="uk-UA" sz="3600" b="1" dirty="0" smtClean="0"/>
              <a:t>а)(</a:t>
            </a:r>
            <a:r>
              <a:rPr lang="en-US" sz="3600" b="1" dirty="0" smtClean="0"/>
              <a:t>a - b</a:t>
            </a:r>
            <a:r>
              <a:rPr lang="uk-UA" sz="3600" b="1" dirty="0" smtClean="0"/>
              <a:t>)(</a:t>
            </a:r>
            <a:r>
              <a:rPr lang="en-US" sz="3600" b="1" dirty="0" smtClean="0"/>
              <a:t>x – 3y</a:t>
            </a:r>
            <a:r>
              <a:rPr lang="uk-UA" sz="3600" b="1" dirty="0" smtClean="0"/>
              <a:t>)</a:t>
            </a:r>
          </a:p>
          <a:p>
            <a:r>
              <a:rPr lang="uk-UA" sz="3600" b="1" dirty="0" smtClean="0"/>
              <a:t>б)</a:t>
            </a:r>
            <a:r>
              <a:rPr lang="en-US" sz="3600" b="1" dirty="0" smtClean="0"/>
              <a:t>(x - y)(4+3a)</a:t>
            </a:r>
            <a:endParaRPr lang="uk-UA" sz="3600" b="1" dirty="0" smtClean="0"/>
          </a:p>
          <a:p>
            <a:r>
              <a:rPr lang="uk-UA" sz="3600" b="1" dirty="0" smtClean="0"/>
              <a:t>в)</a:t>
            </a:r>
            <a:r>
              <a:rPr lang="en-US" sz="3600" b="1" dirty="0" smtClean="0"/>
              <a:t>(2x - 5)(3+2x)</a:t>
            </a:r>
            <a:endParaRPr lang="uk-UA" sz="3600" b="1" dirty="0" smtClean="0"/>
          </a:p>
          <a:p>
            <a:r>
              <a:rPr lang="uk-UA" sz="3600" b="1" dirty="0"/>
              <a:t>г</a:t>
            </a:r>
            <a:r>
              <a:rPr lang="uk-UA" sz="3600" b="1" dirty="0" smtClean="0"/>
              <a:t>)</a:t>
            </a:r>
            <a:r>
              <a:rPr lang="en-US" sz="3600" b="1" smtClean="0"/>
              <a:t>(m - n)(2m - n)</a:t>
            </a:r>
            <a:endParaRPr lang="uk-UA" sz="3600" b="1" dirty="0" smtClean="0"/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№ 580</a:t>
            </a:r>
          </a:p>
          <a:p>
            <a:r>
              <a:rPr lang="uk-UA" sz="3600" b="1" dirty="0" smtClean="0"/>
              <a:t>а) х₁= </a:t>
            </a:r>
            <a:r>
              <a:rPr lang="en-US" sz="3600" b="1" dirty="0" smtClean="0"/>
              <a:t>–</a:t>
            </a:r>
            <a:r>
              <a:rPr lang="uk-UA" sz="3600" b="1" dirty="0" smtClean="0"/>
              <a:t> 7;   х₂= 2;</a:t>
            </a:r>
          </a:p>
          <a:p>
            <a:r>
              <a:rPr lang="uk-UA" sz="3600" b="1" dirty="0" smtClean="0"/>
              <a:t>б) х₁= 1,5;   х₂= </a:t>
            </a:r>
            <a:r>
              <a:rPr lang="en-US" sz="3600" b="1" dirty="0" smtClean="0"/>
              <a:t>–</a:t>
            </a:r>
            <a:r>
              <a:rPr lang="uk-UA" sz="3600" b="1" dirty="0" smtClean="0"/>
              <a:t> 2;</a:t>
            </a:r>
          </a:p>
          <a:p>
            <a:r>
              <a:rPr lang="uk-UA" sz="3600" b="1" dirty="0" smtClean="0"/>
              <a:t>в)  х= 4;</a:t>
            </a:r>
          </a:p>
          <a:p>
            <a:r>
              <a:rPr lang="uk-UA" sz="3600" b="1" dirty="0" smtClean="0"/>
              <a:t>г)  у₁= 3;      у₂= </a:t>
            </a:r>
            <a:r>
              <a:rPr lang="en-US" sz="3600" b="1" dirty="0" smtClean="0"/>
              <a:t>–</a:t>
            </a:r>
            <a:r>
              <a:rPr lang="uk-UA" sz="3600" b="1" dirty="0" smtClean="0"/>
              <a:t> 1. </a:t>
            </a:r>
            <a:endParaRPr lang="ru-RU" sz="3600" b="1" dirty="0" smtClean="0"/>
          </a:p>
        </p:txBody>
      </p:sp>
      <p:sp>
        <p:nvSpPr>
          <p:cNvPr id="16" name="Плюс 15"/>
          <p:cNvSpPr/>
          <p:nvPr/>
        </p:nvSpPr>
        <p:spPr>
          <a:xfrm>
            <a:off x="5214942" y="3357562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5214942" y="3929066"/>
            <a:ext cx="500066" cy="50006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7141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Математичний диктант</a:t>
            </a:r>
            <a:endParaRPr lang="ru-RU" sz="36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57224" y="571480"/>
            <a:ext cx="8001056" cy="5143536"/>
            <a:chOff x="857224" y="368746"/>
            <a:chExt cx="8001056" cy="5143536"/>
          </a:xfrm>
        </p:grpSpPr>
        <p:sp>
          <p:nvSpPr>
            <p:cNvPr id="5" name="TextBox 4"/>
            <p:cNvSpPr txBox="1"/>
            <p:nvPr/>
          </p:nvSpPr>
          <p:spPr>
            <a:xfrm>
              <a:off x="928662" y="368746"/>
              <a:ext cx="79296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chemeClr val="bg2">
                      <a:lumMod val="10000"/>
                    </a:schemeClr>
                  </a:solidFill>
                  <a:latin typeface="Cambria" pitchFamily="18" charset="0"/>
                </a:rPr>
                <a:t>Записати у вигляді виразів  та спростити, якщо можна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7224" y="1357298"/>
              <a:ext cx="64294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1)</a:t>
              </a:r>
            </a:p>
            <a:p>
              <a:endParaRPr lang="uk-UA" sz="16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2)</a:t>
              </a:r>
            </a:p>
            <a:p>
              <a:endParaRPr lang="uk-UA" sz="16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3)</a:t>
              </a:r>
            </a:p>
            <a:p>
              <a:endParaRPr lang="uk-UA" sz="16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4)</a:t>
              </a:r>
            </a:p>
            <a:p>
              <a:endParaRPr lang="uk-UA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5)</a:t>
              </a:r>
            </a:p>
            <a:p>
              <a:endParaRPr lang="uk-UA" b="1" dirty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346926" y="1500174"/>
            <a:ext cx="7714208" cy="3857533"/>
            <a:chOff x="1359619" y="2143116"/>
            <a:chExt cx="6517176" cy="3857533"/>
          </a:xfrm>
        </p:grpSpPr>
        <p:sp>
          <p:nvSpPr>
            <p:cNvPr id="7" name="TextBox 6"/>
            <p:cNvSpPr txBox="1"/>
            <p:nvPr/>
          </p:nvSpPr>
          <p:spPr>
            <a:xfrm>
              <a:off x="1428728" y="2143116"/>
              <a:ext cx="4906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Квадрат добутку   3ху</a:t>
              </a:r>
              <a:endParaRPr lang="ru-RU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728" y="2928934"/>
              <a:ext cx="5940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Квадрат різниці виразів 5х і 8х</a:t>
              </a:r>
              <a:endParaRPr lang="ru-RU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8728" y="3772919"/>
              <a:ext cx="5514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Квадрат добутку  2х²у</a:t>
              </a:r>
              <a:endParaRPr lang="ru-RU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28" y="4558737"/>
              <a:ext cx="6276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Подвоєний добуток  виразів 4а і 5</a:t>
              </a:r>
              <a:r>
                <a:rPr lang="en-US" sz="3600" b="1" dirty="0" smtClean="0"/>
                <a:t>b</a:t>
              </a:r>
              <a:endParaRPr lang="ru-RU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9619" y="5354318"/>
              <a:ext cx="651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Подвоєний добуток виразів  2х і 6х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7141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Математичний диктант</a:t>
            </a:r>
            <a:endParaRPr lang="ru-RU" sz="3600" b="1" i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57224" y="571480"/>
            <a:ext cx="8001056" cy="5143536"/>
            <a:chOff x="857224" y="368746"/>
            <a:chExt cx="8001056" cy="5143536"/>
          </a:xfrm>
        </p:grpSpPr>
        <p:sp>
          <p:nvSpPr>
            <p:cNvPr id="5" name="TextBox 4"/>
            <p:cNvSpPr txBox="1"/>
            <p:nvPr/>
          </p:nvSpPr>
          <p:spPr>
            <a:xfrm>
              <a:off x="928662" y="368746"/>
              <a:ext cx="79296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chemeClr val="bg2">
                      <a:lumMod val="10000"/>
                    </a:schemeClr>
                  </a:solidFill>
                  <a:latin typeface="Cambria" pitchFamily="18" charset="0"/>
                </a:rPr>
                <a:t>Записати у вигляді виразів  та спростити, якщо можна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7224" y="1357298"/>
              <a:ext cx="64294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1)</a:t>
              </a:r>
            </a:p>
            <a:p>
              <a:endParaRPr lang="uk-UA" sz="16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2)</a:t>
              </a:r>
            </a:p>
            <a:p>
              <a:endParaRPr lang="uk-UA" sz="16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3)</a:t>
              </a:r>
            </a:p>
            <a:p>
              <a:endParaRPr lang="uk-UA" sz="1600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4)</a:t>
              </a:r>
            </a:p>
            <a:p>
              <a:endParaRPr lang="uk-UA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uk-UA" sz="3600" b="1" dirty="0" smtClean="0">
                  <a:solidFill>
                    <a:schemeClr val="bg2">
                      <a:lumMod val="10000"/>
                    </a:schemeClr>
                  </a:solidFill>
                </a:rPr>
                <a:t>5)</a:t>
              </a:r>
            </a:p>
            <a:p>
              <a:endParaRPr lang="uk-UA" b="1" dirty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428728" y="1500174"/>
            <a:ext cx="4143404" cy="3861041"/>
            <a:chOff x="1428728" y="2143116"/>
            <a:chExt cx="3500462" cy="3861041"/>
          </a:xfrm>
        </p:grpSpPr>
        <p:sp>
          <p:nvSpPr>
            <p:cNvPr id="7" name="TextBox 6"/>
            <p:cNvSpPr txBox="1"/>
            <p:nvPr/>
          </p:nvSpPr>
          <p:spPr>
            <a:xfrm>
              <a:off x="1428728" y="2143116"/>
              <a:ext cx="350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(3ху)² = 9х²у²</a:t>
              </a:r>
              <a:endParaRPr lang="ru-RU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728" y="2928934"/>
              <a:ext cx="3000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(5х – 8х)² = 9х²</a:t>
              </a:r>
              <a:endParaRPr lang="ru-RU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8728" y="3772919"/>
              <a:ext cx="350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(2х²у)² = 4х⁴у²</a:t>
              </a:r>
              <a:endParaRPr lang="ru-RU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28" y="4558737"/>
              <a:ext cx="350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2(4а·5</a:t>
              </a:r>
              <a:r>
                <a:rPr lang="en-US" sz="3600" b="1" dirty="0" smtClean="0"/>
                <a:t>b</a:t>
              </a:r>
              <a:r>
                <a:rPr lang="uk-UA" sz="3600" b="1" dirty="0" smtClean="0"/>
                <a:t>) = 40а</a:t>
              </a:r>
              <a:r>
                <a:rPr lang="en-US" sz="3600" b="1" dirty="0" smtClean="0"/>
                <a:t>b</a:t>
              </a:r>
              <a:endParaRPr lang="ru-RU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8728" y="5357826"/>
              <a:ext cx="350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/>
                <a:t>2(2х·6х) = 24х²</a:t>
              </a:r>
              <a:endParaRPr lang="ru-RU" sz="36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5008" y="1571612"/>
            <a:ext cx="1285884" cy="3786214"/>
            <a:chOff x="5715008" y="1571612"/>
            <a:chExt cx="1285884" cy="3786214"/>
          </a:xfrm>
        </p:grpSpPr>
        <p:sp>
          <p:nvSpPr>
            <p:cNvPr id="15" name="TextBox 14"/>
            <p:cNvSpPr txBox="1"/>
            <p:nvPr/>
          </p:nvSpPr>
          <p:spPr>
            <a:xfrm>
              <a:off x="5715008" y="1571612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1 бал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8" y="2334276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1 бал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8" y="4834606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1 бал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8" y="4048788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1 бал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8" y="3262970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1 бал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Варіант 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-2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Варіант 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642115" y="2499909"/>
            <a:ext cx="2429686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224" y="50004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Піднесіть до квадрату двочлени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28728" y="857232"/>
            <a:ext cx="6858048" cy="876176"/>
            <a:chOff x="1428728" y="1097805"/>
            <a:chExt cx="6858048" cy="876176"/>
          </a:xfrm>
        </p:grpSpPr>
        <p:sp>
          <p:nvSpPr>
            <p:cNvPr id="7" name="TextBox 6"/>
            <p:cNvSpPr txBox="1"/>
            <p:nvPr/>
          </p:nvSpPr>
          <p:spPr>
            <a:xfrm>
              <a:off x="1428728" y="1142984"/>
              <a:ext cx="2428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(а + 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)² =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43570" y="1097805"/>
              <a:ext cx="2643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(а - 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)² =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25879" y="1714488"/>
            <a:ext cx="8291599" cy="830997"/>
            <a:chOff x="825879" y="1857364"/>
            <a:chExt cx="8291599" cy="83099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25879" y="1857364"/>
              <a:ext cx="40318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800" b="1" dirty="0" smtClean="0"/>
                <a:t>=(а+</a:t>
              </a:r>
              <a:r>
                <a:rPr lang="en-US" sz="4800" b="1" dirty="0" smtClean="0"/>
                <a:t> b</a:t>
              </a:r>
              <a:r>
                <a:rPr lang="uk-UA" sz="4800" b="1" dirty="0" smtClean="0"/>
                <a:t>)·(а+</a:t>
              </a:r>
              <a:r>
                <a:rPr lang="en-US" sz="4800" b="1" dirty="0" smtClean="0"/>
                <a:t> b</a:t>
              </a:r>
              <a:r>
                <a:rPr lang="uk-UA" sz="4800" b="1" dirty="0" smtClean="0"/>
                <a:t>)= </a:t>
              </a:r>
              <a:endParaRPr lang="ru-RU" sz="48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40721" y="1857364"/>
              <a:ext cx="40767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800" b="1" dirty="0" smtClean="0"/>
                <a:t>=(а - </a:t>
              </a:r>
              <a:r>
                <a:rPr lang="en-US" sz="4800" b="1" dirty="0" smtClean="0"/>
                <a:t>b</a:t>
              </a:r>
              <a:r>
                <a:rPr lang="uk-UA" sz="4800" b="1" dirty="0" smtClean="0"/>
                <a:t>)·(а - </a:t>
              </a:r>
              <a:r>
                <a:rPr lang="en-US" sz="4800" b="1" dirty="0" smtClean="0"/>
                <a:t>b</a:t>
              </a:r>
              <a:r>
                <a:rPr lang="uk-UA" sz="4800" b="1" dirty="0" smtClean="0"/>
                <a:t>)= </a:t>
              </a:r>
              <a:endParaRPr lang="ru-RU" sz="4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235743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/>
              <a:t>=а²+а</a:t>
            </a:r>
            <a:r>
              <a:rPr lang="en-US" sz="4800" b="1" dirty="0" smtClean="0"/>
              <a:t>b</a:t>
            </a:r>
            <a:r>
              <a:rPr lang="uk-UA" sz="4800" b="1" dirty="0" smtClean="0"/>
              <a:t>+а</a:t>
            </a:r>
            <a:r>
              <a:rPr lang="en-US" sz="4800" b="1" dirty="0" smtClean="0"/>
              <a:t>b</a:t>
            </a:r>
            <a:r>
              <a:rPr lang="uk-UA" sz="4800" b="1" dirty="0" smtClean="0"/>
              <a:t>+</a:t>
            </a:r>
            <a:r>
              <a:rPr lang="en-US" sz="4800" b="1" dirty="0" smtClean="0"/>
              <a:t>b</a:t>
            </a:r>
            <a:r>
              <a:rPr lang="uk-UA" sz="4800" b="1" dirty="0" smtClean="0"/>
              <a:t>²= 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=а²+ 2а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b 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² </a:t>
            </a:r>
            <a:r>
              <a:rPr lang="uk-UA" sz="4800" b="1" dirty="0" smtClean="0"/>
              <a:t>;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4876" y="235743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=а²- а</a:t>
            </a:r>
            <a:r>
              <a:rPr lang="en-US" sz="4800" b="1" dirty="0" smtClean="0"/>
              <a:t>b</a:t>
            </a:r>
            <a:r>
              <a:rPr lang="uk-UA" sz="4800" b="1" dirty="0" smtClean="0"/>
              <a:t>- а</a:t>
            </a:r>
            <a:r>
              <a:rPr lang="en-US" sz="4800" b="1" dirty="0" smtClean="0"/>
              <a:t>b</a:t>
            </a:r>
            <a:r>
              <a:rPr lang="uk-UA" sz="4800" b="1" dirty="0" smtClean="0"/>
              <a:t>+</a:t>
            </a:r>
            <a:r>
              <a:rPr lang="en-US" sz="4800" b="1" dirty="0" smtClean="0"/>
              <a:t>b</a:t>
            </a:r>
            <a:r>
              <a:rPr lang="uk-UA" sz="4800" b="1" dirty="0" smtClean="0"/>
              <a:t>²= 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=а²- 2а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b 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² </a:t>
            </a:r>
            <a:r>
              <a:rPr lang="uk-UA" sz="4800" b="1" dirty="0" smtClean="0"/>
              <a:t>;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85918" y="378619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(а + </a:t>
            </a:r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uk-UA" sz="4800" b="1" dirty="0" smtClean="0">
                <a:solidFill>
                  <a:srgbClr val="FF0000"/>
                </a:solidFill>
              </a:rPr>
              <a:t>)² = а²+ 2а</a:t>
            </a:r>
            <a:r>
              <a:rPr lang="en-US" sz="4800" b="1" dirty="0" smtClean="0">
                <a:solidFill>
                  <a:srgbClr val="FF0000"/>
                </a:solidFill>
              </a:rPr>
              <a:t>b </a:t>
            </a:r>
            <a:r>
              <a:rPr lang="uk-UA" sz="4800" b="1" dirty="0" smtClean="0">
                <a:solidFill>
                  <a:srgbClr val="FF0000"/>
                </a:solidFill>
              </a:rPr>
              <a:t>+ </a:t>
            </a:r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uk-UA" sz="4800" b="1" dirty="0" smtClean="0">
                <a:solidFill>
                  <a:srgbClr val="FF0000"/>
                </a:solidFill>
              </a:rPr>
              <a:t>²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4494076"/>
            <a:ext cx="616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(а - </a:t>
            </a:r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uk-UA" sz="4800" b="1" dirty="0" smtClean="0">
                <a:solidFill>
                  <a:srgbClr val="FF0000"/>
                </a:solidFill>
              </a:rPr>
              <a:t>)² = а²- 2а</a:t>
            </a:r>
            <a:r>
              <a:rPr lang="en-US" sz="4800" b="1" dirty="0" smtClean="0">
                <a:solidFill>
                  <a:srgbClr val="FF0000"/>
                </a:solidFill>
              </a:rPr>
              <a:t>b </a:t>
            </a:r>
            <a:r>
              <a:rPr lang="uk-UA" sz="4800" b="1" dirty="0" smtClean="0">
                <a:solidFill>
                  <a:srgbClr val="FF0000"/>
                </a:solidFill>
              </a:rPr>
              <a:t>+ </a:t>
            </a:r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uk-UA" sz="4800" b="1" dirty="0" smtClean="0">
                <a:solidFill>
                  <a:srgbClr val="FF0000"/>
                </a:solidFill>
              </a:rPr>
              <a:t>²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85918" y="5319141"/>
            <a:ext cx="6357982" cy="1538883"/>
            <a:chOff x="-375573" y="4000504"/>
            <a:chExt cx="7991225" cy="1538883"/>
          </a:xfrm>
        </p:grpSpPr>
        <p:sp>
          <p:nvSpPr>
            <p:cNvPr id="27" name="TextBox 26"/>
            <p:cNvSpPr txBox="1"/>
            <p:nvPr/>
          </p:nvSpPr>
          <p:spPr>
            <a:xfrm>
              <a:off x="-285784" y="4000504"/>
              <a:ext cx="7901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а²+ 2а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 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+ 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²=(а + 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)² 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375573" y="4708390"/>
              <a:ext cx="7362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 а²- 2а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 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+ 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²= (а - </a:t>
              </a:r>
              <a:r>
                <a:rPr lang="en-US" sz="4800" b="1" dirty="0" smtClean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  <a:r>
                <a:rPr lang="uk-UA" sz="4800" b="1" dirty="0" smtClean="0">
                  <a:solidFill>
                    <a:schemeClr val="tx2">
                      <a:lumMod val="75000"/>
                    </a:schemeClr>
                  </a:solidFill>
                </a:rPr>
                <a:t>)²</a:t>
              </a:r>
              <a:endParaRPr lang="ru-RU" sz="4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3714752"/>
            <a:ext cx="9144000" cy="594658"/>
            <a:chOff x="0" y="3714752"/>
            <a:chExt cx="9144000" cy="594658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714752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1 бал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58116" y="3786190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1 бал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1428736"/>
            <a:ext cx="3000396" cy="2928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4356900"/>
            <a:ext cx="1214446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2000232" y="571480"/>
            <a:ext cx="4857784" cy="5000660"/>
            <a:chOff x="2000232" y="571480"/>
            <a:chExt cx="4857784" cy="5000660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2643174" y="1285860"/>
              <a:ext cx="3000396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5400000">
              <a:off x="1045343" y="2892421"/>
              <a:ext cx="2919434" cy="95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9058" y="571480"/>
              <a:ext cx="500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rgbClr val="FF0000"/>
                  </a:solidFill>
                </a:rPr>
                <a:t>а</a:t>
              </a:r>
              <a:endParaRPr lang="ru-RU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00232" y="2357430"/>
              <a:ext cx="500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 smtClean="0">
                  <a:solidFill>
                    <a:srgbClr val="FF0000"/>
                  </a:solidFill>
                </a:rPr>
                <a:t>а</a:t>
              </a:r>
              <a:endParaRPr lang="ru-RU" sz="4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5643570" y="1285860"/>
              <a:ext cx="1214446" cy="87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5400000">
              <a:off x="1892281" y="4964123"/>
              <a:ext cx="1215240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72198" y="596945"/>
              <a:ext cx="500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b</a:t>
              </a:r>
              <a:endParaRPr lang="ru-RU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32" y="4500570"/>
              <a:ext cx="500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b</a:t>
              </a:r>
              <a:endParaRPr lang="ru-RU"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00232" y="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S=(</a:t>
            </a:r>
            <a:r>
              <a:rPr lang="en-US" sz="4800" b="1" dirty="0" err="1" smtClean="0">
                <a:solidFill>
                  <a:srgbClr val="C00000"/>
                </a:solidFill>
              </a:rPr>
              <a:t>a+b</a:t>
            </a:r>
            <a:r>
              <a:rPr lang="en-US" sz="4800" b="1" dirty="0" smtClean="0">
                <a:solidFill>
                  <a:srgbClr val="C00000"/>
                </a:solidFill>
              </a:rPr>
              <a:t>)·(</a:t>
            </a:r>
            <a:r>
              <a:rPr lang="en-US" sz="4800" b="1" dirty="0" err="1" smtClean="0">
                <a:solidFill>
                  <a:srgbClr val="C00000"/>
                </a:solidFill>
              </a:rPr>
              <a:t>a+b</a:t>
            </a:r>
            <a:r>
              <a:rPr lang="en-US" sz="4800" b="1" dirty="0" smtClean="0">
                <a:solidFill>
                  <a:srgbClr val="C00000"/>
                </a:solidFill>
              </a:rPr>
              <a:t>)=(</a:t>
            </a:r>
            <a:r>
              <a:rPr lang="en-US" sz="4800" b="1" dirty="0" err="1" smtClean="0">
                <a:solidFill>
                  <a:srgbClr val="C00000"/>
                </a:solidFill>
              </a:rPr>
              <a:t>a+b</a:t>
            </a:r>
            <a:r>
              <a:rPr lang="en-US" sz="4800" b="1" dirty="0" smtClean="0">
                <a:solidFill>
                  <a:srgbClr val="C00000"/>
                </a:solidFill>
              </a:rPr>
              <a:t>)²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4744" y="2228671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а²</a:t>
            </a:r>
            <a:endParaRPr lang="ru-RU" sz="72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427942"/>
            <a:ext cx="1214446" cy="29289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3536149" y="3463925"/>
            <a:ext cx="1214446" cy="300039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3500430" y="2214554"/>
            <a:ext cx="3314808" cy="3357586"/>
            <a:chOff x="3500430" y="2214554"/>
            <a:chExt cx="3314808" cy="3357586"/>
          </a:xfrm>
        </p:grpSpPr>
        <p:sp>
          <p:nvSpPr>
            <p:cNvPr id="30" name="TextBox 29"/>
            <p:cNvSpPr txBox="1"/>
            <p:nvPr/>
          </p:nvSpPr>
          <p:spPr>
            <a:xfrm>
              <a:off x="3500430" y="4371811"/>
              <a:ext cx="1428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 smtClean="0">
                  <a:solidFill>
                    <a:srgbClr val="FF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а·</a:t>
              </a:r>
              <a:r>
                <a:rPr lang="en-US" sz="7200" b="1" dirty="0" smtClean="0">
                  <a:solidFill>
                    <a:srgbClr val="FF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</a:t>
              </a:r>
              <a:endParaRPr lang="ru-RU" sz="72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5500694" y="2328769"/>
              <a:ext cx="1428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 smtClean="0">
                  <a:solidFill>
                    <a:srgbClr val="FF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а·</a:t>
              </a:r>
              <a:r>
                <a:rPr lang="en-US" sz="7200" b="1" dirty="0" smtClean="0">
                  <a:solidFill>
                    <a:srgbClr val="FF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</a:t>
              </a:r>
              <a:endParaRPr lang="ru-RU" sz="72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57884" y="4443249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</a:t>
            </a:r>
            <a:r>
              <a:rPr lang="uk-UA" sz="72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²</a:t>
            </a:r>
            <a:endParaRPr lang="ru-RU" sz="72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0298" y="5643578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S=</a:t>
            </a:r>
            <a:r>
              <a:rPr lang="uk-UA" sz="6600" b="1" dirty="0" smtClean="0">
                <a:solidFill>
                  <a:srgbClr val="C00000"/>
                </a:solidFill>
              </a:rPr>
              <a:t>а²</a:t>
            </a:r>
            <a:r>
              <a:rPr lang="en-US" sz="6600" b="1" dirty="0" smtClean="0">
                <a:solidFill>
                  <a:srgbClr val="C00000"/>
                </a:solidFill>
              </a:rPr>
              <a:t>+2ab+b²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5" grpId="0"/>
      <p:bldP spid="26" grpId="0"/>
      <p:bldP spid="5" grpId="0" animBg="1"/>
      <p:bldP spid="6" grpId="0" animBg="1"/>
      <p:bldP spid="3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ндрей\Рабочий стол\школа\Картинки\94-4.jpg"/>
          <p:cNvPicPr>
            <a:picLocks noChangeAspect="1" noChangeArrowheads="1"/>
          </p:cNvPicPr>
          <p:nvPr/>
        </p:nvPicPr>
        <p:blipFill>
          <a:blip r:embed="rId2"/>
          <a:srcRect r="17977" b="17840"/>
          <a:stretch>
            <a:fillRect/>
          </a:stretch>
        </p:blipFill>
        <p:spPr bwMode="auto">
          <a:xfrm>
            <a:off x="0" y="0"/>
            <a:ext cx="914293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-2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Усно . 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Подайте у вигляді многочлена.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1435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(b + 3)²=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42873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(10 – c )²=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(8 + y)²=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392906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а²- 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uk-UA" sz="4800" b="1" dirty="0" smtClean="0"/>
              <a:t>·3·а +3²</a:t>
            </a:r>
            <a:r>
              <a:rPr lang="en-US" sz="4800" b="1" dirty="0" smtClean="0"/>
              <a:t>=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598267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4х²+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uk-UA" sz="4800" b="1" dirty="0" smtClean="0"/>
              <a:t>·2ху</a:t>
            </a:r>
            <a:r>
              <a:rPr lang="en-US" sz="4800" b="1" dirty="0" smtClean="0"/>
              <a:t>+ </a:t>
            </a:r>
            <a:r>
              <a:rPr lang="uk-UA" sz="4800" b="1" dirty="0" smtClean="0"/>
              <a:t>у</a:t>
            </a:r>
            <a:r>
              <a:rPr lang="en-US" sz="4800" b="1" dirty="0" smtClean="0"/>
              <a:t>²=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241209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9х²+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800" b="1" dirty="0" smtClean="0"/>
              <a:t>·3</a:t>
            </a:r>
            <a:r>
              <a:rPr lang="uk-UA" sz="4800" b="1" dirty="0" err="1" smtClean="0"/>
              <a:t>ху</a:t>
            </a:r>
            <a:r>
              <a:rPr lang="en-US" sz="4800" b="1" dirty="0" smtClean="0"/>
              <a:t>+ </a:t>
            </a:r>
            <a:r>
              <a:rPr lang="uk-UA" sz="4800" b="1" dirty="0" smtClean="0"/>
              <a:t>у</a:t>
            </a:r>
            <a:r>
              <a:rPr lang="en-US" sz="4800" b="1" dirty="0" smtClean="0"/>
              <a:t>²=</a:t>
            </a:r>
            <a:endParaRPr lang="ru-RU" sz="4800" b="1" dirty="0"/>
          </a:p>
        </p:txBody>
      </p:sp>
      <p:pic>
        <p:nvPicPr>
          <p:cNvPr id="12" name="Picture 2" descr="C:\Documents and Settings\Андрей\Рабочий стол\школа\Картинки\95-4.jpg"/>
          <p:cNvPicPr>
            <a:picLocks noChangeAspect="1" noChangeArrowheads="1"/>
          </p:cNvPicPr>
          <p:nvPr/>
        </p:nvPicPr>
        <p:blipFill>
          <a:blip r:embed="rId3"/>
          <a:srcRect l="88910" t="80800"/>
          <a:stretch>
            <a:fillRect/>
          </a:stretch>
        </p:blipFill>
        <p:spPr bwMode="auto">
          <a:xfrm>
            <a:off x="6929466" y="4357694"/>
            <a:ext cx="2143128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28596" y="335756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Подайте у вигляді квадрата двочлена.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848</Words>
  <Application>Microsoft Office PowerPoint</Application>
  <PresentationFormat>Экран (4:3)</PresentationFormat>
  <Paragraphs>231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94</cp:revision>
  <dcterms:modified xsi:type="dcterms:W3CDTF">2015-01-13T18:28:51Z</dcterms:modified>
</cp:coreProperties>
</file>