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  <p:sldMasterId id="2147483660" r:id="rId4"/>
    <p:sldMasterId id="2147483661" r:id="rId5"/>
    <p:sldMasterId id="2147483662" r:id="rId6"/>
    <p:sldMasterId id="2147483663" r:id="rId7"/>
    <p:sldMasterId id="2147483664" r:id="rId8"/>
    <p:sldMasterId id="2147483665" r:id="rId9"/>
    <p:sldMasterId id="2147483666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</p:sldIdLst>
  <p:sldSz cy="6858000" cx="9144000"/>
  <p:notesSz cx="6858000" cy="9144000"/>
  <p:embeddedFontLst>
    <p:embeddedFont>
      <p:font typeface="Arial Black"/>
      <p:regular r:id="rId25"/>
    </p:embeddedFont>
    <p:embeddedFont>
      <p:font typeface="Rambla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9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1" Type="http://schemas.openxmlformats.org/officeDocument/2006/relationships/theme" Target="theme/theme8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Master" Target="slideMasters/slideMaster7.xml"/><Relationship Id="rId26" Type="http://schemas.openxmlformats.org/officeDocument/2006/relationships/font" Target="fonts/Rambla-regular.fntdata"/><Relationship Id="rId25" Type="http://schemas.openxmlformats.org/officeDocument/2006/relationships/font" Target="fonts/ArialBlack-regular.fntdata"/><Relationship Id="rId28" Type="http://schemas.openxmlformats.org/officeDocument/2006/relationships/font" Target="fonts/Rambla-italic.fntdata"/><Relationship Id="rId27" Type="http://schemas.openxmlformats.org/officeDocument/2006/relationships/font" Target="fonts/Rambla-bold.fntdata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29" Type="http://schemas.openxmlformats.org/officeDocument/2006/relationships/font" Target="fonts/Rambla-boldItalic.fntdata"/><Relationship Id="rId7" Type="http://schemas.openxmlformats.org/officeDocument/2006/relationships/slideMaster" Target="slideMasters/slideMaster5.xml"/><Relationship Id="rId8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10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6" name="Shape 16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9" name="Shape 22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6" name="Shape 23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3" name="Shape 24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0" name="Shape 25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2" name="Shape 17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0" name="Shape 18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6" name="Shape 18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3" name="Shape 19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1" name="Shape 20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8" name="Shape 20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5" name="Shape 21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2" name="Shape 22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Титульный слайд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ctrTitle"/>
          </p:nvPr>
        </p:nvSpPr>
        <p:spPr>
          <a:xfrm>
            <a:off x="685800" y="1752600"/>
            <a:ext cx="7772400" cy="182976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1" i="0" sz="48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subTitle"/>
          </p:nvPr>
        </p:nvSpPr>
        <p:spPr>
          <a:xfrm>
            <a:off x="685800" y="3611607"/>
            <a:ext cx="7772400" cy="11997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64008" rtl="0" algn="r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0" i="0" sz="27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457200" marR="0" rtl="0" algn="ctr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Font typeface="Verdana"/>
              <a:buNone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914400" marR="0" rtl="0" algn="ctr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1371600" marR="0" rtl="0" algn="ctr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1828800" marR="0" rtl="0" algn="ctr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2286000" marR="0" rtl="0" algn="ctr">
              <a:spcBef>
                <a:spcPts val="350"/>
              </a:spcBef>
              <a:buClr>
                <a:schemeClr val="accent3"/>
              </a:buClr>
              <a:buFont typeface="Noto Sans Symbols"/>
              <a:buNone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2743200" marR="0" rtl="0" algn="ctr">
              <a:spcBef>
                <a:spcPts val="350"/>
              </a:spcBef>
              <a:buClr>
                <a:schemeClr val="accent3"/>
              </a:buClr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3200400" marR="0" rtl="0" algn="ctr">
              <a:spcBef>
                <a:spcPts val="350"/>
              </a:spcBef>
              <a:buClr>
                <a:schemeClr val="accent3"/>
              </a:buClr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3657600" marR="0" rtl="0" algn="ctr">
              <a:spcBef>
                <a:spcPts val="350"/>
              </a:spcBef>
              <a:buClr>
                <a:schemeClr val="accent3"/>
              </a:buClr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Объект с подписью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x="914400" y="4876800"/>
            <a:ext cx="7481775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Rambla"/>
              <a:buNone/>
              <a:defRPr b="0" i="0" sz="2500" u="none" cap="none" strike="noStrike">
                <a:solidFill>
                  <a:schemeClr val="accen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4419600" y="5355101"/>
            <a:ext cx="3974592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23971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Font typeface="Verdana"/>
              <a:buNone/>
              <a:defRPr b="0" i="0" sz="12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23653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1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22860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2286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39" name="Shape 139"/>
          <p:cNvSpPr txBox="1"/>
          <p:nvPr>
            <p:ph idx="2" type="body"/>
          </p:nvPr>
        </p:nvSpPr>
        <p:spPr>
          <a:xfrm>
            <a:off x="914400" y="274319"/>
            <a:ext cx="7479791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348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32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6191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8413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4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160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016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40" name="Shape 140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1" name="Shape 141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Shape 142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Рисунок с подписью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idx="1" type="body"/>
          </p:nvPr>
        </p:nvSpPr>
        <p:spPr>
          <a:xfrm>
            <a:off x="1141232" y="5443401"/>
            <a:ext cx="7162799" cy="64823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18288" rtl="0" algn="r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16351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12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7303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714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9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7145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9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59" name="Shape 159"/>
          <p:cNvSpPr/>
          <p:nvPr>
            <p:ph idx="2" type="pic"/>
          </p:nvPr>
        </p:nvSpPr>
        <p:spPr>
          <a:xfrm>
            <a:off x="228600" y="189968"/>
            <a:ext cx="8686800" cy="4389119"/>
          </a:xfrm>
          <a:prstGeom prst="rect">
            <a:avLst/>
          </a:prstGeom>
          <a:solidFill>
            <a:schemeClr val="dk2"/>
          </a:solidFill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9366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3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318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1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79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9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60" name="Shape 160"/>
          <p:cNvSpPr txBox="1"/>
          <p:nvPr>
            <p:ph type="title"/>
          </p:nvPr>
        </p:nvSpPr>
        <p:spPr>
          <a:xfrm>
            <a:off x="228600" y="4865121"/>
            <a:ext cx="8075431" cy="5626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Rambla"/>
              <a:buNone/>
              <a:defRPr b="0" i="0" sz="3000" u="none" cap="none" strike="noStrike">
                <a:solidFill>
                  <a:schemeClr val="accen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61" name="Shape 161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Shape 162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3" name="Shape 163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Заголовок и объект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>
            <p:ph idx="1" type="body"/>
          </p:nvPr>
        </p:nvSpPr>
        <p:spPr>
          <a:xfrm>
            <a:off x="457200" y="1481137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6939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9366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318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79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39" name="Shape 3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Пустой слайд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Вертикальный заголовок и текст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/>
          <p:nvPr>
            <p:ph type="title"/>
          </p:nvPr>
        </p:nvSpPr>
        <p:spPr>
          <a:xfrm rot="5400000">
            <a:off x="4936367" y="2182285"/>
            <a:ext cx="5592760" cy="177747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" type="body"/>
          </p:nvPr>
        </p:nvSpPr>
        <p:spPr>
          <a:xfrm rot="5400000">
            <a:off x="823119" y="-91279"/>
            <a:ext cx="5592759" cy="63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6939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9366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318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79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Заголовок и вертикальный текст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 rot="5400000">
            <a:off x="2378964" y="-440435"/>
            <a:ext cx="438607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6939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9366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318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79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Сравнение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457200" y="5410200"/>
            <a:ext cx="4040187" cy="762000"/>
          </a:xfrm>
          <a:prstGeom prst="rect">
            <a:avLst/>
          </a:prstGeom>
          <a:solidFill>
            <a:schemeClr val="accent1"/>
          </a:solidFill>
          <a:ln cap="flat" cmpd="sng" w="9650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23971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Font typeface="Verdana"/>
              <a:buNone/>
              <a:defRPr b="1" i="0" sz="2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23653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22860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2286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2" type="body"/>
          </p:nvPr>
        </p:nvSpPr>
        <p:spPr>
          <a:xfrm>
            <a:off x="4645026" y="5410200"/>
            <a:ext cx="4041774" cy="762000"/>
          </a:xfrm>
          <a:prstGeom prst="rect">
            <a:avLst/>
          </a:prstGeom>
          <a:solidFill>
            <a:schemeClr val="accent1"/>
          </a:solidFill>
          <a:ln cap="flat" cmpd="sng" w="9650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23971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Font typeface="Verdana"/>
              <a:buNone/>
              <a:defRPr b="1" i="0" sz="2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23653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22860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2286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3" type="body"/>
          </p:nvPr>
        </p:nvSpPr>
        <p:spPr>
          <a:xfrm>
            <a:off x="457200" y="1444294"/>
            <a:ext cx="4040187" cy="39417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59893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4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11271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2223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2700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270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4" type="body"/>
          </p:nvPr>
        </p:nvSpPr>
        <p:spPr>
          <a:xfrm>
            <a:off x="4645025" y="1444294"/>
            <a:ext cx="4041774" cy="39417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59893" lvl="0" marL="365125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4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11271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2223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2700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270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Заголовок раздела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type="title"/>
          </p:nvPr>
        </p:nvSpPr>
        <p:spPr>
          <a:xfrm>
            <a:off x="722375" y="10597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Rambla"/>
              <a:buNone/>
              <a:defRPr b="1" i="0" sz="48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3922712" y="2931711"/>
            <a:ext cx="4572000" cy="14548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ans Symbols"/>
              <a:buNone/>
              <a:defRPr b="0" i="0" sz="23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23971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Font typeface="Verdana"/>
              <a:buNone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23653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22860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2286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91" name="Shape 91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Shape 92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Два объекта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idx="1" type="body"/>
          </p:nvPr>
        </p:nvSpPr>
        <p:spPr>
          <a:xfrm>
            <a:off x="457200" y="1481328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2621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8731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953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1430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08" name="Shape 108"/>
          <p:cNvSpPr txBox="1"/>
          <p:nvPr>
            <p:ph idx="2" type="body"/>
          </p:nvPr>
        </p:nvSpPr>
        <p:spPr>
          <a:xfrm>
            <a:off x="4648200" y="1481328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2621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8731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4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953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1430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09" name="Shape 10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10" name="Shape 110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Shape 111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Shape 112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Только заголовок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27" name="Shape 127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Shape 128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Shape 129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03.png"/><Relationship Id="rId2" Type="http://schemas.openxmlformats.org/officeDocument/2006/relationships/image" Target="../media/image01.png"/><Relationship Id="rId3" Type="http://schemas.openxmlformats.org/officeDocument/2006/relationships/slideLayout" Target="../slideLayouts/slideLayout1.xml"/><Relationship Id="rId4" Type="http://schemas.openxmlformats.org/officeDocument/2006/relationships/theme" Target="../theme/theme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05.png"/><Relationship Id="rId2" Type="http://schemas.openxmlformats.org/officeDocument/2006/relationships/image" Target="../media/image00.png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theme" Target="../theme/theme7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02.jpg"/><Relationship Id="rId2" Type="http://schemas.openxmlformats.org/officeDocument/2006/relationships/slideLayout" Target="../slideLayouts/slideLayout6.xml"/><Relationship Id="rId3" Type="http://schemas.openxmlformats.org/officeDocument/2006/relationships/theme" Target="../theme/theme2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image" Target="../media/image04.jpg"/><Relationship Id="rId2" Type="http://schemas.openxmlformats.org/officeDocument/2006/relationships/image" Target="../media/image05.png"/><Relationship Id="rId3" Type="http://schemas.openxmlformats.org/officeDocument/2006/relationships/image" Target="../media/image00.png"/><Relationship Id="rId4" Type="http://schemas.openxmlformats.org/officeDocument/2006/relationships/slideLayout" Target="../slideLayouts/slideLayout7.xml"/><Relationship Id="rId5" Type="http://schemas.openxmlformats.org/officeDocument/2006/relationships/theme" Target="../theme/theme1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image" Target="../media/image04.jpg"/><Relationship Id="rId2" Type="http://schemas.openxmlformats.org/officeDocument/2006/relationships/image" Target="../media/image05.png"/><Relationship Id="rId3" Type="http://schemas.openxmlformats.org/officeDocument/2006/relationships/image" Target="../media/image00.png"/><Relationship Id="rId4" Type="http://schemas.openxmlformats.org/officeDocument/2006/relationships/slideLayout" Target="../slideLayouts/slideLayout8.xml"/><Relationship Id="rId5" Type="http://schemas.openxmlformats.org/officeDocument/2006/relationships/theme" Target="../theme/theme6.xml"/></Relationships>
</file>

<file path=ppt/slideMasters/_rels/slideMaster6.xml.rels><?xml version="1.0" encoding="UTF-8" standalone="yes"?><Relationships xmlns="http://schemas.openxmlformats.org/package/2006/relationships"><Relationship Id="rId1" Type="http://schemas.openxmlformats.org/officeDocument/2006/relationships/image" Target="../media/image04.jpg"/><Relationship Id="rId2" Type="http://schemas.openxmlformats.org/officeDocument/2006/relationships/image" Target="../media/image05.png"/><Relationship Id="rId3" Type="http://schemas.openxmlformats.org/officeDocument/2006/relationships/image" Target="../media/image00.png"/><Relationship Id="rId4" Type="http://schemas.openxmlformats.org/officeDocument/2006/relationships/slideLayout" Target="../slideLayouts/slideLayout9.xml"/><Relationship Id="rId5" Type="http://schemas.openxmlformats.org/officeDocument/2006/relationships/theme" Target="../theme/theme4.xml"/></Relationships>
</file>

<file path=ppt/slideMasters/_rels/slideMaster7.xml.rels><?xml version="1.0" encoding="UTF-8" standalone="yes"?><Relationships xmlns="http://schemas.openxmlformats.org/package/2006/relationships"><Relationship Id="rId1" Type="http://schemas.openxmlformats.org/officeDocument/2006/relationships/image" Target="../media/image02.jpg"/><Relationship Id="rId2" Type="http://schemas.openxmlformats.org/officeDocument/2006/relationships/slideLayout" Target="../slideLayouts/slideLayout10.xml"/><Relationship Id="rId3" Type="http://schemas.openxmlformats.org/officeDocument/2006/relationships/theme" Target="../theme/theme3.xml"/></Relationships>
</file>

<file path=ppt/slideMasters/_rels/slideMaster8.xml.rels><?xml version="1.0" encoding="UTF-8" standalone="yes"?><Relationships xmlns="http://schemas.openxmlformats.org/package/2006/relationships"><Relationship Id="rId1" Type="http://schemas.openxmlformats.org/officeDocument/2006/relationships/image" Target="../media/image04.jpg"/><Relationship Id="rId2" Type="http://schemas.openxmlformats.org/officeDocument/2006/relationships/image" Target="../media/image05.png"/><Relationship Id="rId3" Type="http://schemas.openxmlformats.org/officeDocument/2006/relationships/image" Target="../media/image00.png"/><Relationship Id="rId4" Type="http://schemas.openxmlformats.org/officeDocument/2006/relationships/slideLayout" Target="../slideLayouts/slideLayout11.xml"/><Relationship Id="rId5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>
            <a:gsLst>
              <a:gs pos="0">
                <a:srgbClr val="007897"/>
              </a:gs>
              <a:gs pos="55000">
                <a:srgbClr val="4ABBE0"/>
              </a:gs>
              <a:gs pos="100000">
                <a:srgbClr val="007897"/>
              </a:gs>
            </a:gsLst>
            <a:lin ang="3000000" scaled="0"/>
          </a:gra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" name="Shape 7"/>
          <p:cNvGrpSpPr/>
          <p:nvPr/>
        </p:nvGrpSpPr>
        <p:grpSpPr>
          <a:xfrm>
            <a:off x="-12192" y="4953000"/>
            <a:ext cx="9162288" cy="1917191"/>
            <a:chOff x="0" y="0"/>
            <a:chExt cx="2147483646" cy="2147483647"/>
          </a:xfrm>
        </p:grpSpPr>
        <p:sp>
          <p:nvSpPr>
            <p:cNvPr id="8" name="Shape 8"/>
            <p:cNvSpPr/>
            <p:nvPr/>
          </p:nvSpPr>
          <p:spPr>
            <a:xfrm>
              <a:off x="398381857" y="0"/>
              <a:ext cx="1747673099" cy="545905170"/>
            </a:xfrm>
            <a:custGeom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7128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9FCBDC">
                <a:alpha val="39607"/>
              </a:srgbClr>
            </a:solidFill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Shape 9"/>
            <p:cNvSpPr/>
            <p:nvPr/>
          </p:nvSpPr>
          <p:spPr>
            <a:xfrm>
              <a:off x="11415820" y="318296703"/>
              <a:ext cx="2134639020" cy="883759407"/>
            </a:xfrm>
            <a:custGeom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1000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" name="Shape 10"/>
            <p:cNvGrpSpPr/>
            <p:nvPr/>
          </p:nvGrpSpPr>
          <p:grpSpPr>
            <a:xfrm>
              <a:off x="1428940" y="44383138"/>
              <a:ext cx="2146054706" cy="2103100508"/>
              <a:chOff x="0" y="0"/>
              <a:chExt cx="2147483647" cy="2147483647"/>
            </a:xfrm>
          </p:grpSpPr>
          <p:pic>
            <p:nvPicPr>
              <p:cNvPr id="11" name="Shape 11"/>
              <p:cNvPicPr preferRelativeResize="0"/>
              <p:nvPr/>
            </p:nvPicPr>
            <p:blipFill rotWithShape="1">
              <a:blip r:embed="rId1">
                <a:alphaModFix/>
              </a:blip>
              <a:srcRect b="0" l="0" r="0" t="0"/>
              <a:stretch/>
            </p:blipFill>
            <p:spPr>
              <a:xfrm>
                <a:off x="0" y="0"/>
                <a:ext cx="2147483647" cy="214748364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" name="Shape 12"/>
              <p:cNvSpPr txBox="1"/>
              <p:nvPr/>
            </p:nvSpPr>
            <p:spPr>
              <a:xfrm>
                <a:off x="1568127" y="9534511"/>
                <a:ext cx="0" cy="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3" name="Shape 13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0" y="37555631"/>
              <a:ext cx="2147483545" cy="9149854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" name="Shape 1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457200" y="1481137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6939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9366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318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79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715962" y="5002212"/>
            <a:ext cx="3802062" cy="1443037"/>
          </a:xfrm>
          <a:custGeom>
            <a:pathLst>
              <a:path extrusionOk="0" h="120000" w="120000">
                <a:moveTo>
                  <a:pt x="-6854" y="78863"/>
                </a:moveTo>
                <a:lnTo>
                  <a:pt x="149083" y="155000"/>
                </a:lnTo>
                <a:lnTo>
                  <a:pt x="108937" y="155000"/>
                </a:lnTo>
                <a:lnTo>
                  <a:pt x="-6833" y="78409"/>
                </a:lnTo>
              </a:path>
            </a:pathLst>
          </a:custGeom>
          <a:solidFill>
            <a:srgbClr val="9FCBDC">
              <a:alpha val="39607"/>
            </a:srgbClr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Shape 27"/>
          <p:cNvSpPr/>
          <p:nvPr/>
        </p:nvSpPr>
        <p:spPr>
          <a:xfrm>
            <a:off x="-53975" y="5784850"/>
            <a:ext cx="3802062" cy="838199"/>
          </a:xfrm>
          <a:custGeom>
            <a:pathLst>
              <a:path extrusionOk="0" h="120000" w="120000">
                <a:moveTo>
                  <a:pt x="17020" y="22045"/>
                </a:moveTo>
                <a:lnTo>
                  <a:pt x="133500" y="155000"/>
                </a:lnTo>
                <a:lnTo>
                  <a:pt x="109000" y="155681"/>
                </a:lnTo>
                <a:lnTo>
                  <a:pt x="17270" y="22954"/>
                </a:ln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Shape 28"/>
          <p:cNvGrpSpPr/>
          <p:nvPr/>
        </p:nvGrpSpPr>
        <p:grpSpPr>
          <a:xfrm>
            <a:off x="-12700" y="5784850"/>
            <a:ext cx="3414712" cy="1092199"/>
            <a:chOff x="-12700" y="5784850"/>
            <a:chExt cx="3414712" cy="1092199"/>
          </a:xfrm>
        </p:grpSpPr>
        <p:pic>
          <p:nvPicPr>
            <p:cNvPr id="29" name="Shape 29"/>
            <p:cNvPicPr preferRelativeResize="0"/>
            <p:nvPr/>
          </p:nvPicPr>
          <p:blipFill rotWithShape="1">
            <a:blip r:embed="rId1">
              <a:alphaModFix/>
            </a:blip>
            <a:srcRect b="0" l="0" r="0" t="0"/>
            <a:stretch/>
          </p:blipFill>
          <p:spPr>
            <a:xfrm>
              <a:off x="-12700" y="5784850"/>
              <a:ext cx="3414712" cy="109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Shape 30"/>
            <p:cNvSpPr txBox="1"/>
            <p:nvPr/>
          </p:nvSpPr>
          <p:spPr>
            <a:xfrm>
              <a:off x="277812" y="6421437"/>
              <a:ext cx="1700212" cy="3603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1" name="Shape 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9050" y="5772150"/>
            <a:ext cx="3421062" cy="1109661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Shape 3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457200" y="1481137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6939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9366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318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79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457200" y="1481137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6939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9366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318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79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3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/>
        </p:nvSpPr>
        <p:spPr>
          <a:xfrm>
            <a:off x="715962" y="5002212"/>
            <a:ext cx="3802062" cy="1443037"/>
          </a:xfrm>
          <a:custGeom>
            <a:pathLst>
              <a:path extrusionOk="0" h="120000" w="120000">
                <a:moveTo>
                  <a:pt x="-6854" y="78863"/>
                </a:moveTo>
                <a:lnTo>
                  <a:pt x="149083" y="155000"/>
                </a:lnTo>
                <a:lnTo>
                  <a:pt x="108937" y="155000"/>
                </a:lnTo>
                <a:lnTo>
                  <a:pt x="-6833" y="78409"/>
                </a:lnTo>
              </a:path>
            </a:pathLst>
          </a:custGeom>
          <a:solidFill>
            <a:srgbClr val="9FCBDC">
              <a:alpha val="39607"/>
            </a:srgbClr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Shape 76"/>
          <p:cNvSpPr/>
          <p:nvPr/>
        </p:nvSpPr>
        <p:spPr>
          <a:xfrm>
            <a:off x="-53975" y="5784850"/>
            <a:ext cx="3802062" cy="838199"/>
          </a:xfrm>
          <a:custGeom>
            <a:pathLst>
              <a:path extrusionOk="0" h="120000" w="120000">
                <a:moveTo>
                  <a:pt x="17020" y="22045"/>
                </a:moveTo>
                <a:lnTo>
                  <a:pt x="133500" y="155000"/>
                </a:lnTo>
                <a:lnTo>
                  <a:pt x="109000" y="155681"/>
                </a:lnTo>
                <a:lnTo>
                  <a:pt x="17270" y="22954"/>
                </a:ln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7" name="Shape 77"/>
          <p:cNvGrpSpPr/>
          <p:nvPr/>
        </p:nvGrpSpPr>
        <p:grpSpPr>
          <a:xfrm>
            <a:off x="-12700" y="5784850"/>
            <a:ext cx="3414712" cy="1092199"/>
            <a:chOff x="-12700" y="5784850"/>
            <a:chExt cx="3414712" cy="1092199"/>
          </a:xfrm>
        </p:grpSpPr>
        <p:pic>
          <p:nvPicPr>
            <p:cNvPr id="78" name="Shape 78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-12700" y="5784850"/>
              <a:ext cx="3414712" cy="109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9" name="Shape 79"/>
            <p:cNvSpPr txBox="1"/>
            <p:nvPr/>
          </p:nvSpPr>
          <p:spPr>
            <a:xfrm>
              <a:off x="277812" y="6421437"/>
              <a:ext cx="1700212" cy="3603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0" name="Shape 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9050" y="5772150"/>
            <a:ext cx="3421062" cy="1109661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Shape 81"/>
          <p:cNvSpPr/>
          <p:nvPr/>
        </p:nvSpPr>
        <p:spPr>
          <a:xfrm>
            <a:off x="3636962" y="3005136"/>
            <a:ext cx="182561" cy="228600"/>
          </a:xfrm>
          <a:prstGeom prst="chevron">
            <a:avLst>
              <a:gd fmla="val 10800" name="adj"/>
            </a:avLst>
          </a:prstGeom>
          <a:gradFill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 scaled="0"/>
          </a:gradFill>
          <a:ln cap="rnd" cmpd="sng" w="9525">
            <a:solidFill>
              <a:srgbClr val="1E768C"/>
            </a:solidFill>
            <a:prstDash val="solid"/>
            <a:miter/>
            <a:headEnd len="med" w="med" type="none"/>
            <a:tailEnd len="med" w="med" type="none"/>
          </a:ln>
          <a:effectLst>
            <a:outerShdw blurRad="63500" dir="5400000" dist="25400">
              <a:srgbClr val="000000">
                <a:alpha val="45882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Shape 82"/>
          <p:cNvSpPr/>
          <p:nvPr/>
        </p:nvSpPr>
        <p:spPr>
          <a:xfrm>
            <a:off x="3449637" y="3005136"/>
            <a:ext cx="184149" cy="228600"/>
          </a:xfrm>
          <a:prstGeom prst="chevron">
            <a:avLst>
              <a:gd fmla="val 10800" name="adj"/>
            </a:avLst>
          </a:prstGeom>
          <a:gradFill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 scaled="0"/>
          </a:gradFill>
          <a:ln cap="rnd" cmpd="sng" w="9525">
            <a:solidFill>
              <a:srgbClr val="1E768C"/>
            </a:solidFill>
            <a:prstDash val="solid"/>
            <a:miter/>
            <a:headEnd len="med" w="med" type="none"/>
            <a:tailEnd len="med" w="med" type="none"/>
          </a:ln>
          <a:effectLst>
            <a:outerShdw blurRad="63500" dir="5400000" dist="25400">
              <a:srgbClr val="000000">
                <a:alpha val="45882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Shape 8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457200" y="1481137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6939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7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9366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3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318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1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79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9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85" name="Shape 85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Shape 86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Shape 87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/>
        </p:nvSpPr>
        <p:spPr>
          <a:xfrm>
            <a:off x="715962" y="5002212"/>
            <a:ext cx="3802062" cy="1443037"/>
          </a:xfrm>
          <a:custGeom>
            <a:pathLst>
              <a:path extrusionOk="0" h="120000" w="120000">
                <a:moveTo>
                  <a:pt x="-6854" y="78863"/>
                </a:moveTo>
                <a:lnTo>
                  <a:pt x="149083" y="155000"/>
                </a:lnTo>
                <a:lnTo>
                  <a:pt x="108937" y="155000"/>
                </a:lnTo>
                <a:lnTo>
                  <a:pt x="-6833" y="78409"/>
                </a:lnTo>
              </a:path>
            </a:pathLst>
          </a:custGeom>
          <a:solidFill>
            <a:srgbClr val="9FCBDC">
              <a:alpha val="39607"/>
            </a:srgbClr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Shape 96"/>
          <p:cNvSpPr/>
          <p:nvPr/>
        </p:nvSpPr>
        <p:spPr>
          <a:xfrm>
            <a:off x="-53975" y="5784850"/>
            <a:ext cx="3802062" cy="838199"/>
          </a:xfrm>
          <a:custGeom>
            <a:pathLst>
              <a:path extrusionOk="0" h="120000" w="120000">
                <a:moveTo>
                  <a:pt x="17020" y="22045"/>
                </a:moveTo>
                <a:lnTo>
                  <a:pt x="133500" y="155000"/>
                </a:lnTo>
                <a:lnTo>
                  <a:pt x="109000" y="155681"/>
                </a:lnTo>
                <a:lnTo>
                  <a:pt x="17270" y="22954"/>
                </a:ln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7" name="Shape 97"/>
          <p:cNvGrpSpPr/>
          <p:nvPr/>
        </p:nvGrpSpPr>
        <p:grpSpPr>
          <a:xfrm>
            <a:off x="-12700" y="5784850"/>
            <a:ext cx="3414712" cy="1092199"/>
            <a:chOff x="-12700" y="5784850"/>
            <a:chExt cx="3414712" cy="1092199"/>
          </a:xfrm>
        </p:grpSpPr>
        <p:pic>
          <p:nvPicPr>
            <p:cNvPr id="98" name="Shape 98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-12700" y="5784850"/>
              <a:ext cx="3414712" cy="109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9" name="Shape 99"/>
            <p:cNvSpPr txBox="1"/>
            <p:nvPr/>
          </p:nvSpPr>
          <p:spPr>
            <a:xfrm>
              <a:off x="277812" y="6421437"/>
              <a:ext cx="1700212" cy="3603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0" name="Shape 10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9050" y="5772150"/>
            <a:ext cx="3421062" cy="110966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Shape 10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457200" y="1481137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6939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7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9366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3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318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1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79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9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03" name="Shape 103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4" name="Shape 104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Shape 105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5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/>
        </p:nvSpPr>
        <p:spPr>
          <a:xfrm>
            <a:off x="715962" y="5002212"/>
            <a:ext cx="3802062" cy="1443037"/>
          </a:xfrm>
          <a:custGeom>
            <a:pathLst>
              <a:path extrusionOk="0" h="120000" w="120000">
                <a:moveTo>
                  <a:pt x="-6854" y="78863"/>
                </a:moveTo>
                <a:lnTo>
                  <a:pt x="149083" y="155000"/>
                </a:lnTo>
                <a:lnTo>
                  <a:pt x="108937" y="155000"/>
                </a:lnTo>
                <a:lnTo>
                  <a:pt x="-6833" y="78409"/>
                </a:lnTo>
              </a:path>
            </a:pathLst>
          </a:custGeom>
          <a:solidFill>
            <a:srgbClr val="9FCBDC">
              <a:alpha val="39607"/>
            </a:srgbClr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Shape 115"/>
          <p:cNvSpPr/>
          <p:nvPr/>
        </p:nvSpPr>
        <p:spPr>
          <a:xfrm>
            <a:off x="-53975" y="5784850"/>
            <a:ext cx="3802062" cy="838199"/>
          </a:xfrm>
          <a:custGeom>
            <a:pathLst>
              <a:path extrusionOk="0" h="120000" w="120000">
                <a:moveTo>
                  <a:pt x="17020" y="22045"/>
                </a:moveTo>
                <a:lnTo>
                  <a:pt x="133500" y="155000"/>
                </a:lnTo>
                <a:lnTo>
                  <a:pt x="109000" y="155681"/>
                </a:lnTo>
                <a:lnTo>
                  <a:pt x="17270" y="22954"/>
                </a:ln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" name="Shape 116"/>
          <p:cNvGrpSpPr/>
          <p:nvPr/>
        </p:nvGrpSpPr>
        <p:grpSpPr>
          <a:xfrm>
            <a:off x="-12700" y="5784850"/>
            <a:ext cx="3414712" cy="1092199"/>
            <a:chOff x="-12700" y="5784850"/>
            <a:chExt cx="3414712" cy="1092199"/>
          </a:xfrm>
        </p:grpSpPr>
        <p:pic>
          <p:nvPicPr>
            <p:cNvPr id="117" name="Shape 117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-12700" y="5784850"/>
              <a:ext cx="3414712" cy="109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8" name="Shape 118"/>
            <p:cNvSpPr txBox="1"/>
            <p:nvPr/>
          </p:nvSpPr>
          <p:spPr>
            <a:xfrm>
              <a:off x="277812" y="6421437"/>
              <a:ext cx="1700212" cy="3603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19" name="Shape 1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9050" y="5772150"/>
            <a:ext cx="3421062" cy="1109661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Shape 1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457200" y="1481137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6939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7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9366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3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318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1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79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9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22" name="Shape 122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3" name="Shape 123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4" name="Shape 124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6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457200" y="1481137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6939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9366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3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318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79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9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33" name="Shape 133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Shape 134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5" name="Shape 135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7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/>
        </p:nvSpPr>
        <p:spPr>
          <a:xfrm>
            <a:off x="715962" y="5002212"/>
            <a:ext cx="3802062" cy="1443037"/>
          </a:xfrm>
          <a:custGeom>
            <a:pathLst>
              <a:path extrusionOk="0" h="120000" w="120000">
                <a:moveTo>
                  <a:pt x="-6854" y="78863"/>
                </a:moveTo>
                <a:lnTo>
                  <a:pt x="149083" y="155000"/>
                </a:lnTo>
                <a:lnTo>
                  <a:pt x="108937" y="155000"/>
                </a:lnTo>
                <a:lnTo>
                  <a:pt x="-6833" y="78409"/>
                </a:lnTo>
              </a:path>
            </a:pathLst>
          </a:custGeom>
          <a:solidFill>
            <a:srgbClr val="9FCBDC">
              <a:alpha val="39607"/>
            </a:srgbClr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Shape 145"/>
          <p:cNvSpPr/>
          <p:nvPr/>
        </p:nvSpPr>
        <p:spPr>
          <a:xfrm>
            <a:off x="-53975" y="5784850"/>
            <a:ext cx="3802062" cy="838199"/>
          </a:xfrm>
          <a:custGeom>
            <a:pathLst>
              <a:path extrusionOk="0" h="120000" w="120000">
                <a:moveTo>
                  <a:pt x="17020" y="22045"/>
                </a:moveTo>
                <a:lnTo>
                  <a:pt x="133500" y="155000"/>
                </a:lnTo>
                <a:lnTo>
                  <a:pt x="109000" y="155681"/>
                </a:lnTo>
                <a:lnTo>
                  <a:pt x="17270" y="22954"/>
                </a:ln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6" name="Shape 146"/>
          <p:cNvGrpSpPr/>
          <p:nvPr/>
        </p:nvGrpSpPr>
        <p:grpSpPr>
          <a:xfrm>
            <a:off x="-12700" y="5784850"/>
            <a:ext cx="3414712" cy="1092199"/>
            <a:chOff x="-12700" y="5784850"/>
            <a:chExt cx="3414712" cy="1092199"/>
          </a:xfrm>
        </p:grpSpPr>
        <p:pic>
          <p:nvPicPr>
            <p:cNvPr id="147" name="Shape 147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-12700" y="5784850"/>
              <a:ext cx="3414712" cy="1092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8" name="Shape 148"/>
            <p:cNvSpPr txBox="1"/>
            <p:nvPr/>
          </p:nvSpPr>
          <p:spPr>
            <a:xfrm>
              <a:off x="277812" y="6421437"/>
              <a:ext cx="1700212" cy="3603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49" name="Shape 1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9050" y="5772150"/>
            <a:ext cx="3421062" cy="1109661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Shape 150"/>
          <p:cNvSpPr/>
          <p:nvPr/>
        </p:nvSpPr>
        <p:spPr>
          <a:xfrm>
            <a:off x="8664575" y="4987925"/>
            <a:ext cx="182561" cy="228600"/>
          </a:xfrm>
          <a:prstGeom prst="chevron">
            <a:avLst>
              <a:gd fmla="val 10800" name="adj"/>
            </a:avLst>
          </a:prstGeom>
          <a:gradFill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 scaled="0"/>
          </a:gradFill>
          <a:ln cap="rnd" cmpd="sng" w="9525">
            <a:solidFill>
              <a:srgbClr val="1E768C"/>
            </a:solidFill>
            <a:prstDash val="solid"/>
            <a:miter/>
            <a:headEnd len="med" w="med" type="none"/>
            <a:tailEnd len="med" w="med" type="none"/>
          </a:ln>
          <a:effectLst>
            <a:outerShdw blurRad="63500" dir="5400000" dist="25400">
              <a:srgbClr val="000000">
                <a:alpha val="45882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Shape 151"/>
          <p:cNvSpPr/>
          <p:nvPr/>
        </p:nvSpPr>
        <p:spPr>
          <a:xfrm>
            <a:off x="8477250" y="4987925"/>
            <a:ext cx="182561" cy="228600"/>
          </a:xfrm>
          <a:prstGeom prst="chevron">
            <a:avLst>
              <a:gd fmla="val 10800" name="adj"/>
            </a:avLst>
          </a:prstGeom>
          <a:gradFill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 scaled="0"/>
          </a:gradFill>
          <a:ln cap="rnd" cmpd="sng" w="9525">
            <a:solidFill>
              <a:srgbClr val="1E768C"/>
            </a:solidFill>
            <a:prstDash val="solid"/>
            <a:miter/>
            <a:headEnd len="med" w="med" type="none"/>
            <a:tailEnd len="med" w="med" type="none"/>
          </a:ln>
          <a:effectLst>
            <a:outerShdw blurRad="63500" dir="5400000" dist="25400">
              <a:srgbClr val="000000">
                <a:alpha val="45882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Shape 15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1" i="0" sz="4100" u="none" cap="none" strike="noStrike">
                <a:solidFill>
                  <a:schemeClr val="lt2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457200" y="1481137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6939" lvl="0" marL="365125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Char char="▶"/>
              <a:defRPr b="0" i="0" sz="27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93662" lvl="1" marL="620713" marR="0" rtl="0" algn="l">
              <a:spcBef>
                <a:spcPts val="325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Verdana"/>
              <a:buChar char="◦"/>
              <a:defRPr b="0" i="0" sz="23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103187" lvl="2" marL="858838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21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107950" lvl="3" marL="11430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9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114300" lvl="4" marL="1371600" marR="0" rtl="0" algn="l">
              <a:spcBef>
                <a:spcPts val="35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114300" lvl="5" marL="16002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127000" lvl="6" marL="18288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127000" lvl="7" marL="20574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127000" lvl="8" marL="2286000" marR="0" rtl="0" algn="l">
              <a:spcBef>
                <a:spcPts val="350"/>
              </a:spcBef>
              <a:buClr>
                <a:schemeClr val="accent3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lt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154" name="Shape 154"/>
          <p:cNvSpPr txBox="1"/>
          <p:nvPr>
            <p:ph idx="10" type="dt"/>
          </p:nvPr>
        </p:nvSpPr>
        <p:spPr>
          <a:xfrm>
            <a:off x="6727825" y="6408737"/>
            <a:ext cx="1919287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Shape 155"/>
          <p:cNvSpPr txBox="1"/>
          <p:nvPr>
            <p:ph idx="11" type="ftr"/>
          </p:nvPr>
        </p:nvSpPr>
        <p:spPr>
          <a:xfrm>
            <a:off x="4379912" y="6408737"/>
            <a:ext cx="235108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Shape 156"/>
          <p:cNvSpPr txBox="1"/>
          <p:nvPr>
            <p:ph idx="12" type="sldNum"/>
          </p:nvPr>
        </p:nvSpPr>
        <p:spPr>
          <a:xfrm>
            <a:off x="8647111" y="6408737"/>
            <a:ext cx="366711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uk-UA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8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6.jpg"/><Relationship Id="rId4" Type="http://schemas.openxmlformats.org/officeDocument/2006/relationships/image" Target="../media/image0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>
            <p:ph idx="1" type="subTitle"/>
          </p:nvPr>
        </p:nvSpPr>
        <p:spPr>
          <a:xfrm>
            <a:off x="685800" y="3611562"/>
            <a:ext cx="7772400" cy="120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rIns="45700" tIns="45700">
            <a:noAutofit/>
          </a:bodyPr>
          <a:lstStyle/>
          <a:p>
            <a:pPr indent="0" lvl="0" marL="0" marR="6400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b="0" i="0" lang="uk-UA" sz="27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Читаємо твори Ліни Костенко</a:t>
            </a:r>
          </a:p>
        </p:txBody>
      </p:sp>
      <p:sp>
        <p:nvSpPr>
          <p:cNvPr id="169" name="Shape 169"/>
          <p:cNvSpPr/>
          <p:nvPr/>
        </p:nvSpPr>
        <p:spPr>
          <a:xfrm>
            <a:off x="207962" y="1573212"/>
            <a:ext cx="8704261" cy="1974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CAF6"/>
              </a:buClr>
              <a:buSzPct val="25000"/>
              <a:buFont typeface="Arial"/>
              <a:buNone/>
            </a:pPr>
            <a:r>
              <a:rPr b="1" i="0" lang="uk-UA" sz="5400" u="none" cap="none" strike="noStrike">
                <a:solidFill>
                  <a:srgbClr val="4CCAF6"/>
                </a:solidFill>
                <a:latin typeface="Arial"/>
                <a:ea typeface="Arial"/>
                <a:cs typeface="Arial"/>
                <a:sym typeface="Arial"/>
              </a:rPr>
              <a:t>Хто повідомляє про прихід весни?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Shape 2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375" y="762000"/>
            <a:ext cx="3829050" cy="304165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  <p:sp>
        <p:nvSpPr>
          <p:cNvPr id="232" name="Shape 232"/>
          <p:cNvSpPr txBox="1"/>
          <p:nvPr>
            <p:ph type="title"/>
          </p:nvPr>
        </p:nvSpPr>
        <p:spPr>
          <a:xfrm>
            <a:off x="19050" y="-365125"/>
            <a:ext cx="8643937" cy="1219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 Black"/>
              <a:buNone/>
            </a:pPr>
            <a:r>
              <a:rPr b="1" i="0" lang="uk-UA" sz="5940" u="none" cap="none" strike="noStrike">
                <a:solidFill>
                  <a:srgbClr val="FF0000"/>
                </a:solidFill>
                <a:latin typeface="Arial Black"/>
                <a:ea typeface="Arial Black"/>
                <a:cs typeface="Arial Black"/>
                <a:sym typeface="Arial Black"/>
              </a:rPr>
              <a:t>Кульбаба</a:t>
            </a:r>
          </a:p>
        </p:txBody>
      </p:sp>
      <p:sp>
        <p:nvSpPr>
          <p:cNvPr id="233" name="Shape 233"/>
          <p:cNvSpPr txBox="1"/>
          <p:nvPr/>
        </p:nvSpPr>
        <p:spPr>
          <a:xfrm>
            <a:off x="3714750" y="1000125"/>
            <a:ext cx="4786311" cy="5386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ct val="25000"/>
              <a:buFont typeface="Arial"/>
              <a:buNone/>
            </a:pPr>
            <a:r>
              <a:rPr b="0" i="0" lang="uk-UA" sz="1800" u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Стародавні китайці і перші поселенці Америки вживали кульбабу в їжу. У світі налічується понад 1000 видів кульбаб. З квіток кульбаби виготовляють вино і варення. Листя кульбаби застосовується в косметиці: з нього готують маски, воно живить, зволожує і омолоджує шкіру. Корінь кульбаби застосовується в якості лікарської сировини. Молоді стебла і листя кульбаб містять вітамін B2, з них готують салати й борщі. У коренях деяких кульбаб міститься каучук (з каучуку виготовляють шини для транспортних засобів. Бельгія є однією з рідкісних країн, яка культивує кульбабу у великих кількостях. Кульбаба корисна у садах, оскільки вона покращує якість грунту, збільшуючи вміст азоту та інших корисних копалин. Життєвий цикл кульбаби близько 2років</a:t>
            </a: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/>
          <p:nvPr>
            <p:ph type="title"/>
          </p:nvPr>
        </p:nvSpPr>
        <p:spPr>
          <a:xfrm>
            <a:off x="-36511" y="6350"/>
            <a:ext cx="8699500" cy="1358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 Black"/>
              <a:buNone/>
            </a:pPr>
            <a:r>
              <a:rPr b="1" i="0" lang="uk-UA" sz="6600" u="none" cap="none" strike="noStrike">
                <a:solidFill>
                  <a:srgbClr val="FF0000"/>
                </a:solidFill>
                <a:latin typeface="Arial Black"/>
                <a:ea typeface="Arial Black"/>
                <a:cs typeface="Arial Black"/>
                <a:sym typeface="Arial Black"/>
              </a:rPr>
              <a:t>Нарцис</a:t>
            </a:r>
          </a:p>
        </p:txBody>
      </p:sp>
      <p:pic>
        <p:nvPicPr>
          <p:cNvPr id="239" name="Shape 2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637" y="1182687"/>
            <a:ext cx="4614861" cy="5614987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  <p:sp>
        <p:nvSpPr>
          <p:cNvPr id="240" name="Shape 240"/>
          <p:cNvSpPr txBox="1"/>
          <p:nvPr/>
        </p:nvSpPr>
        <p:spPr>
          <a:xfrm>
            <a:off x="4786312" y="1720850"/>
            <a:ext cx="3929062" cy="4246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uk-UA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uk-UA" sz="1800" u="none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Нарциси отруйні. Листя нарциса містять токсичну речовину «лікорін» , а в цибулинах міститься «нарціссін» (ці речовини діють безпосередньо на мозок людини або тварини і викликають паралізуючий, наркотичний ефект). З давніх часів, ефірне нарцисове масло застосовувалося в парфумерії, але після появи недорогих синтетичних ароматизаторів з близьким запахом, воно майже вже не використовується.</a:t>
            </a: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FF"/>
              </a:buClr>
              <a:buSzPct val="25000"/>
              <a:buFont typeface="Arial"/>
              <a:buNone/>
            </a:pPr>
            <a:r>
              <a:rPr b="0" i="0" lang="uk-UA" sz="1800" u="none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/>
          <p:nvPr>
            <p:ph type="title"/>
          </p:nvPr>
        </p:nvSpPr>
        <p:spPr>
          <a:xfrm>
            <a:off x="60325" y="139700"/>
            <a:ext cx="8602661" cy="1225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ct val="25000"/>
              <a:buFont typeface="Arial Black"/>
              <a:buNone/>
            </a:pPr>
            <a:r>
              <a:rPr b="1" i="0" lang="uk-UA" sz="5400" u="none" cap="none" strike="noStrike">
                <a:solidFill>
                  <a:srgbClr val="00B0F0"/>
                </a:solidFill>
                <a:latin typeface="Arial Black"/>
                <a:ea typeface="Arial Black"/>
                <a:cs typeface="Arial Black"/>
                <a:sym typeface="Arial Black"/>
              </a:rPr>
              <a:t>Крокус (шафран)</a:t>
            </a:r>
          </a:p>
        </p:txBody>
      </p:sp>
      <p:pic>
        <p:nvPicPr>
          <p:cNvPr id="246" name="Shape 2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49211" y="1431925"/>
            <a:ext cx="3878262" cy="5402261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  <p:sp>
        <p:nvSpPr>
          <p:cNvPr id="247" name="Shape 247"/>
          <p:cNvSpPr txBox="1"/>
          <p:nvPr/>
        </p:nvSpPr>
        <p:spPr>
          <a:xfrm>
            <a:off x="3929062" y="1582737"/>
            <a:ext cx="4857750" cy="4400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25000"/>
              <a:buFont typeface="Arial"/>
              <a:buNone/>
            </a:pPr>
            <a:r>
              <a:rPr b="0" i="0" lang="uk-UA" sz="2000" u="none">
                <a:solidFill>
                  <a:srgbClr val="0066FF"/>
                </a:solidFill>
                <a:latin typeface="Arial"/>
                <a:ea typeface="Arial"/>
                <a:cs typeface="Arial"/>
                <a:sym typeface="Arial"/>
              </a:rPr>
              <a:t>Шафран є найдорожчою спецією у світі — для приготування всього лише 28 грам спеції шафрану потрібно 80000 цієї рослини. Всі рослини збираються вручну. Шафран може бути використаний у виробництві парфумерії та в медицині. Деякі дослідження показали, що шафран володіє антибактеріальними властивостями і протипухлинними ефектами. Шафран може поліпшити пам’ять і він часто використовується, для полегшення кашлю, бронхіту і болі в животі.</a:t>
            </a: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/>
        </p:nvSpPr>
        <p:spPr>
          <a:xfrm>
            <a:off x="1357312" y="785812"/>
            <a:ext cx="7286625" cy="5072062"/>
          </a:xfrm>
          <a:prstGeom prst="flowChartPunchedTape">
            <a:avLst/>
          </a:prstGeom>
          <a:solidFill>
            <a:schemeClr val="accent1"/>
          </a:solidFill>
          <a:ln cap="flat" cmpd="thickThin" w="55000">
            <a:solidFill>
              <a:srgbClr val="1E768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Shape 253"/>
          <p:cNvSpPr/>
          <p:nvPr/>
        </p:nvSpPr>
        <p:spPr>
          <a:xfrm>
            <a:off x="1695450" y="2749550"/>
            <a:ext cx="6259511" cy="1146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5151"/>
              </a:buClr>
              <a:buSzPct val="25000"/>
              <a:buFont typeface="Arial"/>
              <a:buNone/>
            </a:pPr>
            <a:r>
              <a:rPr b="1" i="0" lang="uk-UA" sz="5400" u="none" cap="none" strike="noStrike">
                <a:solidFill>
                  <a:srgbClr val="515151"/>
                </a:solidFill>
                <a:latin typeface="Arial"/>
                <a:ea typeface="Arial"/>
                <a:cs typeface="Arial"/>
                <a:sym typeface="Arial"/>
              </a:rPr>
              <a:t>Дякую за увагу!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rgbClr val="FF3399"/>
            </a:gs>
            <a:gs pos="999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4800000" scaled="0"/>
        </a:gra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/>
          <p:nvPr>
            <p:ph idx="1" type="body"/>
          </p:nvPr>
        </p:nvSpPr>
        <p:spPr>
          <a:xfrm>
            <a:off x="500062" y="1785936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63525" lvl="0" marL="36512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-263525" lvl="0" marL="3651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Noto Sans Symbols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-263525" lvl="0" marL="3651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b="0" i="0" lang="uk-UA" sz="60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           , РА             Ь</a:t>
            </a:r>
          </a:p>
        </p:txBody>
      </p:sp>
      <p:pic>
        <p:nvPicPr>
          <p:cNvPr descr="Результат пошуку зображень за запитом &quot;жук&quot;" id="175" name="Shape 1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5812" y="1928811"/>
            <a:ext cx="2500311" cy="15986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езультат пошуку зображень за запитом &quot;лев&quot;" id="176" name="Shape 17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43500" y="1928811"/>
            <a:ext cx="2644775" cy="1755774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Shape 177"/>
          <p:cNvSpPr/>
          <p:nvPr/>
        </p:nvSpPr>
        <p:spPr>
          <a:xfrm>
            <a:off x="2876550" y="682625"/>
            <a:ext cx="3182937" cy="18224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96D"/>
              </a:buClr>
              <a:buSzPct val="25000"/>
              <a:buFont typeface="Arial"/>
              <a:buNone/>
            </a:pPr>
            <a:r>
              <a:rPr b="1" i="0" lang="uk-UA" sz="5400" u="none" cap="none" strike="noStrike">
                <a:solidFill>
                  <a:srgbClr val="00296D"/>
                </a:solidFill>
                <a:latin typeface="Arial"/>
                <a:ea typeface="Arial"/>
                <a:cs typeface="Arial"/>
                <a:sym typeface="Arial"/>
              </a:rPr>
              <a:t>РЕБУС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0">
              <a:srgbClr val="F8B049"/>
            </a:gs>
            <a:gs pos="63000">
              <a:srgbClr val="FEE7F2"/>
            </a:gs>
            <a:gs pos="66999">
              <a:srgbClr val="F952A0"/>
            </a:gs>
            <a:gs pos="69000">
              <a:srgbClr val="C50849"/>
            </a:gs>
            <a:gs pos="82000">
              <a:srgbClr val="B43E85"/>
            </a:gs>
            <a:gs pos="100000">
              <a:srgbClr val="F8B049"/>
            </a:gs>
          </a:gsLst>
          <a:lin ang="4800000" scaled="0"/>
        </a:grad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idx="1" type="body"/>
          </p:nvPr>
        </p:nvSpPr>
        <p:spPr>
          <a:xfrm>
            <a:off x="428625" y="2071686"/>
            <a:ext cx="8301037" cy="4786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63525" lvl="0" marL="36512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b="0" i="0" lang="uk-UA" sz="27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rPr>
              <a:t>    </a:t>
            </a:r>
            <a:r>
              <a:rPr b="0" i="0" lang="uk-UA" sz="4400" u="none" cap="none" strike="noStrike">
                <a:solidFill>
                  <a:srgbClr val="0066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Порт, рись, клен, їжак, липа, вовк, горох, нічка, гадюка, лавка, море,єнот, барабан, молоко, малина, кіт, підручники, ведмідь, журнал, газета.</a:t>
            </a:r>
          </a:p>
        </p:txBody>
      </p:sp>
      <p:sp>
        <p:nvSpPr>
          <p:cNvPr id="183" name="Shape 183"/>
          <p:cNvSpPr txBox="1"/>
          <p:nvPr>
            <p:ph type="title"/>
          </p:nvPr>
        </p:nvSpPr>
        <p:spPr>
          <a:xfrm>
            <a:off x="231775" y="115886"/>
            <a:ext cx="8461375" cy="18653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br>
              <a:rPr b="1" i="0" lang="uk-UA" sz="36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b="1" i="0" lang="uk-UA" sz="36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b="1" i="0" lang="uk-UA" sz="36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b="1" i="0" lang="uk-UA" sz="3600" u="none" cap="none" strike="noStrike">
                <a:solidFill>
                  <a:srgbClr val="FF00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Вправа на розвиток швидкого читання.</a:t>
            </a:r>
            <a:br>
              <a:rPr b="1" i="0" lang="uk-UA" sz="3600" u="none" cap="none" strike="noStrike">
                <a:solidFill>
                  <a:srgbClr val="FF00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b="1" i="0" lang="uk-UA" sz="3600" u="none" cap="none" strike="noStrike">
                <a:solidFill>
                  <a:srgbClr val="FF00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Читаємо тільки назви тварин.</a:t>
            </a:r>
            <a:br>
              <a:rPr b="1" i="0" lang="uk-UA" sz="3690" u="none" cap="none" strike="noStrike">
                <a:solidFill>
                  <a:srgbClr val="FF0066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b="1" i="0" lang="uk-UA" sz="369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</a:b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type="title"/>
          </p:nvPr>
        </p:nvSpPr>
        <p:spPr>
          <a:xfrm>
            <a:off x="195261" y="268287"/>
            <a:ext cx="8497886" cy="11588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Rambla"/>
              <a:buNone/>
            </a:pPr>
            <a:r>
              <a:rPr b="1" i="0" lang="uk-UA" sz="41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rPr>
              <a:t>Цікаво знати</a:t>
            </a:r>
          </a:p>
        </p:txBody>
      </p:sp>
      <p:sp>
        <p:nvSpPr>
          <p:cNvPr id="189" name="Shape 189"/>
          <p:cNvSpPr txBox="1"/>
          <p:nvPr>
            <p:ph idx="1" type="body"/>
          </p:nvPr>
        </p:nvSpPr>
        <p:spPr>
          <a:xfrm>
            <a:off x="457200" y="1143000"/>
            <a:ext cx="8229600" cy="4983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63525" lvl="0" marL="36512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b="0" i="0" lang="uk-UA" sz="2700" u="none" cap="none" strike="noStrike">
                <a:solidFill>
                  <a:srgbClr val="0066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Верби є найціннішими медоносами! Верба - справжній порятунок для бджіл та джмелів ранньою весною, коли інших джерел нектару в природі ще немає. Комах привертає, з одного боку, ароматний нектар, а з іншого - велика кількість пилку, яка густо обліплює сережки в період цвітіння.</a:t>
            </a:r>
          </a:p>
        </p:txBody>
      </p:sp>
      <p:pic>
        <p:nvPicPr>
          <p:cNvPr descr="Чоловічі квіти верби" id="190" name="Shape 19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28811" y="4929187"/>
            <a:ext cx="4762499" cy="175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/>
          <p:nvPr/>
        </p:nvSpPr>
        <p:spPr>
          <a:xfrm>
            <a:off x="428625" y="214312"/>
            <a:ext cx="8286749" cy="1214437"/>
          </a:xfrm>
          <a:prstGeom prst="rect">
            <a:avLst/>
          </a:prstGeom>
          <a:gradFill>
            <a:gsLst>
              <a:gs pos="0">
                <a:srgbClr val="3D0813"/>
              </a:gs>
              <a:gs pos="50000">
                <a:srgbClr val="661728"/>
              </a:gs>
              <a:gs pos="69999">
                <a:srgbClr val="762737"/>
              </a:gs>
              <a:gs pos="100000">
                <a:srgbClr val="954655"/>
              </a:gs>
            </a:gsLst>
            <a:lin ang="16200000" scaled="0"/>
          </a:gradFill>
          <a:ln cap="flat" cmpd="sng" w="9525">
            <a:solidFill>
              <a:srgbClr val="7D3C4A"/>
            </a:solidFill>
            <a:prstDash val="solid"/>
            <a:miter/>
            <a:headEnd len="med" w="med" type="none"/>
            <a:tailEnd len="med" w="med" type="none"/>
          </a:ln>
          <a:effectLst>
            <a:outerShdw blurRad="63500" dir="5400000" dist="38100">
              <a:srgbClr val="000000">
                <a:alpha val="34901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Shape 196"/>
          <p:cNvSpPr txBox="1"/>
          <p:nvPr>
            <p:ph type="title"/>
          </p:nvPr>
        </p:nvSpPr>
        <p:spPr>
          <a:xfrm>
            <a:off x="-36511" y="6350"/>
            <a:ext cx="8699500" cy="1358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 Black"/>
              <a:buNone/>
            </a:pPr>
            <a:r>
              <a:rPr b="1" i="0" lang="uk-UA" sz="6600" u="none" cap="none" strike="noStrike">
                <a:solidFill>
                  <a:srgbClr val="FF0000"/>
                </a:solidFill>
                <a:latin typeface="Arial Black"/>
                <a:ea typeface="Arial Black"/>
                <a:cs typeface="Arial Black"/>
                <a:sym typeface="Arial Black"/>
              </a:rPr>
              <a:t>Тюльпан</a:t>
            </a:r>
          </a:p>
        </p:txBody>
      </p:sp>
      <p:pic>
        <p:nvPicPr>
          <p:cNvPr id="197" name="Shape 1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6211" y="1238250"/>
            <a:ext cx="4035424" cy="5522911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  <p:sp>
        <p:nvSpPr>
          <p:cNvPr id="198" name="Shape 198"/>
          <p:cNvSpPr txBox="1"/>
          <p:nvPr/>
        </p:nvSpPr>
        <p:spPr>
          <a:xfrm>
            <a:off x="3929062" y="2000250"/>
            <a:ext cx="5000625" cy="3970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ct val="25000"/>
              <a:buFont typeface="Arial"/>
              <a:buNone/>
            </a:pPr>
            <a:r>
              <a:rPr b="0" i="0" lang="uk-UA" sz="2800" u="non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Чи знаєте ви, що тюльпани застосовні в кулінарії? Так, з них можна готувати закуски, десерти, перші страви, а також додавати в соус. Такий незвичайний інгредієнт додасть будь-якій страві вишуканості і неповторності смаку.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/>
          <p:nvPr>
            <p:ph type="title"/>
          </p:nvPr>
        </p:nvSpPr>
        <p:spPr>
          <a:xfrm>
            <a:off x="92075" y="201611"/>
            <a:ext cx="8601074" cy="1219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 Black"/>
              <a:buNone/>
            </a:pPr>
            <a:r>
              <a:rPr b="1" i="0" lang="uk-UA" sz="5400" u="none" cap="none" strike="noStrike">
                <a:solidFill>
                  <a:srgbClr val="FF0000"/>
                </a:solidFill>
                <a:latin typeface="Arial Black"/>
                <a:ea typeface="Arial Black"/>
                <a:cs typeface="Arial Black"/>
                <a:sym typeface="Arial Black"/>
              </a:rPr>
              <a:t>Конвалія</a:t>
            </a:r>
          </a:p>
        </p:txBody>
      </p:sp>
      <p:pic>
        <p:nvPicPr>
          <p:cNvPr id="204" name="Shape 2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5725" y="2114550"/>
            <a:ext cx="4895850" cy="4243386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  <p:sp>
        <p:nvSpPr>
          <p:cNvPr id="205" name="Shape 205"/>
          <p:cNvSpPr txBox="1"/>
          <p:nvPr>
            <p:ph idx="1" type="body"/>
          </p:nvPr>
        </p:nvSpPr>
        <p:spPr>
          <a:xfrm>
            <a:off x="5000625" y="285750"/>
            <a:ext cx="3857624" cy="6572249"/>
          </a:xfrm>
          <a:prstGeom prst="rect">
            <a:avLst/>
          </a:prstGeom>
          <a:solidFill>
            <a:schemeClr val="accent1"/>
          </a:solidFill>
          <a:ln cap="flat" cmpd="sng" w="9650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18287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rgbClr val="3333FF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rgbClr val="3333FF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rgbClr val="3333FF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rgbClr val="3333FF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rgbClr val="3333FF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b="0" i="0" lang="uk-UA" sz="2000" u="none" cap="none" strike="noStrike">
                <a:solidFill>
                  <a:srgbClr val="7030A0"/>
                </a:solidFill>
                <a:latin typeface="Rambla"/>
                <a:ea typeface="Rambla"/>
                <a:cs typeface="Rambla"/>
                <a:sym typeface="Rambla"/>
              </a:rPr>
              <a:t>Слід пам'ятати, що всі частини конвалії отруйні для людей, тварин і птахів. Для птахів вживання конвалії смертельно. Але деякі дикі тварини, лисиця, плямистий олень можуть поїдати ягоди конвалії без жодної шкоди для себе. Тривале вдихання  аромату викликає отруєння.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b="0" i="0" lang="uk-UA" sz="2000" u="none" cap="none" strike="noStrike">
                <a:solidFill>
                  <a:srgbClr val="7030A0"/>
                </a:solidFill>
                <a:latin typeface="Rambla"/>
                <a:ea typeface="Rambla"/>
                <a:cs typeface="Rambla"/>
                <a:sym typeface="Rambla"/>
              </a:rPr>
              <a:t>Цікавий конвалія і для парфумерів. Свіжі квіти піддають перегонці і отримують найцінніше ефірне масло, яке дарує неповторне пахощі оригінальним духам.</a:t>
            </a:r>
          </a:p>
          <a:p>
            <a:pPr indent="0" lvl="0" marL="0" marR="0" rtl="0" algn="just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/>
          <p:nvPr>
            <p:ph type="title"/>
          </p:nvPr>
        </p:nvSpPr>
        <p:spPr>
          <a:xfrm>
            <a:off x="-36511" y="6350"/>
            <a:ext cx="8699500" cy="1358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FF"/>
              </a:buClr>
              <a:buSzPct val="25000"/>
              <a:buFont typeface="Arial Black"/>
              <a:buNone/>
            </a:pPr>
            <a:r>
              <a:rPr b="1" i="0" lang="uk-UA" sz="6600" u="none" cap="none" strike="noStrike">
                <a:solidFill>
                  <a:srgbClr val="3333FF"/>
                </a:solidFill>
                <a:latin typeface="Arial Black"/>
                <a:ea typeface="Arial Black"/>
                <a:cs typeface="Arial Black"/>
                <a:sym typeface="Arial Black"/>
              </a:rPr>
              <a:t>Підсніжник </a:t>
            </a:r>
          </a:p>
        </p:txBody>
      </p:sp>
      <p:sp>
        <p:nvSpPr>
          <p:cNvPr id="211" name="Shape 211"/>
          <p:cNvSpPr txBox="1"/>
          <p:nvPr>
            <p:ph idx="1" type="body"/>
          </p:nvPr>
        </p:nvSpPr>
        <p:spPr>
          <a:xfrm>
            <a:off x="4572000" y="1714500"/>
            <a:ext cx="4111625" cy="4714874"/>
          </a:xfrm>
          <a:prstGeom prst="rect">
            <a:avLst/>
          </a:prstGeom>
          <a:solidFill>
            <a:schemeClr val="accent1"/>
          </a:solidFill>
          <a:ln cap="flat" cmpd="sng" w="9650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18287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rPr b="0" i="0" lang="uk-UA" sz="2400" u="none" cap="none" strike="noStrike">
                <a:solidFill>
                  <a:srgbClr val="FF0000"/>
                </a:solidFill>
                <a:latin typeface="Rambla"/>
                <a:ea typeface="Rambla"/>
                <a:cs typeface="Rambla"/>
                <a:sym typeface="Rambla"/>
              </a:rPr>
              <a:t>Хоч підсніжники виглядають крихкими, але вони вміють себе добре захистити. Їх цибулини отруйні, так що жоден гризун не сміє їх чіпати. Цибулини підсніжника містять речовини, які становлять небезпеку і для людини.</a:t>
            </a:r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rgbClr val="FF0000"/>
              </a:solidFill>
              <a:latin typeface="Rambla"/>
              <a:ea typeface="Rambla"/>
              <a:cs typeface="Rambla"/>
              <a:sym typeface="Rambla"/>
            </a:endParaRPr>
          </a:p>
        </p:txBody>
      </p:sp>
      <p:pic>
        <p:nvPicPr>
          <p:cNvPr id="212" name="Shape 2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4962" y="2706686"/>
            <a:ext cx="4249737" cy="3230561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Shape 2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3350" y="1828800"/>
            <a:ext cx="4365624" cy="4645024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  <p:sp>
        <p:nvSpPr>
          <p:cNvPr id="218" name="Shape 218"/>
          <p:cNvSpPr txBox="1"/>
          <p:nvPr>
            <p:ph type="title"/>
          </p:nvPr>
        </p:nvSpPr>
        <p:spPr>
          <a:xfrm>
            <a:off x="-36511" y="6350"/>
            <a:ext cx="9021761" cy="1358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25000"/>
              <a:buFont typeface="Arial Black"/>
              <a:buNone/>
            </a:pPr>
            <a:r>
              <a:rPr b="1" i="0" lang="uk-UA" sz="6600" u="none" cap="none" strike="noStrike">
                <a:solidFill>
                  <a:srgbClr val="0066FF"/>
                </a:solidFill>
                <a:latin typeface="Arial Black"/>
                <a:ea typeface="Arial Black"/>
                <a:cs typeface="Arial Black"/>
                <a:sym typeface="Arial Black"/>
              </a:rPr>
              <a:t>Мати – і - мачуха</a:t>
            </a:r>
          </a:p>
        </p:txBody>
      </p:sp>
      <p:sp>
        <p:nvSpPr>
          <p:cNvPr id="219" name="Shape 219"/>
          <p:cNvSpPr txBox="1"/>
          <p:nvPr/>
        </p:nvSpPr>
        <p:spPr>
          <a:xfrm>
            <a:off x="4500562" y="1500187"/>
            <a:ext cx="4286250" cy="4894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FF"/>
              </a:buClr>
              <a:buSzPct val="25000"/>
              <a:buFont typeface="Arial"/>
              <a:buNone/>
            </a:pPr>
            <a:r>
              <a:rPr b="0" i="0" lang="uk-UA" sz="2400" u="none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Мати-й-мачуха - одна з найпопулярніших лікарських трав нашої країни. Корисні властивості цього маленького квітки просто вражають своєю різноманітністю. Ця рослина може допомогти при застуді, при захворюваннях нирок і печінки, відвар з листя зробить шкіру чистою і красивою, а волосся - блискучими і міцними</a:t>
            </a:r>
            <a:r>
              <a:rPr b="0" i="0" lang="uk-UA" sz="1800" u="none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. </a:t>
            </a: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/>
          <p:nvPr>
            <p:ph type="title"/>
          </p:nvPr>
        </p:nvSpPr>
        <p:spPr>
          <a:xfrm>
            <a:off x="-36511" y="79375"/>
            <a:ext cx="8699500" cy="1352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 Black"/>
              <a:buNone/>
            </a:pPr>
            <a:r>
              <a:rPr b="1" i="0" lang="uk-UA" sz="6600" u="none" cap="none" strike="noStrike">
                <a:solidFill>
                  <a:srgbClr val="FF0000"/>
                </a:solidFill>
                <a:latin typeface="Arial Black"/>
                <a:ea typeface="Arial Black"/>
                <a:cs typeface="Arial Black"/>
                <a:sym typeface="Arial Black"/>
              </a:rPr>
              <a:t>Гіацинт</a:t>
            </a:r>
          </a:p>
        </p:txBody>
      </p:sp>
      <p:pic>
        <p:nvPicPr>
          <p:cNvPr id="225" name="Shape 2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6675" y="1200150"/>
            <a:ext cx="4248149" cy="33909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  <p:sp>
        <p:nvSpPr>
          <p:cNvPr id="226" name="Shape 226"/>
          <p:cNvSpPr txBox="1"/>
          <p:nvPr/>
        </p:nvSpPr>
        <p:spPr>
          <a:xfrm>
            <a:off x="4857750" y="1000125"/>
            <a:ext cx="3929062" cy="54784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ct val="25000"/>
              <a:buFont typeface="Arial"/>
              <a:buNone/>
            </a:pPr>
            <a:r>
              <a:rPr b="0" i="0" lang="uk-UA" sz="1600" u="none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Властивості гіацинтові масла широкі і різноманітні, вони включають бактерицидну, дезінфікуючу, протизапальну, антисептичну та інші дії. Вважається, що прекрасна квітковий аромат і відмінні розслаблюючі властивості даного натурального продукту можуть використовуватися для позбавлення від неврозів і розладів психологічного характеру, заспокоєння нервової системи, позбавлення від безсоння і для поліпшення сну. Тому в рамках будь-яких процедур, рекомендованих таким популярним підходом альтернативної медицини, як ароматерапія, застосування ефірного масла гіацинта особливо ефективно для тих пацієнтів, хто страждає від хронічних стресів і пов'язаних зі стресами захворювань.</a:t>
            </a: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2_Открытая">
  <a:themeElements>
    <a:clrScheme name="Открытая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4_Открытая">
  <a:themeElements>
    <a:clrScheme name="Открытая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6_Открытая">
  <a:themeElements>
    <a:clrScheme name="Открытая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5_Открытая">
  <a:themeElements>
    <a:clrScheme name="Открытая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7_Открытая">
  <a:themeElements>
    <a:clrScheme name="Открытая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3_Открытая">
  <a:themeElements>
    <a:clrScheme name="Открытая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Открытая">
  <a:themeElements>
    <a:clrScheme name="Открытая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1_Открытая">
  <a:themeElements>
    <a:clrScheme name="Открытая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