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37"/>
  </p:notesMasterIdLst>
  <p:sldIdLst>
    <p:sldId id="256" r:id="rId4"/>
    <p:sldId id="257" r:id="rId5"/>
    <p:sldId id="320" r:id="rId6"/>
    <p:sldId id="321" r:id="rId7"/>
    <p:sldId id="325" r:id="rId8"/>
    <p:sldId id="328" r:id="rId9"/>
    <p:sldId id="258" r:id="rId10"/>
    <p:sldId id="322" r:id="rId11"/>
    <p:sldId id="273" r:id="rId12"/>
    <p:sldId id="261" r:id="rId13"/>
    <p:sldId id="330" r:id="rId14"/>
    <p:sldId id="329" r:id="rId15"/>
    <p:sldId id="272" r:id="rId16"/>
    <p:sldId id="260" r:id="rId17"/>
    <p:sldId id="296" r:id="rId18"/>
    <p:sldId id="297" r:id="rId19"/>
    <p:sldId id="301" r:id="rId20"/>
    <p:sldId id="300" r:id="rId21"/>
    <p:sldId id="299" r:id="rId22"/>
    <p:sldId id="304" r:id="rId23"/>
    <p:sldId id="303" r:id="rId24"/>
    <p:sldId id="302" r:id="rId25"/>
    <p:sldId id="306" r:id="rId26"/>
    <p:sldId id="310" r:id="rId27"/>
    <p:sldId id="309" r:id="rId28"/>
    <p:sldId id="305" r:id="rId29"/>
    <p:sldId id="313" r:id="rId30"/>
    <p:sldId id="311" r:id="rId31"/>
    <p:sldId id="326" r:id="rId32"/>
    <p:sldId id="323" r:id="rId33"/>
    <p:sldId id="324" r:id="rId34"/>
    <p:sldId id="298" r:id="rId35"/>
    <p:sldId id="32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99D34C-F124-4B3B-A249-96FB9E9651ED}">
          <p14:sldIdLst>
            <p14:sldId id="256"/>
            <p14:sldId id="257"/>
            <p14:sldId id="320"/>
            <p14:sldId id="321"/>
            <p14:sldId id="325"/>
            <p14:sldId id="328"/>
            <p14:sldId id="258"/>
            <p14:sldId id="322"/>
            <p14:sldId id="273"/>
            <p14:sldId id="261"/>
            <p14:sldId id="330"/>
            <p14:sldId id="329"/>
            <p14:sldId id="272"/>
            <p14:sldId id="260"/>
            <p14:sldId id="296"/>
            <p14:sldId id="297"/>
            <p14:sldId id="301"/>
            <p14:sldId id="300"/>
            <p14:sldId id="299"/>
            <p14:sldId id="304"/>
            <p14:sldId id="303"/>
            <p14:sldId id="302"/>
            <p14:sldId id="306"/>
            <p14:sldId id="310"/>
            <p14:sldId id="309"/>
            <p14:sldId id="305"/>
            <p14:sldId id="313"/>
            <p14:sldId id="311"/>
            <p14:sldId id="326"/>
            <p14:sldId id="323"/>
            <p14:sldId id="324"/>
            <p14:sldId id="298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9EEB1-500F-47B6-A379-07272B7D589C}" type="datetimeFigureOut">
              <a:rPr lang="uk-UA" smtClean="0"/>
              <a:t>22.02.2017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6EE30-88FB-4200-915E-BB7C878CDC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13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6EE30-88FB-4200-915E-BB7C878CDC68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06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0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97DA4-919F-4580-AF05-024357285B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4A35F-0E58-409C-9EFC-B57EE3BD98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4820-BFC6-4555-950C-CF309CAA56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1B486-0E36-474A-84DF-E5AA4796CE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E85F-2B61-48E5-949B-E6189EEF7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B180-C1BB-4E2A-9182-B4D4E0AD7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0806-2123-429D-92F2-BDD50793B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BE09-6245-401C-A86F-F49962C6E4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E43D8-EF00-4903-AB8D-FE9837C4CA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4CC7-9F83-4574-BF42-D6010AB3F2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867EB-02AC-404F-933D-D561F690C5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FC44-25DA-476E-8E18-69E62B2743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AC1B-1073-40C6-ADCB-78B54E0B02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F03D-EB98-48BA-AB1E-CBB472772E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6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EA855-FBDE-453C-B2AB-3C52E49A26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5C85-0111-49E4-9FF1-1E0E18ACF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34C05-39CF-46D3-9E0D-971987FE78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910E-4091-4B10-AADC-5CB49277DD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8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F6D6D-C59E-4DAC-B5D3-46FF487AAE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A945-2C8D-4460-AB4E-763AA16C91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AA67F-D7AE-4C52-BC43-FEB666F063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6BEC-6DD5-46B3-84D5-F32DBC2ABF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8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3CCDF-E882-46AF-B085-F743AC135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C50A-097B-45DC-9F16-68E99E8D23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2D9E-FE0D-4D62-8E64-EEC14E1212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610E9-915B-48A9-858E-44287BFB52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96718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BB07-C033-4491-AFD8-FDD6B903CF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8BDF2-6E7F-47E3-BDE4-E70EF53D14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05766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9A7EA-5950-4A83-AE82-8FE43AB173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AD6C-1990-4D97-9997-CAB901B8F1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28613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612FB-6CCD-4A5C-89B3-41B3E597CC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0332-D2C4-42C6-A65E-AAC4B67507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43798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B77DC-CB10-4CAC-B030-68E13CE6AB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4BF2A-29F4-436E-AC62-634240734C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07666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DC77-1860-4DCB-A24F-AB59B4ED2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9331C-232F-43BD-84EE-154D75EC39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0282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0FD79-20AB-4551-ACAB-0CCC9056D2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DD70F-170D-4EFA-8656-902FA438D7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6091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14004-1266-4C49-8486-D6A55D3CF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2C33B-DE3D-4F69-876E-3BBB57AACB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6555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2FFF-35A2-489F-92F2-69EFFE07F5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5BFE9-8AF0-4A0F-B91D-A979AEBC92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16507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66A3-C76C-4B1A-90E9-299B2EC374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31448-89E1-448D-910D-622701BAF0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32097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DAC1-0533-4803-84DE-F928D09DE4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4F9A-EE40-4561-B464-6F59EBC738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96724"/>
      </p:ext>
    </p:extLst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A02C2-8EAE-49C7-9557-AF388F957C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25198"/>
      </p:ext>
    </p:extLst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39D2-34A5-47FE-98AD-066ED2A1C9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24231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0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8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B5066-2860-40B6-8019-06616DDB17B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3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DB8729-6240-4492-9E10-413F1D52A8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86A56A-2411-4A77-AC79-24B1583B6B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6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13A176-F3E9-4D84-B94E-D497EDD95E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B2EBE8-1A28-457E-BA65-B07E49C97C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7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98" y="1988840"/>
            <a:ext cx="7076581" cy="486916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Тема</a:t>
            </a:r>
            <a:r>
              <a:rPr lang="en-US" sz="4800" b="1" dirty="0" smtClean="0">
                <a:solidFill>
                  <a:srgbClr val="FF0000"/>
                </a:solidFill>
              </a:rPr>
              <a:t>:</a:t>
            </a:r>
            <a:r>
              <a:rPr lang="uk-UA" sz="4800" b="1" dirty="0" smtClean="0">
                <a:solidFill>
                  <a:srgbClr val="FF0000"/>
                </a:solidFill>
              </a:rPr>
              <a:t/>
            </a:r>
            <a:br>
              <a:rPr lang="uk-UA" sz="4800" b="1" dirty="0" smtClean="0">
                <a:solidFill>
                  <a:srgbClr val="FF0000"/>
                </a:solidFill>
              </a:rPr>
            </a:br>
            <a:r>
              <a:rPr lang="uk-UA" sz="4800" b="1" dirty="0" smtClean="0">
                <a:solidFill>
                  <a:srgbClr val="FF0000"/>
                </a:solidFill>
              </a:rPr>
              <a:t>Вода,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uk-UA" sz="4800" b="1" dirty="0" smtClean="0">
                <a:solidFill>
                  <a:srgbClr val="FF0000"/>
                </a:solidFill>
              </a:rPr>
              <a:t>склад її молекули, поширеність у природі. Фізичні властивості.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uk-UA" sz="4800" b="1" dirty="0" smtClean="0">
                <a:solidFill>
                  <a:srgbClr val="FF0000"/>
                </a:solidFill>
              </a:rPr>
              <a:t>Вода розчинник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0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2-tub-ua.yandex.net/i?id=afa6f799f51af72d1a1367ce86ee8c59&amp;n=33&amp;h=215&amp;w=3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води</a:t>
            </a:r>
            <a:endParaRPr lang="uk-UA" dirty="0"/>
          </a:p>
        </p:txBody>
      </p:sp>
      <p:pic>
        <p:nvPicPr>
          <p:cNvPr id="10" name="Содержимое 11" descr="Безымянный.png"/>
          <p:cNvPicPr>
            <a:picLocks noChangeAspect="1"/>
          </p:cNvPicPr>
          <p:nvPr/>
        </p:nvPicPr>
        <p:blipFill rotWithShape="1">
          <a:blip r:embed="rId3" cstate="print"/>
          <a:srcRect t="13441" b="6397"/>
          <a:stretch/>
        </p:blipFill>
        <p:spPr>
          <a:xfrm>
            <a:off x="155575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6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4221163"/>
            <a:ext cx="8507412" cy="24479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4400" b="1" dirty="0" smtClean="0">
                <a:solidFill>
                  <a:schemeClr val="bg1"/>
                </a:solidFill>
              </a:rPr>
              <a:t>Вода частіше буває у вигляді рідини, але вона дуже поширена в природі в твердому й газоподібному станах.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3316" name="Picture 2" descr="http://la-bella.co.ua/wp-content/uploads/2012/05/tala-v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7625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meteo.ua/var/files/pages/f016c8318c76d4798ecba7e584ab03a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8913"/>
            <a:ext cx="36925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1458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472608"/>
          </a:xfrm>
        </p:spPr>
        <p:txBody>
          <a:bodyPr>
            <a:normAutofit fontScale="90000"/>
          </a:bodyPr>
          <a:lstStyle/>
          <a:p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Вода </a:t>
            </a:r>
            <a:b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 </a:t>
            </a:r>
            <a:b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розчинена речовина</a:t>
            </a:r>
            <a:b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b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розчин</a:t>
            </a:r>
            <a:endParaRPr lang="uk-UA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6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розчинності </a:t>
            </a:r>
            <a:b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  у воді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227159"/>
              </p:ext>
            </p:extLst>
          </p:nvPr>
        </p:nvGraphicFramePr>
        <p:xfrm>
          <a:off x="395536" y="1556792"/>
          <a:ext cx="8136904" cy="5327904"/>
        </p:xfrm>
        <a:graphic>
          <a:graphicData uri="http://schemas.openxmlformats.org/drawingml/2006/table">
            <a:tbl>
              <a:tblPr firstRow="1" firstCol="1" bandRow="1"/>
              <a:tblGrid>
                <a:gridCol w="3996444"/>
                <a:gridCol w="4140460"/>
              </a:tblGrid>
              <a:tr h="473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Речовина </a:t>
                      </a:r>
                      <a:endParaRPr lang="uk-UA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Розчинність у воді </a:t>
                      </a:r>
                      <a:endParaRPr lang="uk-UA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Пісок </a:t>
                      </a:r>
                      <a:r>
                        <a:rPr lang="uk-UA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uk-UA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uk-UA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Крейда</a:t>
                      </a:r>
                      <a:endParaRPr lang="uk-UA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uk-UA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Сіль </a:t>
                      </a:r>
                      <a:br>
                        <a:rPr lang="uk-UA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uk-UA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uk-UA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Сода питна</a:t>
                      </a:r>
                      <a:endParaRPr lang="uk-UA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uk-UA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Олія </a:t>
                      </a:r>
                      <a:br>
                        <a:rPr lang="uk-UA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uk-UA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84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8110"/>
            <a:ext cx="8229600" cy="2722314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ru-RU" sz="7200" dirty="0" smtClean="0"/>
              <a:t>          </a:t>
            </a:r>
            <a:r>
              <a:rPr lang="ru-RU" sz="7200" b="1" dirty="0" err="1" smtClean="0">
                <a:solidFill>
                  <a:srgbClr val="FF0000"/>
                </a:solidFill>
              </a:rPr>
              <a:t>Пам'ять</a:t>
            </a:r>
            <a:r>
              <a:rPr lang="ru-RU" sz="7200" b="1" dirty="0" smtClean="0">
                <a:solidFill>
                  <a:srgbClr val="FF0000"/>
                </a:solidFill>
              </a:rPr>
              <a:t> </a:t>
            </a:r>
            <a:r>
              <a:rPr lang="ru-RU" sz="7200" b="1" dirty="0">
                <a:solidFill>
                  <a:srgbClr val="FF0000"/>
                </a:solidFill>
              </a:rPr>
              <a:t>води</a:t>
            </a:r>
          </a:p>
        </p:txBody>
      </p:sp>
    </p:spTree>
    <p:extLst>
      <p:ext uri="{BB962C8B-B14F-4D97-AF65-F5344CB8AC3E}">
        <p14:creationId xmlns:p14="http://schemas.microsoft.com/office/powerpoint/2010/main" val="42351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804586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0"/>
            <a:ext cx="4860032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Дослідження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знаменитого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японського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вченого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й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цілителя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Масару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Емото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показують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вода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здатна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вбирати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зберігати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передавати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людські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думки і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емоції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 Форма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кристалів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льоду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утворюються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при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замерзанні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води, не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лише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залежить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її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чистоти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але і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змінюється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залежності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того, яку над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цією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водою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виконують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музику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які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їй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показують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зображення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вимовляють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слова, і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навіть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того,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думають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люди про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неї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звертають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неї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уваги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31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Для води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можна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виконувати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музику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79208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Ці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знімки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кристалів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були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зроблені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після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того, як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скляні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пляшки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з водою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поміщали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між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двох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стереоколонок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6309319"/>
            <a:ext cx="4464496" cy="54472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</a:rPr>
              <a:t>Бетховен, </a:t>
            </a:r>
            <a:r>
              <a:rPr lang="ru-RU" b="1" dirty="0" err="1" smtClean="0">
                <a:solidFill>
                  <a:srgbClr val="FFFF00"/>
                </a:solidFill>
              </a:rPr>
              <a:t>Симфонія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№ 5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60032" y="621823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Бетховен, </a:t>
            </a:r>
            <a:r>
              <a:rPr lang="ru-RU" dirty="0" err="1" smtClean="0">
                <a:solidFill>
                  <a:srgbClr val="FFFF00"/>
                </a:solidFill>
              </a:rPr>
              <a:t>Симфонія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№ </a:t>
            </a:r>
            <a:r>
              <a:rPr lang="ru-RU" dirty="0" smtClean="0">
                <a:solidFill>
                  <a:srgbClr val="FFFF00"/>
                </a:solidFill>
              </a:rPr>
              <a:t>6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439680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нна\Desktop\Новая папка\фото\image002ьа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491776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5805264"/>
            <a:ext cx="4499992" cy="79208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Моцарт, </a:t>
            </a:r>
            <a:r>
              <a:rPr lang="ru-RU" dirty="0" err="1" smtClean="0">
                <a:solidFill>
                  <a:srgbClr val="FFFF00"/>
                </a:solidFill>
              </a:rPr>
              <a:t>Симфонія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№40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337744" cy="5544616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5805264"/>
            <a:ext cx="4185791" cy="79208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Бах, </a:t>
            </a:r>
            <a:r>
              <a:rPr lang="ru-RU" dirty="0" err="1" smtClean="0">
                <a:solidFill>
                  <a:srgbClr val="FFFF00"/>
                </a:solidFill>
              </a:rPr>
              <a:t>Арія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на струне соль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16632"/>
            <a:ext cx="4337743" cy="5544616"/>
          </a:xfrm>
        </p:spPr>
      </p:pic>
    </p:spTree>
    <p:extLst>
      <p:ext uri="{BB962C8B-B14F-4D97-AF65-F5344CB8AC3E}">
        <p14:creationId xmlns:p14="http://schemas.microsoft.com/office/powerpoint/2010/main" val="41564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7"/>
            <a:ext cx="4499991" cy="310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" y="0"/>
            <a:ext cx="9144000" cy="980729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</a:rPr>
              <a:t>Чайковский, </a:t>
            </a:r>
            <a:r>
              <a:rPr lang="ru-RU" sz="3600" dirty="0" err="1" smtClean="0">
                <a:solidFill>
                  <a:srgbClr val="FFFF00"/>
                </a:solidFill>
              </a:rPr>
              <a:t>Лебединне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>
                <a:solidFill>
                  <a:srgbClr val="FFFF00"/>
                </a:solidFill>
              </a:rPr>
              <a:t>озеро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99" y="3449792"/>
            <a:ext cx="4961060" cy="340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1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504" y="5877272"/>
            <a:ext cx="4256212" cy="71177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FFFF00"/>
                </a:solidFill>
              </a:rPr>
              <a:t>Бітлз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en-US" sz="2800" dirty="0">
                <a:solidFill>
                  <a:srgbClr val="FFFF00"/>
                </a:solidFill>
              </a:rPr>
              <a:t>Yesterday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195209" cy="532859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5877272"/>
            <a:ext cx="4113783" cy="7920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Елвіс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Преслі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Готель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розбитих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серце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88640"/>
            <a:ext cx="4160513" cy="5344398"/>
          </a:xfrm>
        </p:spPr>
      </p:pic>
    </p:spTree>
    <p:extLst>
      <p:ext uri="{BB962C8B-B14F-4D97-AF65-F5344CB8AC3E}">
        <p14:creationId xmlns:p14="http://schemas.microsoft.com/office/powerpoint/2010/main" val="16969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640871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2276475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Пам’ятайте</a:t>
            </a:r>
            <a:r>
              <a:rPr lang="uk-UA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люди, назавжди:</a:t>
            </a:r>
            <a:endParaRPr lang="uk-UA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Неможливо </a:t>
            </a:r>
            <a:r>
              <a:rPr lang="uk-UA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жити без </a:t>
            </a:r>
            <a:r>
              <a:rPr lang="uk-UA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води!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 </a:t>
            </a:r>
            <a:r>
              <a:rPr lang="uk-UA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життя колиска, це дощі</a:t>
            </a:r>
            <a:r>
              <a:rPr lang="uk-UA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 роса і квітка на межі</a:t>
            </a:r>
            <a:r>
              <a:rPr lang="uk-UA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 </a:t>
            </a:r>
            <a:r>
              <a:rPr lang="uk-UA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тумани, ріки і моря,</a:t>
            </a:r>
            <a:endParaRPr lang="uk-UA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Джерело у спеку, це — життя.</a:t>
            </a:r>
            <a:endParaRPr lang="uk-UA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 </a:t>
            </a:r>
            <a:r>
              <a:rPr lang="uk-UA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кришталь озер і </a:t>
            </a:r>
            <a:r>
              <a:rPr lang="uk-UA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джерело,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 </a:t>
            </a:r>
            <a:r>
              <a:rPr lang="uk-UA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хмарки у небі, це село.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9512" y="602128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FFFF00"/>
                </a:solidFill>
              </a:rPr>
              <a:t>Весна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05863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932040" y="594928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FFFF00"/>
                </a:solidFill>
              </a:rPr>
              <a:t>Осінь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23" y="116632"/>
            <a:ext cx="4563357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133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602128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rgbClr val="FFFF00"/>
                </a:solidFill>
              </a:rPr>
              <a:t>Літо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410445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6016" y="5877272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FFFF00"/>
                </a:solidFill>
              </a:rPr>
              <a:t>Зима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12" y="93701"/>
            <a:ext cx="3865360" cy="527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144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b="1" dirty="0" err="1">
                <a:solidFill>
                  <a:srgbClr val="FFFF00"/>
                </a:solidFill>
              </a:rPr>
              <a:t>Воді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можна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показувати</a:t>
            </a:r>
            <a:r>
              <a:rPr lang="ru-RU" b="1" dirty="0">
                <a:solidFill>
                  <a:srgbClr val="FFFF00"/>
                </a:solidFill>
              </a:rPr>
              <a:t> слова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5661248"/>
            <a:ext cx="4112196" cy="927794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>
                <a:solidFill>
                  <a:srgbClr val="FFFF00"/>
                </a:solidFill>
              </a:rPr>
              <a:t>Любов</a:t>
            </a:r>
            <a:r>
              <a:rPr lang="ru-RU" sz="4000" dirty="0">
                <a:solidFill>
                  <a:srgbClr val="FFFF00"/>
                </a:solidFill>
              </a:rPr>
              <a:t> і </a:t>
            </a:r>
            <a:r>
              <a:rPr lang="ru-RU" sz="4000" dirty="0" err="1">
                <a:solidFill>
                  <a:srgbClr val="FFFF00"/>
                </a:solidFill>
              </a:rPr>
              <a:t>вдячність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21985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5445224"/>
            <a:ext cx="4041775" cy="107181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err="1">
                <a:solidFill>
                  <a:srgbClr val="FFFF00"/>
                </a:solidFill>
              </a:rPr>
              <a:t>Спасибі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endParaRPr lang="ru-RU" sz="3200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(</a:t>
            </a:r>
            <a:r>
              <a:rPr lang="ru-RU" sz="3200" dirty="0" err="1">
                <a:solidFill>
                  <a:srgbClr val="FFFF00"/>
                </a:solidFill>
              </a:rPr>
              <a:t>по-англійськи</a:t>
            </a:r>
            <a:r>
              <a:rPr lang="ru-RU" sz="3200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39248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717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uk-UA" sz="8000" b="1" i="1" dirty="0" err="1" smtClean="0">
                <a:solidFill>
                  <a:schemeClr val="bg1"/>
                </a:solidFill>
              </a:rPr>
              <a:t>Цікавинка</a:t>
            </a:r>
            <a:endParaRPr lang="ru-RU" sz="8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5400" b="1" dirty="0" err="1">
                <a:solidFill>
                  <a:srgbClr val="FFFF00"/>
                </a:solidFill>
              </a:rPr>
              <a:t>Цікаві</a:t>
            </a:r>
            <a:r>
              <a:rPr lang="ru-RU" sz="5400" b="1" dirty="0"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solidFill>
                  <a:srgbClr val="FFFF00"/>
                </a:solidFill>
              </a:rPr>
              <a:t>факти</a:t>
            </a:r>
            <a:r>
              <a:rPr lang="ru-RU" sz="5400" b="1" dirty="0">
                <a:solidFill>
                  <a:srgbClr val="FFFF00"/>
                </a:solidFill>
              </a:rPr>
              <a:t> </a:t>
            </a:r>
            <a:r>
              <a:rPr lang="ru-RU" sz="5400" b="1" dirty="0" smtClean="0">
                <a:solidFill>
                  <a:srgbClr val="FFFF00"/>
                </a:solidFill>
              </a:rPr>
              <a:t>про воду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7504" y="1916832"/>
            <a:ext cx="4389884" cy="49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За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даними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ЮНЕСКО,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найчистіша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вода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знаходиться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Фінляндії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Всього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дослідженні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свіжої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природної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води брало участь 122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країни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. При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цьому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1 млрд людей по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всьому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світу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взагалі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має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доступу до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безпечної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води.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339752" y="1196752"/>
            <a:ext cx="4464495" cy="792088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chemeClr val="bg1"/>
                </a:solidFill>
              </a:rPr>
              <a:t>Найчистіша</a:t>
            </a:r>
            <a:r>
              <a:rPr lang="ru-RU" sz="3200" dirty="0">
                <a:solidFill>
                  <a:schemeClr val="bg1"/>
                </a:solidFill>
              </a:rPr>
              <a:t> вода у </a:t>
            </a:r>
            <a:r>
              <a:rPr lang="ru-RU" sz="3200" dirty="0" err="1">
                <a:solidFill>
                  <a:schemeClr val="bg1"/>
                </a:solidFill>
              </a:rPr>
              <a:t>Фінляндії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92" y="2348880"/>
            <a:ext cx="480053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857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4040188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У води </a:t>
            </a:r>
            <a:r>
              <a:rPr lang="ru-RU" sz="4000" dirty="0" err="1">
                <a:solidFill>
                  <a:srgbClr val="FFFF00"/>
                </a:solidFill>
              </a:rPr>
              <a:t>більше</a:t>
            </a:r>
            <a:r>
              <a:rPr lang="ru-RU" sz="4000" dirty="0">
                <a:solidFill>
                  <a:srgbClr val="FFFF00"/>
                </a:solidFill>
              </a:rPr>
              <a:t> 3 </a:t>
            </a:r>
            <a:r>
              <a:rPr lang="ru-RU" sz="4000" dirty="0" err="1">
                <a:solidFill>
                  <a:srgbClr val="FFFF00"/>
                </a:solidFill>
              </a:rPr>
              <a:t>станів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7504" y="764704"/>
            <a:ext cx="4219700" cy="6093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Ще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зі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школи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всі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знають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у води є 3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агрегатних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стани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: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рідкий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твердий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й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газоподібний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Проте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вчені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виділяють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5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різних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станів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води в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рідкому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вигляді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і 14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станів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в замерзлому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вигляді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6016" y="116632"/>
            <a:ext cx="4427984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Вода - </a:t>
            </a:r>
            <a:r>
              <a:rPr lang="ru-RU" sz="3200" dirty="0" err="1">
                <a:solidFill>
                  <a:srgbClr val="FFFF00"/>
                </a:solidFill>
              </a:rPr>
              <a:t>переносник</a:t>
            </a:r>
            <a:r>
              <a:rPr lang="ru-RU" sz="3200" dirty="0">
                <a:solidFill>
                  <a:srgbClr val="FFFF00"/>
                </a:solidFill>
              </a:rPr>
              <a:t> хвороб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499991" y="1052736"/>
            <a:ext cx="4644009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Вода 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не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тільки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дарує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життя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, але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може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віднімати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її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. 85%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всіх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захворювань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світі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передається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допомогою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води.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Щорічно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25 млн.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чоловік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помирає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від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цих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захворювань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4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39752" y="260648"/>
            <a:ext cx="4040188" cy="639762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FF00"/>
                </a:solidFill>
              </a:rPr>
              <a:t>Вода як </a:t>
            </a:r>
            <a:r>
              <a:rPr lang="ru-RU" sz="4800" dirty="0" err="1">
                <a:solidFill>
                  <a:srgbClr val="FFFF00"/>
                </a:solidFill>
              </a:rPr>
              <a:t>дієта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7504" y="908720"/>
            <a:ext cx="4389884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За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допомогою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води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можна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боротися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із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зайвою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вагою.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Вживаючи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напоїв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тільки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воду,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можна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різко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знизити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загальну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калорійність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раціону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По-перше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, тому,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людина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припиняє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пити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калорійні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солодкі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газованої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води і соки,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по-друге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, тому,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після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води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менше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тягне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взяти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солодощів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, як у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випадку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чаєм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або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кавою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417646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075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04018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555776" y="69269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>
                <a:solidFill>
                  <a:srgbClr val="FFFF00"/>
                </a:solidFill>
              </a:rPr>
              <a:t>Найдорожча</a:t>
            </a:r>
            <a:r>
              <a:rPr lang="ru-RU" sz="4000" dirty="0">
                <a:solidFill>
                  <a:srgbClr val="FFFF00"/>
                </a:solidFill>
              </a:rPr>
              <a:t> вода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355976" y="1268760"/>
            <a:ext cx="4680519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Вода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може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бути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безкоштовною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, а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може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бути і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дуже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дорогою.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Найдорожча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світі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вода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продається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 Лос-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Анджелесі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Виробники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упаковують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дорогоцінну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рідину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збалансованим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смаком і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значенням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otype Corsiva" pitchFamily="66" charset="0"/>
              </a:rPr>
              <a:t>ph</a:t>
            </a:r>
            <a:r>
              <a:rPr lang="en-US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в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пляшки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стразами "</a:t>
            </a:r>
            <a:r>
              <a:rPr lang="en-US" sz="3200" dirty="0">
                <a:solidFill>
                  <a:schemeClr val="bg1"/>
                </a:solidFill>
                <a:latin typeface="Monotype Corsiva" pitchFamily="66" charset="0"/>
              </a:rPr>
              <a:t>Swarovski".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Коштує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така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вода 90 $ за 1 л.</a:t>
            </a:r>
          </a:p>
        </p:txBody>
      </p:sp>
    </p:spTree>
    <p:extLst>
      <p:ext uri="{BB962C8B-B14F-4D97-AF65-F5344CB8AC3E}">
        <p14:creationId xmlns:p14="http://schemas.microsoft.com/office/powerpoint/2010/main" val="41041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0" y="692696"/>
            <a:ext cx="4497388" cy="616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Існує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небезпечна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вода. Так,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наприклад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, в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Азербайджані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є вода, в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якій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багато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метану, тому вона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може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загорітися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якщо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піднести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неї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сірник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. А в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Сицилії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в одному з озер є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підводні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джерела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кислоти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які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отруюють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усю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воду в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цій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водоймі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267744" y="36000"/>
            <a:ext cx="4041775" cy="72870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Є вода, яка </a:t>
            </a:r>
            <a:r>
              <a:rPr lang="ru-RU" sz="3600" dirty="0" err="1">
                <a:solidFill>
                  <a:srgbClr val="FFFF00"/>
                </a:solidFill>
              </a:rPr>
              <a:t>горить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711104" cy="353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67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7200" y="188640"/>
            <a:ext cx="8219256" cy="666936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4200" b="1" dirty="0" smtClean="0">
                <a:latin typeface="Times New Roman"/>
                <a:ea typeface="Calibri"/>
                <a:cs typeface="Times New Roman"/>
              </a:rPr>
              <a:t>Хімічний диктант</a:t>
            </a:r>
            <a:endParaRPr lang="uk-UA" sz="4200" b="1" dirty="0"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uk-UA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Вода — це проста речовина? </a:t>
            </a:r>
            <a:r>
              <a:rPr lang="uk-UA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(Ні)</a:t>
            </a:r>
            <a:endParaRPr lang="uk-UA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None/>
              <a:tabLst>
                <a:tab pos="241300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Молекула </a:t>
            </a:r>
            <a:r>
              <a:rPr lang="uk-UA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води складається з двох </a:t>
            </a:r>
            <a:r>
              <a:rPr lang="uk-UA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атомів </a:t>
            </a:r>
            <a:r>
              <a:rPr lang="uk-UA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Оксигену</a:t>
            </a:r>
            <a:r>
              <a:rPr lang="uk-UA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й одного атома Гідрогену? </a:t>
            </a:r>
            <a:r>
              <a:rPr lang="uk-UA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(Ні)</a:t>
            </a:r>
            <a:endParaRPr lang="uk-UA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None/>
              <a:tabLst>
                <a:tab pos="241300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Вода </a:t>
            </a:r>
            <a:r>
              <a:rPr lang="uk-UA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— найпоширеніша речо­вина на планеті й займає площу в 3/4 поверхні землі? (</a:t>
            </a:r>
            <a:r>
              <a:rPr lang="uk-UA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</a:t>
            </a:r>
            <a:r>
              <a:rPr lang="uk-UA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uk-UA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None/>
              <a:tabLst>
                <a:tab pos="241300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Молекули </a:t>
            </a:r>
            <a:r>
              <a:rPr lang="uk-UA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води в рідкому стані розташовані групами? (</a:t>
            </a:r>
            <a:r>
              <a:rPr lang="uk-UA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Так)</a:t>
            </a:r>
            <a:endParaRPr lang="uk-UA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None/>
              <a:tabLst>
                <a:tab pos="241300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Будь-яка </a:t>
            </a:r>
            <a:r>
              <a:rPr lang="uk-UA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вода замерзає за темпе­ратури 0 °С? </a:t>
            </a:r>
            <a:r>
              <a:rPr lang="uk-UA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(Ні)</a:t>
            </a:r>
            <a:endParaRPr lang="uk-UA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None/>
              <a:tabLst>
                <a:tab pos="241300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Густина </a:t>
            </a:r>
            <a:r>
              <a:rPr lang="uk-UA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води найбільша за темпе­ратури 0 °С? </a:t>
            </a:r>
            <a:r>
              <a:rPr lang="uk-UA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(Ні, за </a:t>
            </a:r>
            <a:r>
              <a:rPr lang="uk-UA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температури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None/>
              <a:tabLst>
                <a:tab pos="241300" algn="l"/>
              </a:tabLst>
            </a:pPr>
            <a:r>
              <a:rPr lang="uk-UA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+4 °С)</a:t>
            </a:r>
            <a:endParaRPr lang="uk-UA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None/>
              <a:tabLst>
                <a:tab pos="241300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 Вода </a:t>
            </a:r>
            <a:r>
              <a:rPr lang="uk-UA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повільно остигає й повіль­но нагрівається? ( </a:t>
            </a:r>
            <a:r>
              <a:rPr lang="uk-UA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Так)</a:t>
            </a:r>
            <a:endParaRPr lang="uk-UA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None/>
              <a:tabLst>
                <a:tab pos="241300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 Суміш </a:t>
            </a:r>
            <a:r>
              <a:rPr lang="uk-UA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води з  різними речовинами називається розчинами.(</a:t>
            </a:r>
            <a:r>
              <a:rPr lang="uk-UA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</a:t>
            </a:r>
            <a:r>
              <a:rPr lang="uk-UA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None/>
              <a:tabLst>
                <a:tab pos="241300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  </a:t>
            </a:r>
            <a:r>
              <a:rPr lang="uk-UA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розчинення речовин впливають різні фактори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r>
              <a:rPr lang="uk-UA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подрібнення речовин, підвищення температури, перемішування</a:t>
            </a:r>
            <a:r>
              <a:rPr lang="uk-UA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uk-UA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(Так)</a:t>
            </a:r>
            <a:endParaRPr lang="uk-UA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None/>
              <a:tabLst>
                <a:tab pos="241300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 Найчистіша </a:t>
            </a:r>
            <a:r>
              <a:rPr lang="uk-UA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вода  у Фінляндії.(</a:t>
            </a:r>
            <a:r>
              <a:rPr lang="uk-UA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</a:t>
            </a:r>
            <a:r>
              <a:rPr lang="uk-UA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87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15364" name="Picture 2" descr="http://99px.ru/sstorage/53/2013/08/mid_1230_3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2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566104"/>
              </p:ext>
            </p:extLst>
          </p:nvPr>
        </p:nvGraphicFramePr>
        <p:xfrm>
          <a:off x="107503" y="1268753"/>
          <a:ext cx="8856983" cy="5411684"/>
        </p:xfrm>
        <a:graphic>
          <a:graphicData uri="http://schemas.openxmlformats.org/drawingml/2006/table">
            <a:tbl>
              <a:tblPr firstRow="1" firstCol="1" bandRow="1"/>
              <a:tblGrid>
                <a:gridCol w="4428491"/>
                <a:gridCol w="4428492"/>
              </a:tblGrid>
              <a:tr h="79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Ліс і вода...</a:t>
                      </a:r>
                      <a:endParaRPr lang="uk-U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...доброту віддячить.</a:t>
                      </a:r>
                      <a:endParaRPr lang="uk-UA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Де верба…</a:t>
                      </a:r>
                      <a:endParaRPr lang="uk-U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...який поріг, така й господиня.</a:t>
                      </a:r>
                      <a:endParaRPr lang="uk-UA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Криниця з водою...</a:t>
                      </a:r>
                      <a:endParaRPr lang="uk-U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...брат і сестра.</a:t>
                      </a:r>
                      <a:endParaRPr lang="uk-U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Хто у воді, ...</a:t>
                      </a:r>
                      <a:endParaRPr lang="uk-UA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...там і вода.</a:t>
                      </a:r>
                      <a:endParaRPr lang="uk-U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Яка криниця, такий і господар...</a:t>
                      </a:r>
                      <a:endParaRPr lang="uk-UA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…що людина з розумом.</a:t>
                      </a:r>
                      <a:endParaRPr lang="uk-U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Вода за …</a:t>
                      </a:r>
                      <a:endParaRPr lang="uk-UA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...той у добрі.</a:t>
                      </a:r>
                      <a:endParaRPr lang="uk-U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95736" y="0"/>
            <a:ext cx="528747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Екологічне лото</a:t>
            </a:r>
            <a:endParaRPr kumimoji="0" lang="uk-UA" altLang="uk-UA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altLang="uk-UA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6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br>
              <a:rPr lang="uk-UA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/>
              <a:t>1.Опрацювати параграф 22</a:t>
            </a:r>
            <a:br>
              <a:rPr lang="uk-UA" b="1" i="1" dirty="0" smtClean="0"/>
            </a:br>
            <a:r>
              <a:rPr lang="uk-UA" b="1" i="1" dirty="0" smtClean="0"/>
              <a:t>2. Завдання 1,3 ст.153.</a:t>
            </a:r>
            <a:br>
              <a:rPr lang="uk-UA" b="1" i="1" dirty="0" smtClean="0"/>
            </a:br>
            <a:r>
              <a:rPr lang="uk-UA" b="1" i="1" dirty="0" smtClean="0"/>
              <a:t>3. Знайти загадки про воду.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1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З 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великим трепетом перед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тим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хто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її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створив. Давайте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вчитися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любити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воду,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берегти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її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вчити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цьому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своїх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дітей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та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онуків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. І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тоді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наша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блакитна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від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води планета 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буде 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надійних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руках.</a:t>
            </a:r>
          </a:p>
        </p:txBody>
      </p:sp>
    </p:spTree>
    <p:extLst>
      <p:ext uri="{BB962C8B-B14F-4D97-AF65-F5344CB8AC3E}">
        <p14:creationId xmlns:p14="http://schemas.microsoft.com/office/powerpoint/2010/main" val="22232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9600" b="1" dirty="0" err="1" smtClean="0">
                <a:solidFill>
                  <a:srgbClr val="FF0000"/>
                </a:solidFill>
                <a:latin typeface="Monotype Corsiva" pitchFamily="66" charset="0"/>
              </a:rPr>
              <a:t>Дякую</a:t>
            </a:r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 за </a:t>
            </a:r>
            <a:r>
              <a:rPr lang="ru-RU" sz="9600" b="1" dirty="0" err="1" smtClean="0">
                <a:solidFill>
                  <a:srgbClr val="FF0000"/>
                </a:solidFill>
                <a:latin typeface="Monotype Corsiva" pitchFamily="66" charset="0"/>
              </a:rPr>
              <a:t>увагу</a:t>
            </a:r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!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980727"/>
            <a:ext cx="8229600" cy="302433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alt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– </a:t>
            </a:r>
          </a:p>
          <a:p>
            <a:pPr marL="0" indent="0" algn="ctr" eaLnBrk="1" hangingPunct="1">
              <a:buNone/>
            </a:pPr>
            <a:r>
              <a:rPr lang="uk-UA" alt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сік життя</a:t>
            </a:r>
            <a:r>
              <a:rPr lang="en-US" alt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altLang="uk-UA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uk-UA" altLang="uk-UA" sz="5400" dirty="0" smtClean="0">
                <a:solidFill>
                  <a:srgbClr val="FF0000"/>
                </a:solidFill>
              </a:rPr>
              <a:t>План уроку</a:t>
            </a:r>
          </a:p>
          <a:p>
            <a:pPr algn="ctr" eaLnBrk="1" hangingPunct="1"/>
            <a:r>
              <a:rPr lang="uk-UA" altLang="uk-UA" sz="5400" dirty="0" smtClean="0">
                <a:solidFill>
                  <a:srgbClr val="FF0000"/>
                </a:solidFill>
              </a:rPr>
              <a:t>1.Вода найпоширеніша речовина на землі.</a:t>
            </a:r>
          </a:p>
          <a:p>
            <a:pPr algn="ctr" eaLnBrk="1" hangingPunct="1"/>
            <a:r>
              <a:rPr lang="uk-UA" altLang="uk-UA" sz="5400" dirty="0" smtClean="0">
                <a:solidFill>
                  <a:srgbClr val="FF0000"/>
                </a:solidFill>
              </a:rPr>
              <a:t>2.Будова молекули води.</a:t>
            </a:r>
          </a:p>
          <a:p>
            <a:pPr algn="ctr" eaLnBrk="1" hangingPunct="1"/>
            <a:r>
              <a:rPr lang="uk-UA" altLang="uk-UA" sz="5400" dirty="0" smtClean="0">
                <a:solidFill>
                  <a:srgbClr val="FF0000"/>
                </a:solidFill>
              </a:rPr>
              <a:t>3.Властивості води.</a:t>
            </a:r>
          </a:p>
          <a:p>
            <a:pPr algn="ctr" eaLnBrk="1" hangingPunct="1"/>
            <a:r>
              <a:rPr lang="uk-UA" altLang="uk-UA" sz="5400" dirty="0" smtClean="0">
                <a:solidFill>
                  <a:srgbClr val="FF0000"/>
                </a:solidFill>
              </a:rPr>
              <a:t>4.Вода –розчинник.</a:t>
            </a:r>
          </a:p>
        </p:txBody>
      </p:sp>
    </p:spTree>
    <p:extLst>
      <p:ext uri="{BB962C8B-B14F-4D97-AF65-F5344CB8AC3E}">
        <p14:creationId xmlns:p14="http://schemas.microsoft.com/office/powerpoint/2010/main" val="36524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eckinresimler.com/data/media/147/Space__001665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12576"/>
            <a:ext cx="9127232" cy="68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На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Землі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водою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покрито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70,9 %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поверхні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. Вода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здійснює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природі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постійний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кругообіг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випаровуючись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поверхні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й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повертаючись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неї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вигляді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опадів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0026-018-Veschestvo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4680520" cy="402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0506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511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atin typeface="Georgia" pitchFamily="18" charset="0"/>
              </a:rPr>
              <a:t>Молекула </a:t>
            </a:r>
            <a:r>
              <a:rPr lang="ru-RU" sz="2400" b="1" dirty="0">
                <a:latin typeface="Georgia" pitchFamily="18" charset="0"/>
              </a:rPr>
              <a:t>води </a:t>
            </a:r>
            <a:r>
              <a:rPr lang="en-US" sz="2400" b="1" dirty="0">
                <a:latin typeface="Georgia" pitchFamily="18" charset="0"/>
              </a:rPr>
              <a:t>H</a:t>
            </a:r>
            <a:r>
              <a:rPr lang="ru-RU" sz="2400" b="1" dirty="0">
                <a:latin typeface="Georgia" pitchFamily="18" charset="0"/>
              </a:rPr>
              <a:t>2О </a:t>
            </a:r>
            <a:r>
              <a:rPr lang="ru-RU" sz="2400" b="1" dirty="0" err="1">
                <a:latin typeface="Georgia" pitchFamily="18" charset="0"/>
              </a:rPr>
              <a:t>побудована</a:t>
            </a:r>
            <a:r>
              <a:rPr lang="ru-RU" sz="2400" b="1" dirty="0">
                <a:latin typeface="Georgia" pitchFamily="18" charset="0"/>
              </a:rPr>
              <a:t> у </a:t>
            </a:r>
            <a:r>
              <a:rPr lang="ru-RU" sz="2400" b="1" dirty="0" err="1">
                <a:latin typeface="Georgia" pitchFamily="18" charset="0"/>
              </a:rPr>
              <a:t>вигляді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трикутника</a:t>
            </a:r>
            <a:r>
              <a:rPr lang="ru-RU" sz="2400" b="1" dirty="0">
                <a:latin typeface="Georgia" pitchFamily="18" charset="0"/>
              </a:rPr>
              <a:t>: кут </a:t>
            </a:r>
            <a:r>
              <a:rPr lang="ru-RU" sz="2400" b="1" dirty="0" err="1">
                <a:latin typeface="Georgia" pitchFamily="18" charset="0"/>
              </a:rPr>
              <a:t>між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двома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зв'язками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Оксиген </a:t>
            </a:r>
            <a:r>
              <a:rPr lang="ru-RU" sz="2400" b="1" dirty="0">
                <a:latin typeface="Georgia" pitchFamily="18" charset="0"/>
              </a:rPr>
              <a:t>- </a:t>
            </a:r>
            <a:r>
              <a:rPr lang="ru-RU" sz="2400" b="1" dirty="0" err="1" smtClean="0">
                <a:latin typeface="Georgia" pitchFamily="18" charset="0"/>
              </a:rPr>
              <a:t>Гідроген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>
                <a:latin typeface="Georgia" pitchFamily="18" charset="0"/>
              </a:rPr>
              <a:t>104 градуса. Молекула води </a:t>
            </a:r>
            <a:r>
              <a:rPr lang="ru-RU" sz="2400" b="1" dirty="0" err="1">
                <a:latin typeface="Georgia" pitchFamily="18" charset="0"/>
              </a:rPr>
              <a:t>полярна</a:t>
            </a:r>
            <a:r>
              <a:rPr lang="ru-RU" sz="2400" b="1" dirty="0">
                <a:latin typeface="Georgia" pitchFamily="18" charset="0"/>
              </a:rPr>
              <a:t>, </a:t>
            </a:r>
            <a:r>
              <a:rPr lang="ru-RU" sz="2400" b="1" dirty="0" err="1">
                <a:latin typeface="Georgia" pitchFamily="18" charset="0"/>
              </a:rPr>
              <a:t>що</a:t>
            </a:r>
            <a:r>
              <a:rPr lang="ru-RU" sz="2400" b="1" dirty="0">
                <a:latin typeface="Georgia" pitchFamily="18" charset="0"/>
              </a:rPr>
              <a:t> є причиною </a:t>
            </a:r>
            <a:r>
              <a:rPr lang="ru-RU" sz="2400" b="1" dirty="0" err="1">
                <a:latin typeface="Georgia" pitchFamily="18" charset="0"/>
              </a:rPr>
              <a:t>особливої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взаємодії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між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різними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її</a:t>
            </a:r>
            <a:r>
              <a:rPr lang="ru-RU" sz="2400" b="1" dirty="0">
                <a:latin typeface="Georgia" pitchFamily="18" charset="0"/>
              </a:rPr>
              <a:t> молекулами. </a:t>
            </a:r>
          </a:p>
        </p:txBody>
      </p:sp>
      <p:pic>
        <p:nvPicPr>
          <p:cNvPr id="1026" name="Picture 2" descr="http://www.docroman.com/box/images/voda_molekula_she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60648"/>
            <a:ext cx="36004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57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9503" y="0"/>
            <a:ext cx="9144000" cy="293833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Водневий зв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’</a:t>
            </a:r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</a:rPr>
              <a:t>язок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 –це хімічний зв’язок, що виникає між позитивно зарядженим атомом Гідрогену   і негативно зарядженим атомом </a:t>
            </a:r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</a:rPr>
              <a:t>Оксигену</a:t>
            </a:r>
            <a:endParaRPr lang="uk-UA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 descr="http://svitppt.com.ua/images/44/43805/960/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5"/>
          <a:stretch/>
        </p:blipFill>
        <p:spPr bwMode="auto">
          <a:xfrm>
            <a:off x="827584" y="3034831"/>
            <a:ext cx="7847856" cy="38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4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3954</TotalTime>
  <Words>918</Words>
  <Application>Microsoft Office PowerPoint</Application>
  <PresentationFormat>Экран (4:3)</PresentationFormat>
  <Paragraphs>99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1_Тема Office</vt:lpstr>
      <vt:lpstr>2_Тема Office</vt:lpstr>
      <vt:lpstr>Тема: Вода, склад її молекули, поширеність у природі. Фізичні властивості. Вода розчинник.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Водневий зв’язок –це хімічний зв’язок, що виникає між позитивно зарядженим атомом Гідрогену   і негативно зарядженим атомом Оксигену</vt:lpstr>
      <vt:lpstr>Властивості води</vt:lpstr>
      <vt:lpstr>Презентация PowerPoint</vt:lpstr>
      <vt:lpstr>Вода  +  розчинена речовина = розчин</vt:lpstr>
      <vt:lpstr>Визначення розчинності  речовин  у воді</vt:lpstr>
      <vt:lpstr>          Пам'ять води</vt:lpstr>
      <vt:lpstr>Презентация PowerPoint</vt:lpstr>
      <vt:lpstr>Для води можна виконувати музику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Воді можна показувати слова</vt:lpstr>
      <vt:lpstr>Цікавинка</vt:lpstr>
      <vt:lpstr>Цікаві факти про воду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Домашнє завдання 1.Опрацювати параграф 22 2. Завдання 1,3 ст.153. 3. Знайти загадки про воду.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admin</cp:lastModifiedBy>
  <cp:revision>56</cp:revision>
  <dcterms:created xsi:type="dcterms:W3CDTF">2012-10-02T14:37:02Z</dcterms:created>
  <dcterms:modified xsi:type="dcterms:W3CDTF">2017-02-22T18:36:19Z</dcterms:modified>
</cp:coreProperties>
</file>