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4" r:id="rId2"/>
    <p:sldId id="256" r:id="rId3"/>
    <p:sldId id="257" r:id="rId4"/>
    <p:sldId id="259" r:id="rId5"/>
    <p:sldId id="261" r:id="rId6"/>
    <p:sldId id="260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72" r:id="rId15"/>
    <p:sldId id="270" r:id="rId16"/>
    <p:sldId id="273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5" d="100"/>
          <a:sy n="85" d="100"/>
        </p:scale>
        <p:origin x="-7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AB617-1754-4703-858B-97A24DC0360E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77B8D-ED3F-4D8D-9937-D7E52EEDF3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AB617-1754-4703-858B-97A24DC0360E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77B8D-ED3F-4D8D-9937-D7E52EEDF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AB617-1754-4703-858B-97A24DC0360E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77B8D-ED3F-4D8D-9937-D7E52EEDF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AB617-1754-4703-858B-97A24DC0360E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77B8D-ED3F-4D8D-9937-D7E52EEDF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AB617-1754-4703-858B-97A24DC0360E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77B8D-ED3F-4D8D-9937-D7E52EEDF3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AB617-1754-4703-858B-97A24DC0360E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77B8D-ED3F-4D8D-9937-D7E52EEDF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AB617-1754-4703-858B-97A24DC0360E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77B8D-ED3F-4D8D-9937-D7E52EEDF3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AB617-1754-4703-858B-97A24DC0360E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77B8D-ED3F-4D8D-9937-D7E52EEDF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AB617-1754-4703-858B-97A24DC0360E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77B8D-ED3F-4D8D-9937-D7E52EEDF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AB617-1754-4703-858B-97A24DC0360E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77B8D-ED3F-4D8D-9937-D7E52EEDF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5EAB617-1754-4703-858B-97A24DC0360E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4F77B8D-ED3F-4D8D-9937-D7E52EEDF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EAB617-1754-4703-858B-97A24DC0360E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4F77B8D-ED3F-4D8D-9937-D7E52EEDF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e/eb/Zuiderzee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12064"/>
            <a:ext cx="7901014" cy="1130986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Відділ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освіти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</a:rPr>
              <a:t>Жашківської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 районної ради</a:t>
            </a:r>
            <a:b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</a:rPr>
              <a:t>Тинівська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загальноосвітня школа І-ІІІ ступенів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43380"/>
            <a:ext cx="404294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00166" y="1785926"/>
            <a:ext cx="64294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ПРЕЗЕНТАЦІЯ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14546" y="2919755"/>
            <a:ext cx="65008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</a:rPr>
              <a:t>до варіативного</a:t>
            </a:r>
            <a:r>
              <a:rPr kumimoji="0" lang="uk-UA" sz="16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</a:rPr>
              <a:t>модуля</a:t>
            </a:r>
            <a:r>
              <a:rPr kumimoji="0" lang="uk-UA" sz="16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</a:rPr>
              <a:t> :</a:t>
            </a:r>
            <a:endParaRPr kumimoji="0" lang="uk-UA" sz="1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Технологія</a:t>
            </a:r>
            <a:r>
              <a:rPr kumimoji="0" lang="uk-UA" sz="24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оздоблення   виробів   із                                   деревини  різьбленням» 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5143513"/>
            <a:ext cx="3857620" cy="9787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dirty="0" smtClean="0">
                <a:solidFill>
                  <a:srgbClr val="C00000"/>
                </a:solidFill>
              </a:rPr>
              <a:t>       МОРОЗ  </a:t>
            </a:r>
            <a:r>
              <a:rPr lang="uk-UA" dirty="0" smtClean="0">
                <a:solidFill>
                  <a:srgbClr val="C00000"/>
                </a:solidFill>
              </a:rPr>
              <a:t>МИКОЛА  </a:t>
            </a:r>
            <a:r>
              <a:rPr lang="uk-UA" dirty="0" smtClean="0">
                <a:solidFill>
                  <a:srgbClr val="C00000"/>
                </a:solidFill>
              </a:rPr>
              <a:t>ГРИГОРОВИЧ</a:t>
            </a:r>
          </a:p>
          <a:p>
            <a:pPr>
              <a:lnSpc>
                <a:spcPct val="80000"/>
              </a:lnSpc>
              <a:defRPr/>
            </a:pPr>
            <a:r>
              <a:rPr lang="uk-UA" dirty="0" smtClean="0">
                <a:solidFill>
                  <a:srgbClr val="C00000"/>
                </a:solidFill>
              </a:rPr>
              <a:t>       учитель  трудового  </a:t>
            </a:r>
            <a:r>
              <a:rPr lang="uk-UA" dirty="0" smtClean="0">
                <a:solidFill>
                  <a:srgbClr val="C00000"/>
                </a:solidFill>
              </a:rPr>
              <a:t>навчання </a:t>
            </a:r>
          </a:p>
          <a:p>
            <a:pPr>
              <a:lnSpc>
                <a:spcPct val="80000"/>
              </a:lnSpc>
              <a:defRPr/>
            </a:pP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      </a:t>
            </a:r>
            <a:r>
              <a:rPr lang="uk-UA" dirty="0" err="1" smtClean="0">
                <a:solidFill>
                  <a:srgbClr val="C00000"/>
                </a:solidFill>
              </a:rPr>
              <a:t>Тинівської</a:t>
            </a:r>
            <a:r>
              <a:rPr lang="uk-UA" dirty="0" smtClean="0">
                <a:solidFill>
                  <a:srgbClr val="C00000"/>
                </a:solidFill>
              </a:rPr>
              <a:t>   ЗОШ  </a:t>
            </a:r>
            <a:r>
              <a:rPr lang="uk-UA" dirty="0" smtClean="0">
                <a:solidFill>
                  <a:srgbClr val="C00000"/>
                </a:solidFill>
              </a:rPr>
              <a:t>І-ІІІ </a:t>
            </a:r>
            <a:r>
              <a:rPr lang="uk-UA" dirty="0" smtClean="0">
                <a:solidFill>
                  <a:srgbClr val="C00000"/>
                </a:solidFill>
              </a:rPr>
              <a:t> ступенів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uk-UA" dirty="0" smtClean="0">
                <a:solidFill>
                  <a:srgbClr val="C00000"/>
                </a:solidFill>
              </a:rPr>
              <a:t>     </a:t>
            </a:r>
            <a:r>
              <a:rPr lang="uk-UA" dirty="0" smtClean="0">
                <a:solidFill>
                  <a:srgbClr val="C00000"/>
                </a:solidFill>
              </a:rPr>
              <a:t> 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500034" y="2071678"/>
            <a:ext cx="1414466" cy="121444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C00000"/>
                </a:solidFill>
              </a:rPr>
              <a:t>7 клас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різьби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141138"/>
          </a:xfrm>
        </p:spPr>
        <p:txBody>
          <a:bodyPr/>
          <a:lstStyle/>
          <a:p>
            <a:r>
              <a:rPr lang="uk-UA" sz="3200" dirty="0" smtClean="0">
                <a:solidFill>
                  <a:srgbClr val="C00000"/>
                </a:solidFill>
              </a:rPr>
              <a:t>Рельєфна   </a:t>
            </a:r>
            <a:r>
              <a:rPr lang="uk-UA" sz="3200" dirty="0" smtClean="0"/>
              <a:t>(скульптурна різьба)</a:t>
            </a:r>
            <a:endParaRPr lang="ru-RU" dirty="0"/>
          </a:p>
        </p:txBody>
      </p:sp>
      <p:pic>
        <p:nvPicPr>
          <p:cNvPr id="4" name="Рисунок 3" descr="http://os1.i.ua/3/6/3901355_7a8878d_4b39227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s1.i.ua/3/6/3673674_f357c1f7_4b01946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3800487" cy="485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Матеріали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429684" cy="5141138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Для невеликих </a:t>
            </a:r>
            <a:r>
              <a:rPr lang="en-US" sz="2800" dirty="0" smtClean="0">
                <a:latin typeface="Monotype Corsiva" pitchFamily="66" charset="0"/>
              </a:rPr>
              <a:t> </a:t>
            </a:r>
            <a:r>
              <a:rPr lang="uk-UA" sz="2800" dirty="0" smtClean="0">
                <a:latin typeface="Monotype Corsiva" pitchFamily="66" charset="0"/>
              </a:rPr>
              <a:t>робіт (скриньки, дощечки, тарелі) </a:t>
            </a:r>
          </a:p>
          <a:p>
            <a:pPr>
              <a:buNone/>
            </a:pPr>
            <a:r>
              <a:rPr lang="uk-UA" sz="2800" dirty="0" smtClean="0">
                <a:latin typeface="Monotype Corsiva" pitchFamily="66" charset="0"/>
              </a:rPr>
              <a:t>краще використовувати  деревину  м</a:t>
            </a:r>
            <a:r>
              <a:rPr lang="en-US" sz="2800" dirty="0" smtClean="0">
                <a:latin typeface="Monotype Corsiva" pitchFamily="66" charset="0"/>
              </a:rPr>
              <a:t>’</a:t>
            </a:r>
            <a:r>
              <a:rPr lang="uk-UA" sz="2800" dirty="0" smtClean="0">
                <a:latin typeface="Monotype Corsiva" pitchFamily="66" charset="0"/>
              </a:rPr>
              <a:t>яких  порід :</a:t>
            </a:r>
          </a:p>
          <a:p>
            <a:pPr>
              <a:buNone/>
            </a:pPr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липа,осика, тополя,береза.</a:t>
            </a:r>
            <a:endParaRPr lang="ru-RU" sz="36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uk-UA" sz="2800" dirty="0" smtClean="0">
                <a:latin typeface="Monotype Corsiva" pitchFamily="66" charset="0"/>
              </a:rPr>
              <a:t>Деревина  цих  порід  </a:t>
            </a:r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однорідна,м'яка,легка та  біла.</a:t>
            </a:r>
          </a:p>
          <a:p>
            <a:pPr>
              <a:buNone/>
            </a:pPr>
            <a:endParaRPr lang="uk-UA" sz="28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sz="2800" dirty="0" smtClean="0">
                <a:latin typeface="Monotype Corsiva" pitchFamily="66" charset="0"/>
              </a:rPr>
              <a:t>Для надання виробу певного</a:t>
            </a:r>
          </a:p>
          <a:p>
            <a:pPr>
              <a:buNone/>
            </a:pPr>
            <a:r>
              <a:rPr lang="uk-UA" sz="2800" dirty="0" smtClean="0">
                <a:latin typeface="Monotype Corsiva" pitchFamily="66" charset="0"/>
              </a:rPr>
              <a:t> відтінку або кольору,поверхню </a:t>
            </a:r>
          </a:p>
          <a:p>
            <a:pPr>
              <a:buNone/>
            </a:pPr>
            <a:r>
              <a:rPr lang="uk-UA" sz="2800" dirty="0" smtClean="0">
                <a:latin typeface="Monotype Corsiva" pitchFamily="66" charset="0"/>
              </a:rPr>
              <a:t>можна   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тонувати ,з подальшим</a:t>
            </a:r>
          </a:p>
          <a:p>
            <a:pPr>
              <a:buNone/>
            </a:pP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лакуванням.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upload.wikimedia.org/wikipedia/commons/thumb/8/88/Walnussholz.JPG/200px-Walnusshol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00438"/>
            <a:ext cx="36433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r>
              <a:rPr lang="uk-UA" dirty="0" smtClean="0"/>
              <a:t>     ІНСТРУМЕНТИ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7772400" cy="521257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Для виконання різьблення необхідно мати набір спеціальних різальних інструментів: стамесок, ножів-різаків, а також креслярське приладдя - твердий олівець, шило, металеву лінійку з міліметровими поділками, косинець, </a:t>
            </a:r>
            <a:r>
              <a:rPr lang="uk-UA" sz="2800" dirty="0" err="1" smtClean="0"/>
              <a:t>циркуль.Але</a:t>
            </a:r>
            <a:r>
              <a:rPr lang="uk-UA" sz="2800" dirty="0" smtClean="0"/>
              <a:t> головним є  </a:t>
            </a:r>
            <a:r>
              <a:rPr lang="uk-UA" sz="2800" dirty="0" smtClean="0">
                <a:solidFill>
                  <a:srgbClr val="C00000"/>
                </a:solidFill>
              </a:rPr>
              <a:t>КОСИЙ  НІЖ 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нож-кося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88048">
            <a:off x="1031501" y="5329977"/>
            <a:ext cx="2353986" cy="48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нструменты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714752"/>
            <a:ext cx="464347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ezbawood.ru/images/2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342902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715404" cy="773796"/>
          </a:xfrm>
        </p:spPr>
        <p:txBody>
          <a:bodyPr/>
          <a:lstStyle/>
          <a:p>
            <a:r>
              <a:rPr lang="uk-UA" sz="3200" dirty="0" smtClean="0"/>
              <a:t>Основні елементи геометричної різьби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Існує багато видів геометричного різьблення  .</a:t>
            </a:r>
          </a:p>
          <a:p>
            <a:pPr>
              <a:buNone/>
            </a:pPr>
            <a:r>
              <a:rPr lang="uk-UA" sz="2800" dirty="0" smtClean="0"/>
              <a:t>Основним елементом є вирізана </a:t>
            </a:r>
            <a:r>
              <a:rPr lang="uk-UA" sz="2800" dirty="0" smtClean="0">
                <a:solidFill>
                  <a:srgbClr val="C00000"/>
                </a:solidFill>
              </a:rPr>
              <a:t>тригранна піраміда.</a:t>
            </a:r>
          </a:p>
          <a:p>
            <a:pPr>
              <a:buNone/>
            </a:pPr>
            <a:r>
              <a:rPr lang="uk-UA" sz="2800" dirty="0" smtClean="0"/>
              <a:t> В чистому вигляді використовується  рідко. Основні елементи, крім тригранної піраміди - це </a:t>
            </a:r>
            <a:r>
              <a:rPr lang="uk-UA" sz="2800" dirty="0" smtClean="0">
                <a:solidFill>
                  <a:srgbClr val="C00000"/>
                </a:solidFill>
              </a:rPr>
              <a:t>чотиригранна піраміда,  ромб,круг,вічко, сегмент . </a:t>
            </a:r>
          </a:p>
          <a:p>
            <a:pPr>
              <a:buNone/>
            </a:pPr>
            <a:r>
              <a:rPr lang="uk-UA" sz="2800" dirty="0" smtClean="0"/>
              <a:t>Елементи поєднують між собою</a:t>
            </a:r>
          </a:p>
          <a:p>
            <a:pPr>
              <a:buNone/>
            </a:pPr>
            <a:r>
              <a:rPr lang="uk-UA" sz="2800" dirty="0" smtClean="0"/>
              <a:t>  в стрічкові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C00000"/>
                </a:solidFill>
              </a:rPr>
              <a:t>орнаменти</a:t>
            </a:r>
            <a:r>
              <a:rPr lang="uk-UA" dirty="0" smtClean="0"/>
              <a:t>, </a:t>
            </a:r>
            <a:r>
              <a:rPr lang="uk-UA" dirty="0" smtClean="0">
                <a:solidFill>
                  <a:srgbClr val="C00000"/>
                </a:solidFill>
              </a:rPr>
              <a:t> розети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72074"/>
            <a:ext cx="18192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рок 7. Разделочная дос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286100"/>
            <a:ext cx="321471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429108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643446"/>
            <a:ext cx="1857388" cy="198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1271590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2400" b="1" dirty="0" smtClean="0">
                <a:latin typeface="Arial Black" pitchFamily="34" charset="0"/>
              </a:rPr>
              <a:t>Практична робот</a:t>
            </a:r>
            <a:r>
              <a:rPr lang="uk-UA" sz="2400" dirty="0" smtClean="0">
                <a:latin typeface="Arial Black" pitchFamily="34" charset="0"/>
              </a:rPr>
              <a:t>а</a:t>
            </a:r>
            <a:r>
              <a:rPr lang="uk-UA" sz="3200" dirty="0" smtClean="0"/>
              <a:t>:</a:t>
            </a:r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Тренувальні вправи. Різьблення сітки та </a:t>
            </a:r>
            <a:r>
              <a:rPr lang="uk-UA" sz="3200" dirty="0" err="1" smtClean="0">
                <a:solidFill>
                  <a:srgbClr val="C00000"/>
                </a:solidFill>
                <a:latin typeface="Monotype Corsiva" pitchFamily="66" charset="0"/>
              </a:rPr>
              <a:t>сколишів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3116"/>
            <a:ext cx="7772400" cy="4212444"/>
          </a:xfrm>
        </p:spPr>
        <p:txBody>
          <a:bodyPr/>
          <a:lstStyle/>
          <a:p>
            <a:r>
              <a:rPr lang="uk-UA" i="1" dirty="0" smtClean="0"/>
              <a:t>ІНСТРУКТАЖ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643182"/>
            <a:ext cx="7500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</a:t>
            </a:r>
            <a:r>
              <a:rPr lang="ru-RU" dirty="0" err="1" smtClean="0"/>
              <a:t>Ніж-різак</a:t>
            </a:r>
            <a:r>
              <a:rPr lang="ru-RU" dirty="0" smtClean="0"/>
              <a:t> </a:t>
            </a:r>
            <a:r>
              <a:rPr lang="ru-RU" dirty="0" err="1" smtClean="0"/>
              <a:t>ставлять</a:t>
            </a:r>
            <a:r>
              <a:rPr lang="ru-RU" dirty="0" smtClean="0"/>
              <a:t> вертикально 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/>
              <a:t>площини</a:t>
            </a:r>
            <a:r>
              <a:rPr lang="ru-RU" dirty="0" smtClean="0"/>
              <a:t> </a:t>
            </a:r>
            <a:r>
              <a:rPr lang="ru-RU" dirty="0" err="1" smtClean="0"/>
              <a:t>дошки</a:t>
            </a:r>
            <a:r>
              <a:rPr lang="ru-RU" dirty="0" smtClean="0"/>
              <a:t> .</a:t>
            </a:r>
          </a:p>
          <a:p>
            <a:r>
              <a:rPr lang="ru-RU" dirty="0" smtClean="0"/>
              <a:t>*В початок 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урізаються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носком на  </a:t>
            </a:r>
            <a:r>
              <a:rPr lang="ru-RU" dirty="0" err="1" smtClean="0"/>
              <a:t>глибину</a:t>
            </a:r>
            <a:r>
              <a:rPr lang="ru-RU" dirty="0" smtClean="0"/>
              <a:t> 1,5- 2 мм. </a:t>
            </a:r>
            <a:br>
              <a:rPr lang="ru-RU" dirty="0" smtClean="0"/>
            </a:br>
            <a:r>
              <a:rPr lang="ru-RU" dirty="0" smtClean="0"/>
              <a:t>  *</a:t>
            </a:r>
            <a:r>
              <a:rPr lang="ru-RU" dirty="0" err="1" smtClean="0"/>
              <a:t>Різак</a:t>
            </a:r>
            <a:r>
              <a:rPr lang="ru-RU" dirty="0" smtClean="0"/>
              <a:t> </a:t>
            </a:r>
            <a:r>
              <a:rPr lang="ru-RU" dirty="0" err="1" smtClean="0"/>
              <a:t>ведуть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протилежного</a:t>
            </a:r>
            <a:r>
              <a:rPr lang="ru-RU" dirty="0" smtClean="0"/>
              <a:t>   краю в </a:t>
            </a:r>
            <a:r>
              <a:rPr lang="ru-RU" dirty="0" err="1" smtClean="0"/>
              <a:t>напрямку</a:t>
            </a:r>
            <a:r>
              <a:rPr lang="ru-RU" dirty="0" smtClean="0"/>
              <a:t> до себе. </a:t>
            </a:r>
            <a:br>
              <a:rPr lang="ru-RU" dirty="0" smtClean="0"/>
            </a:br>
            <a:r>
              <a:rPr lang="ru-RU" dirty="0" smtClean="0"/>
              <a:t> * </a:t>
            </a:r>
            <a:r>
              <a:rPr lang="ru-RU" dirty="0" err="1" smtClean="0"/>
              <a:t>Різьблення</a:t>
            </a:r>
            <a:r>
              <a:rPr lang="ru-RU" dirty="0" smtClean="0"/>
              <a:t>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 err="1" smtClean="0"/>
              <a:t>сидячи</a:t>
            </a:r>
            <a:r>
              <a:rPr lang="ru-RU" dirty="0" smtClean="0"/>
              <a:t>. </a:t>
            </a:r>
            <a:r>
              <a:rPr lang="ru-RU" dirty="0" err="1" smtClean="0"/>
              <a:t>Сидіти</a:t>
            </a:r>
            <a:r>
              <a:rPr lang="ru-RU" dirty="0" smtClean="0"/>
              <a:t> треба </a:t>
            </a:r>
            <a:r>
              <a:rPr lang="ru-RU" dirty="0" err="1" smtClean="0"/>
              <a:t>вільно</a:t>
            </a:r>
            <a:r>
              <a:rPr lang="ru-RU" dirty="0" smtClean="0"/>
              <a:t>, не </a:t>
            </a:r>
            <a:r>
              <a:rPr lang="ru-RU" dirty="0" err="1" smtClean="0"/>
              <a:t>нахиляючи</a:t>
            </a:r>
            <a:r>
              <a:rPr lang="ru-RU" dirty="0" smtClean="0"/>
              <a:t>      </a:t>
            </a:r>
            <a:r>
              <a:rPr lang="ru-RU" dirty="0" err="1" smtClean="0"/>
              <a:t>тулуба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, </a:t>
            </a:r>
            <a:r>
              <a:rPr lang="ru-RU" dirty="0" err="1" smtClean="0"/>
              <a:t>злегка</a:t>
            </a:r>
            <a:r>
              <a:rPr lang="ru-RU" dirty="0" smtClean="0"/>
              <a:t> </a:t>
            </a:r>
            <a:r>
              <a:rPr lang="ru-RU" dirty="0" err="1" smtClean="0"/>
              <a:t>торкаючись</a:t>
            </a:r>
            <a:r>
              <a:rPr lang="ru-RU" dirty="0" smtClean="0"/>
              <a:t> </a:t>
            </a:r>
            <a:r>
              <a:rPr lang="ru-RU" dirty="0" err="1" smtClean="0"/>
              <a:t>грудьми</a:t>
            </a:r>
            <a:r>
              <a:rPr lang="ru-RU" dirty="0" smtClean="0"/>
              <a:t> стола. </a:t>
            </a:r>
          </a:p>
          <a:p>
            <a:r>
              <a:rPr lang="ru-RU" dirty="0" smtClean="0"/>
              <a:t>  *</a:t>
            </a:r>
            <a:r>
              <a:rPr lang="ru-RU" dirty="0" err="1" smtClean="0"/>
              <a:t>Різак</a:t>
            </a:r>
            <a:r>
              <a:rPr lang="ru-RU" dirty="0" smtClean="0"/>
              <a:t> </a:t>
            </a:r>
            <a:r>
              <a:rPr lang="ru-RU" dirty="0" err="1" smtClean="0"/>
              <a:t>ведуть</a:t>
            </a:r>
            <a:r>
              <a:rPr lang="ru-RU" dirty="0" smtClean="0"/>
              <a:t> на себе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нахилом</a:t>
            </a:r>
            <a:r>
              <a:rPr lang="ru-RU" dirty="0" smtClean="0"/>
              <a:t> вправо </a:t>
            </a:r>
            <a:r>
              <a:rPr lang="ru-RU" dirty="0" err="1" smtClean="0"/>
              <a:t>під</a:t>
            </a:r>
            <a:r>
              <a:rPr lang="ru-RU" dirty="0" smtClean="0"/>
              <a:t> кутом </a:t>
            </a:r>
            <a:r>
              <a:rPr lang="ru-RU" dirty="0" err="1" smtClean="0"/>
              <a:t>приблизно</a:t>
            </a:r>
            <a:r>
              <a:rPr lang="ru-RU" dirty="0" smtClean="0"/>
              <a:t> 30-40.  *</a:t>
            </a:r>
            <a:r>
              <a:rPr lang="ru-RU" dirty="0" err="1" smtClean="0"/>
              <a:t>П’ятку</a:t>
            </a:r>
            <a:r>
              <a:rPr lang="ru-RU" dirty="0" smtClean="0"/>
              <a:t> </a:t>
            </a:r>
            <a:r>
              <a:rPr lang="ru-RU" dirty="0" err="1" smtClean="0"/>
              <a:t>різака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наблизити</a:t>
            </a:r>
            <a:r>
              <a:rPr lang="ru-RU" dirty="0" smtClean="0"/>
              <a:t> до дощечки, </a:t>
            </a:r>
            <a:r>
              <a:rPr lang="ru-RU" dirty="0" err="1" smtClean="0"/>
              <a:t>тоді</a:t>
            </a:r>
            <a:r>
              <a:rPr lang="ru-RU" dirty="0" smtClean="0"/>
              <a:t> буде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сколів</a:t>
            </a:r>
            <a:r>
              <a:rPr lang="ru-RU" dirty="0" smtClean="0"/>
              <a:t>, </a:t>
            </a:r>
            <a:r>
              <a:rPr lang="ru-RU" dirty="0" err="1" smtClean="0"/>
              <a:t>різак</a:t>
            </a:r>
            <a:r>
              <a:rPr lang="ru-RU" dirty="0" smtClean="0"/>
              <a:t> не буде «</a:t>
            </a:r>
            <a:r>
              <a:rPr lang="ru-RU" dirty="0" err="1" smtClean="0"/>
              <a:t>виляти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 </a:t>
            </a:r>
            <a:r>
              <a:rPr lang="ru-RU" dirty="0" err="1" smtClean="0"/>
              <a:t>лінія</a:t>
            </a:r>
            <a:r>
              <a:rPr lang="ru-RU" dirty="0" smtClean="0"/>
              <a:t>  </a:t>
            </a:r>
            <a:r>
              <a:rPr lang="ru-RU" dirty="0" err="1" smtClean="0"/>
              <a:t>вийде</a:t>
            </a:r>
            <a:r>
              <a:rPr lang="ru-RU" dirty="0" smtClean="0"/>
              <a:t>  </a:t>
            </a:r>
            <a:r>
              <a:rPr lang="ru-RU" dirty="0" err="1" smtClean="0"/>
              <a:t>рівніша</a:t>
            </a:r>
            <a:r>
              <a:rPr lang="ru-RU" dirty="0" smtClean="0"/>
              <a:t>.  </a:t>
            </a:r>
            <a:r>
              <a:rPr lang="ru-RU" dirty="0" err="1" smtClean="0"/>
              <a:t>Однак</a:t>
            </a:r>
            <a:r>
              <a:rPr lang="ru-RU" dirty="0" smtClean="0"/>
              <a:t> треба </a:t>
            </a:r>
            <a:r>
              <a:rPr lang="ru-RU" dirty="0" err="1" smtClean="0"/>
              <a:t>стежити</a:t>
            </a:r>
            <a:r>
              <a:rPr lang="ru-RU" dirty="0" smtClean="0"/>
              <a:t>  за  </a:t>
            </a:r>
            <a:r>
              <a:rPr lang="ru-RU" dirty="0" err="1" smtClean="0"/>
              <a:t>тим</a:t>
            </a:r>
            <a:r>
              <a:rPr lang="ru-RU" dirty="0" smtClean="0"/>
              <a:t>, щоб </a:t>
            </a:r>
            <a:r>
              <a:rPr lang="ru-RU" dirty="0" err="1" smtClean="0"/>
              <a:t>п’ятка</a:t>
            </a:r>
            <a:r>
              <a:rPr lang="ru-RU" dirty="0" smtClean="0"/>
              <a:t>  </a:t>
            </a:r>
            <a:r>
              <a:rPr lang="ru-RU" dirty="0" err="1" smtClean="0"/>
              <a:t>різака</a:t>
            </a:r>
            <a:r>
              <a:rPr lang="ru-RU" dirty="0" smtClean="0"/>
              <a:t> не «</a:t>
            </a:r>
            <a:r>
              <a:rPr lang="ru-RU" dirty="0" err="1" smtClean="0"/>
              <a:t>заривалася</a:t>
            </a:r>
            <a:r>
              <a:rPr lang="ru-RU" dirty="0" smtClean="0"/>
              <a:t>» у деревину.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НЕБЕЗПЕКА ! </a:t>
            </a:r>
            <a:r>
              <a:rPr lang="ru-RU" i="1" dirty="0" err="1" smtClean="0">
                <a:solidFill>
                  <a:srgbClr val="C00000"/>
                </a:solidFill>
              </a:rPr>
              <a:t>Можлив</a:t>
            </a:r>
            <a:r>
              <a:rPr lang="uk-UA" i="1" dirty="0" smtClean="0">
                <a:solidFill>
                  <a:srgbClr val="C00000"/>
                </a:solidFill>
              </a:rPr>
              <a:t>і</a:t>
            </a:r>
            <a:r>
              <a:rPr lang="ru-RU" i="1" dirty="0" err="1" smtClean="0">
                <a:solidFill>
                  <a:srgbClr val="C00000"/>
                </a:solidFill>
              </a:rPr>
              <a:t>сть</a:t>
            </a:r>
            <a:r>
              <a:rPr lang="ru-RU" i="1" dirty="0" smtClean="0">
                <a:solidFill>
                  <a:srgbClr val="C00000"/>
                </a:solidFill>
              </a:rPr>
              <a:t>  </a:t>
            </a:r>
            <a:r>
              <a:rPr lang="ru-RU" i="1" dirty="0" err="1" smtClean="0">
                <a:solidFill>
                  <a:srgbClr val="C00000"/>
                </a:solidFill>
              </a:rPr>
              <a:t>травмування</a:t>
            </a:r>
            <a:r>
              <a:rPr lang="ru-RU" i="1" dirty="0" smtClean="0">
                <a:solidFill>
                  <a:srgbClr val="C00000"/>
                </a:solidFill>
              </a:rPr>
              <a:t>  </a:t>
            </a:r>
            <a:r>
              <a:rPr lang="ru-RU" i="1" dirty="0" err="1" smtClean="0">
                <a:solidFill>
                  <a:srgbClr val="C00000"/>
                </a:solidFill>
              </a:rPr>
              <a:t>пальців</a:t>
            </a:r>
            <a:r>
              <a:rPr lang="ru-RU" i="1" dirty="0" smtClean="0">
                <a:solidFill>
                  <a:srgbClr val="C00000"/>
                </a:solidFill>
              </a:rPr>
              <a:t> рук.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НЕ  </a:t>
            </a:r>
            <a:r>
              <a:rPr lang="ru-RU" i="1" dirty="0" err="1" smtClean="0">
                <a:solidFill>
                  <a:srgbClr val="C00000"/>
                </a:solidFill>
              </a:rPr>
              <a:t>допускати</a:t>
            </a:r>
            <a:r>
              <a:rPr lang="ru-RU" i="1" dirty="0" smtClean="0">
                <a:solidFill>
                  <a:srgbClr val="C00000"/>
                </a:solidFill>
              </a:rPr>
              <a:t>  </a:t>
            </a:r>
            <a:r>
              <a:rPr lang="ru-RU" i="1" dirty="0" err="1" smtClean="0">
                <a:solidFill>
                  <a:srgbClr val="C00000"/>
                </a:solidFill>
              </a:rPr>
              <a:t>перебування</a:t>
            </a:r>
            <a:r>
              <a:rPr lang="ru-RU" i="1" dirty="0" smtClean="0">
                <a:solidFill>
                  <a:srgbClr val="C00000"/>
                </a:solidFill>
              </a:rPr>
              <a:t>  руки на </a:t>
            </a:r>
            <a:r>
              <a:rPr lang="ru-RU" i="1" dirty="0" err="1" smtClean="0">
                <a:solidFill>
                  <a:srgbClr val="C00000"/>
                </a:solidFill>
              </a:rPr>
              <a:t>лінії</a:t>
            </a:r>
            <a:r>
              <a:rPr lang="ru-RU" i="1" dirty="0" smtClean="0">
                <a:solidFill>
                  <a:srgbClr val="C00000"/>
                </a:solidFill>
              </a:rPr>
              <a:t>  </a:t>
            </a:r>
            <a:r>
              <a:rPr lang="ru-RU" i="1" dirty="0" err="1" smtClean="0">
                <a:solidFill>
                  <a:srgbClr val="C00000"/>
                </a:solidFill>
              </a:rPr>
              <a:t>різання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 smtClean="0"/>
              <a:t>        </a:t>
            </a:r>
            <a:r>
              <a:rPr lang="uk-UA" sz="3600" dirty="0" smtClean="0"/>
              <a:t>Вправа    “СКОЛИШІ”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dirty="0"/>
          </a:p>
        </p:txBody>
      </p:sp>
      <p:pic>
        <p:nvPicPr>
          <p:cNvPr id="4" name="Содержимое 3" descr="Різьба по дереву для початківці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ізьба по дереву для початківці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286124"/>
            <a:ext cx="2786082" cy="231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ізьба по дереву для початківці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14818"/>
            <a:ext cx="2667012" cy="23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90100"/>
            <a:ext cx="258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90100"/>
            <a:ext cx="115729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9010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000496" y="214290"/>
            <a:ext cx="255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500430" y="1357298"/>
            <a:ext cx="54292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Ріжучу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кромку ножа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направити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точно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стороні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сколишка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потім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натиснути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такою силою,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носок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заглибився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дерево на 2-3 мм.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П’яту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ножа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опустити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перетину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лінії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сколишка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лінією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горизонтальної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розмітки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6286520"/>
            <a:ext cx="2693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прийоми роботи з ножем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20"/>
          </a:xfrm>
        </p:spPr>
        <p:txBody>
          <a:bodyPr/>
          <a:lstStyle/>
          <a:p>
            <a:r>
              <a:rPr lang="uk-UA" dirty="0" smtClean="0"/>
              <a:t>    Вправа     “СІТКА”</a:t>
            </a:r>
            <a:endParaRPr lang="ru-RU" dirty="0"/>
          </a:p>
        </p:txBody>
      </p:sp>
      <p:pic>
        <p:nvPicPr>
          <p:cNvPr id="1026" name="Picture 2" descr="L:\Новая папка\Изображение 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41824" y="1115508"/>
            <a:ext cx="2714644" cy="3341100"/>
          </a:xfrm>
          <a:prstGeom prst="rect">
            <a:avLst/>
          </a:prstGeom>
          <a:noFill/>
        </p:spPr>
      </p:pic>
      <p:pic>
        <p:nvPicPr>
          <p:cNvPr id="1027" name="Picture 3" descr="L:\Новая папка\Изображение 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288262" y="2998226"/>
            <a:ext cx="2500331" cy="3076127"/>
          </a:xfrm>
          <a:prstGeom prst="rect">
            <a:avLst/>
          </a:prstGeom>
          <a:noFill/>
        </p:spPr>
      </p:pic>
      <p:pic>
        <p:nvPicPr>
          <p:cNvPr id="1028" name="Picture 4" descr="L:\Новая папка\Изображение 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20885" y="3928890"/>
            <a:ext cx="2483222" cy="30550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6182" y="1357298"/>
            <a:ext cx="5357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дошку наносять рисунок сітки (сторона-10мм.)</a:t>
            </a:r>
          </a:p>
          <a:p>
            <a:r>
              <a:rPr lang="uk-UA" dirty="0" smtClean="0"/>
              <a:t>Різьблення починають з прорізування ліній уздовж волокон. У кінці лінії п'ятку різця опускають у деревину,щоб прорізати кінець смуги. Ніж тримають з нахилом у правий  бік  30-45*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86756" cy="914400"/>
          </a:xfrm>
        </p:spPr>
        <p:txBody>
          <a:bodyPr/>
          <a:lstStyle/>
          <a:p>
            <a:r>
              <a:rPr lang="uk-UA" sz="3600" dirty="0" smtClean="0"/>
              <a:t>Прийоми роботи з ножем (різаком)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Під час виконання тригранно-виїмчастого  різьблення  різак тримають чотирма пальцями, а великий  палець  має  впиратися у ручку різака, або лежати на скошеній верхній частині різака.</a:t>
            </a:r>
            <a:endParaRPr lang="ru-RU" dirty="0" smtClean="0"/>
          </a:p>
          <a:p>
            <a:r>
              <a:rPr lang="uk-UA" dirty="0" smtClean="0"/>
              <a:t>Робоче положення різака може бути «</a:t>
            </a:r>
            <a:r>
              <a:rPr lang="uk-UA" dirty="0" smtClean="0">
                <a:solidFill>
                  <a:srgbClr val="C00000"/>
                </a:solidFill>
              </a:rPr>
              <a:t>до себе» і «від себе». </a:t>
            </a:r>
            <a:r>
              <a:rPr lang="uk-UA" dirty="0" smtClean="0"/>
              <a:t>Рука повинна лежати на дощечці для контролю за рухом різця. При рухові від себе інколи допомагають великим пальцем лівої руки.</a:t>
            </a:r>
            <a:endParaRPr lang="ru-RU" dirty="0" smtClean="0"/>
          </a:p>
          <a:p>
            <a:r>
              <a:rPr lang="uk-UA" dirty="0" smtClean="0"/>
              <a:t>Найпростішими елементами орнаменту для різьблення є паралельні лінії вздовж і впоперек деревини.</a:t>
            </a:r>
            <a:endParaRPr lang="ru-RU" dirty="0" smtClean="0"/>
          </a:p>
          <a:p>
            <a:r>
              <a:rPr lang="uk-UA" dirty="0" smtClean="0"/>
              <a:t>При обробці деревини різанням слід додержувати двох основних правил:</a:t>
            </a:r>
            <a:endParaRPr lang="ru-RU" dirty="0" smtClean="0"/>
          </a:p>
          <a:p>
            <a:r>
              <a:rPr lang="uk-UA" dirty="0" smtClean="0"/>
              <a:t>1. Різати потрібно за волокном, щоб зрізані кінчики волоком притискати різцем,  а не рухатися порти них. Різ буде чистим.</a:t>
            </a:r>
            <a:endParaRPr lang="ru-RU" dirty="0" smtClean="0"/>
          </a:p>
          <a:p>
            <a:r>
              <a:rPr lang="uk-UA" dirty="0" smtClean="0"/>
              <a:t>2. Якщо елемент розташований таким чином, що його необхідно зрізувати вздовж волокон, то його зрізують найпершим, щоб не сколоти його.</a:t>
            </a:r>
            <a:endParaRPr lang="ru-RU" dirty="0" smtClean="0"/>
          </a:p>
          <a:p>
            <a:r>
              <a:rPr lang="uk-UA" dirty="0" smtClean="0"/>
              <a:t>Від правильного виконання цих правил залежить якість різьблення.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  Бажаю успіхів!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Різьба по дереву для початківці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42968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428868"/>
            <a:ext cx="8501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smtClean="0"/>
              <a:t>   короткі </a:t>
            </a:r>
            <a:r>
              <a:rPr lang="uk-UA" sz="2000" dirty="0" smtClean="0"/>
              <a:t>історичні відомості з розвитку геометричного різьблення</a:t>
            </a:r>
          </a:p>
          <a:p>
            <a:pPr>
              <a:buFont typeface="Arial" pitchFamily="34" charset="0"/>
              <a:buChar char="•"/>
            </a:pPr>
            <a:endParaRPr lang="uk-UA" sz="2000" dirty="0" smtClean="0"/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  </a:t>
            </a:r>
            <a:r>
              <a:rPr lang="uk-UA" sz="2000" dirty="0" smtClean="0"/>
              <a:t>види різьби</a:t>
            </a:r>
          </a:p>
          <a:p>
            <a:pPr>
              <a:buFont typeface="Arial" pitchFamily="34" charset="0"/>
              <a:buChar char="•"/>
            </a:pPr>
            <a:endParaRPr lang="uk-UA" sz="2000" dirty="0" smtClean="0"/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 матеріали </a:t>
            </a:r>
            <a:r>
              <a:rPr lang="uk-UA" sz="2000" dirty="0" smtClean="0"/>
              <a:t>та інструменти</a:t>
            </a:r>
          </a:p>
          <a:p>
            <a:pPr>
              <a:buFont typeface="Arial" pitchFamily="34" charset="0"/>
              <a:buChar char="•"/>
            </a:pPr>
            <a:endParaRPr lang="uk-UA" sz="2000" dirty="0" smtClean="0"/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 основні </a:t>
            </a:r>
            <a:r>
              <a:rPr lang="uk-UA" sz="2000" dirty="0" smtClean="0"/>
              <a:t>елементи геометричної різьби</a:t>
            </a:r>
          </a:p>
          <a:p>
            <a:pPr>
              <a:buFont typeface="Arial" pitchFamily="34" charset="0"/>
              <a:buChar char="•"/>
            </a:pPr>
            <a:endParaRPr lang="uk-UA" sz="2000" dirty="0" smtClean="0"/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 прийоми </a:t>
            </a:r>
            <a:r>
              <a:rPr lang="uk-UA" sz="2000" dirty="0" smtClean="0"/>
              <a:t>різьблення</a:t>
            </a:r>
            <a:r>
              <a:rPr lang="uk-UA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uk-UA" sz="2000" dirty="0" smtClean="0"/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 практична робота.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214546" y="1071546"/>
            <a:ext cx="3571900" cy="571504"/>
          </a:xfrm>
        </p:spPr>
        <p:txBody>
          <a:bodyPr/>
          <a:lstStyle/>
          <a:p>
            <a:r>
              <a:rPr lang="uk-UA" dirty="0" smtClean="0"/>
              <a:t>     Зміст 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історії різьблення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429684" cy="4926824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/>
              <a:t>З найдавніших часів в Україні займалися різьбленням по дереву </a:t>
            </a:r>
            <a:r>
              <a:rPr lang="uk-UA" sz="2800" dirty="0" err="1" smtClean="0"/>
              <a:t>.Відомо</a:t>
            </a:r>
            <a:r>
              <a:rPr lang="uk-UA" sz="2800" dirty="0" smtClean="0"/>
              <a:t> ,що ще в Х столітті у Києві існували майстерні ,які займались оздобленням житла.</a:t>
            </a:r>
          </a:p>
          <a:p>
            <a:r>
              <a:rPr lang="uk-UA" sz="2800" dirty="0" smtClean="0"/>
              <a:t>Користуючись сокирою,ножем та деяким допоміжним інструментом людина забезпечувала свій дім всім необхідним.</a:t>
            </a:r>
          </a:p>
          <a:p>
            <a:r>
              <a:rPr lang="uk-UA" sz="2800" dirty="0" smtClean="0"/>
              <a:t>У стародавній Русі слово </a:t>
            </a:r>
            <a:r>
              <a:rPr lang="uk-UA" sz="2800" dirty="0" err="1" smtClean="0"/>
              <a:t>“тесляр”</a:t>
            </a:r>
            <a:r>
              <a:rPr lang="uk-UA" sz="2800" dirty="0" smtClean="0"/>
              <a:t> означало </a:t>
            </a:r>
            <a:r>
              <a:rPr lang="uk-UA" sz="2800" dirty="0" err="1" smtClean="0"/>
              <a:t>“майстер</a:t>
            </a:r>
            <a:r>
              <a:rPr lang="uk-UA" sz="2800" dirty="0" smtClean="0"/>
              <a:t> з'єднувати і обробляти </a:t>
            </a:r>
            <a:r>
              <a:rPr lang="uk-UA" sz="2800" dirty="0" err="1" smtClean="0"/>
              <a:t>деревину”.Одвічна</a:t>
            </a:r>
            <a:r>
              <a:rPr lang="uk-UA" sz="2800" dirty="0" smtClean="0"/>
              <a:t> краса природи втілювалась у народному мистецтві дерев'яних справ майстрів.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rgbClr val="C00000"/>
                </a:solidFill>
              </a:rPr>
              <a:t>Зразки виробів із застосуванням різьби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al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4"/>
            <a:ext cx="4746720" cy="4286280"/>
          </a:xfrm>
          <a:prstGeom prst="rect">
            <a:avLst/>
          </a:prstGeom>
          <a:noFill/>
        </p:spPr>
      </p:pic>
      <p:pic>
        <p:nvPicPr>
          <p:cNvPr id="6" name="Picture 4" descr="http://pic1.kidstaff.net/pictures_user/5/80052/1404820/1404820_20110713010116_6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3337158" cy="4689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2064"/>
            <a:ext cx="8186766" cy="914400"/>
          </a:xfrm>
        </p:spPr>
        <p:txBody>
          <a:bodyPr/>
          <a:lstStyle/>
          <a:p>
            <a:r>
              <a:rPr lang="uk-UA" sz="2800" dirty="0" smtClean="0">
                <a:solidFill>
                  <a:srgbClr val="C00000"/>
                </a:solidFill>
              </a:rPr>
              <a:t>Зразки виробів із застосуванням різьби</a:t>
            </a:r>
            <a:endParaRPr lang="ru-RU" sz="2800" dirty="0"/>
          </a:p>
        </p:txBody>
      </p:sp>
      <p:pic>
        <p:nvPicPr>
          <p:cNvPr id="4" name="Содержимое 3" descr="http://lh5.ggpht.com/_oL3EQw4aZO8/TCBswufK5YI/AAAAAAAAC4c/bh7Bpp_gUQw/s400/IMGP71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37862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echervkarpatah.at.ua/_pu/23/212150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096" y="1500174"/>
            <a:ext cx="429012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C00000"/>
                </a:solidFill>
              </a:rPr>
              <a:t>Зразки виробів із застосуванням різьби</a:t>
            </a:r>
            <a:endParaRPr lang="ru-RU" sz="2800" dirty="0"/>
          </a:p>
        </p:txBody>
      </p:sp>
      <p:pic>
        <p:nvPicPr>
          <p:cNvPr id="15362" name="Picture 2" descr="http://pic1.kidstaff.net/pictures_user/5/80052/1404820/1404820_20110713011023_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3069" y="2285992"/>
            <a:ext cx="3070931" cy="3857652"/>
          </a:xfrm>
          <a:prstGeom prst="rect">
            <a:avLst/>
          </a:prstGeom>
          <a:noFill/>
        </p:spPr>
      </p:pic>
      <p:pic>
        <p:nvPicPr>
          <p:cNvPr id="1028" name="Picture 4" descr="http://vechervkarpatah.at.ua/_pu/23/3214814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5871258" cy="507209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00298" y="6072206"/>
            <a:ext cx="3429024" cy="283354"/>
          </a:xfrm>
        </p:spPr>
        <p:txBody>
          <a:bodyPr>
            <a:normAutofit fontScale="47500" lnSpcReduction="20000"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r>
              <a:rPr lang="uk-UA" sz="3600" dirty="0" smtClean="0"/>
              <a:t>    види різьби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358246" cy="571504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dirty="0" smtClean="0"/>
              <a:t>Декоративна різьба по дереву може бути:</a:t>
            </a:r>
          </a:p>
          <a:p>
            <a:r>
              <a:rPr lang="uk-UA" dirty="0" smtClean="0"/>
              <a:t>    </a:t>
            </a:r>
            <a:r>
              <a:rPr lang="uk-UA" dirty="0" err="1" smtClean="0">
                <a:solidFill>
                  <a:srgbClr val="C00000"/>
                </a:solidFill>
              </a:rPr>
              <a:t>плоскорельєфною</a:t>
            </a:r>
            <a:r>
              <a:rPr lang="uk-UA" dirty="0" smtClean="0"/>
              <a:t> (зображення розташоване</a:t>
            </a:r>
          </a:p>
          <a:p>
            <a:pPr>
              <a:buNone/>
            </a:pPr>
            <a:r>
              <a:rPr lang="uk-UA" dirty="0" smtClean="0"/>
              <a:t>  в одній площині з фоном)</a:t>
            </a:r>
            <a:endParaRPr lang="ru-RU" dirty="0"/>
          </a:p>
        </p:txBody>
      </p:sp>
      <p:pic>
        <p:nvPicPr>
          <p:cNvPr id="4" name="Рисунок 3" descr="http://trudove.org.ua/sites/default/files/images/IMG_03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17016" y="897704"/>
            <a:ext cx="3724281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15140" y="592933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Геометрична різьба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різьби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C00000"/>
                </a:solidFill>
              </a:rPr>
              <a:t>плоскорельєфна</a:t>
            </a:r>
            <a:endParaRPr lang="ru-RU" dirty="0"/>
          </a:p>
        </p:txBody>
      </p:sp>
      <p:pic>
        <p:nvPicPr>
          <p:cNvPr id="4" name="Рисунок 3" descr="Художественное выпиливание лобзиком - пропильная резьб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400052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Художественное выпиливание лобзиком - пропильная резьб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428631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0694" y="557214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прорізна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види різьби</a:t>
            </a:r>
            <a:endParaRPr lang="ru-RU" sz="3600" dirty="0"/>
          </a:p>
        </p:txBody>
      </p:sp>
      <p:pic>
        <p:nvPicPr>
          <p:cNvPr id="4" name="Содержимое 3" descr="Файл:Zuiderzee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57364"/>
            <a:ext cx="74295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121442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800" dirty="0" smtClean="0">
                <a:solidFill>
                  <a:srgbClr val="C00000"/>
                </a:solidFill>
              </a:rPr>
              <a:t>Рельєфна різьба </a:t>
            </a:r>
            <a:r>
              <a:rPr lang="uk-UA" sz="2800" dirty="0" smtClean="0"/>
              <a:t>( зображення виступає над фоном)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758</TotalTime>
  <Words>625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      Відділ освіти Жашківської районної ради           Тинівська загальноосвітня школа І-ІІІ ступенів</vt:lpstr>
      <vt:lpstr>     Зміст </vt:lpstr>
      <vt:lpstr>З історії різьблення</vt:lpstr>
      <vt:lpstr>Зразки виробів із застосуванням різьби</vt:lpstr>
      <vt:lpstr>Зразки виробів із застосуванням різьби</vt:lpstr>
      <vt:lpstr>Зразки виробів із застосуванням різьби</vt:lpstr>
      <vt:lpstr>    види різьби</vt:lpstr>
      <vt:lpstr>види різьби</vt:lpstr>
      <vt:lpstr>види різьби</vt:lpstr>
      <vt:lpstr>види різьби</vt:lpstr>
      <vt:lpstr>        Матеріали  </vt:lpstr>
      <vt:lpstr>     ІНСТРУМЕНТИ</vt:lpstr>
      <vt:lpstr>Основні елементи геометричної різьби </vt:lpstr>
      <vt:lpstr> Практична робота:Тренувальні вправи. Різьблення сітки та сколишів.</vt:lpstr>
      <vt:lpstr>        Вправа    “СКОЛИШІ” </vt:lpstr>
      <vt:lpstr>    Вправа     “СІТКА”</vt:lpstr>
      <vt:lpstr>Прийоми роботи з ножем (різаком)</vt:lpstr>
      <vt:lpstr>  Бажаю успіхів!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технології   оздоблення виробів геометричним різьбленням</dc:title>
  <dc:creator>Admin</dc:creator>
  <cp:lastModifiedBy>Admin</cp:lastModifiedBy>
  <cp:revision>79</cp:revision>
  <dcterms:created xsi:type="dcterms:W3CDTF">2013-11-18T16:41:35Z</dcterms:created>
  <dcterms:modified xsi:type="dcterms:W3CDTF">2017-02-23T20:51:23Z</dcterms:modified>
</cp:coreProperties>
</file>