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59" r:id="rId5"/>
    <p:sldId id="260" r:id="rId6"/>
    <p:sldId id="262" r:id="rId7"/>
    <p:sldId id="274" r:id="rId8"/>
    <p:sldId id="263" r:id="rId9"/>
    <p:sldId id="264" r:id="rId10"/>
    <p:sldId id="265" r:id="rId11"/>
    <p:sldId id="273" r:id="rId12"/>
    <p:sldId id="275" r:id="rId13"/>
    <p:sldId id="266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16F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92;&#1110;&#1079;&#1093;&#1074;&#1080;&#1083;&#1080;&#1085;&#1082;&#1072;%20%20&#1059;&#1082;&#1088;&#1072;&#1111;&#1085;&#1086;,%20&#1084;&#1080;%20&#1090;&#1074;&#1086;&#1103;%20&#1085;&#1072;&#1076;&#1110;&#1103;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47;&#1083;&#1072;&#1090;&#1072;%20&#1054;&#1075;&#1085;&#1077;&#1074;&#1080;&#1095;%20-%20Pray%20for%20Ukraine%20(&#1055;&#1088;&#1086;&#1097;&#1072;&#1074;&#1072;&#1081;,%20&#1083;&#1110;&#1090;&#1086;%202015)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2154" cy="6894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0"/>
            <a:ext cx="7056784" cy="1584175"/>
          </a:xfrm>
        </p:spPr>
        <p:txBody>
          <a:bodyPr>
            <a:noAutofit/>
          </a:bodyPr>
          <a:lstStyle/>
          <a:p>
            <a:r>
              <a:rPr lang="uk-UA" sz="5400" b="1" i="1" dirty="0" smtClean="0">
                <a:solidFill>
                  <a:srgbClr val="FFFF00"/>
                </a:solidFill>
              </a:rPr>
              <a:t>Україна – мій рідний дім!</a:t>
            </a:r>
            <a:endParaRPr lang="ru-RU" sz="5400" b="1" i="1" dirty="0">
              <a:solidFill>
                <a:srgbClr val="FFFF00"/>
              </a:solidFill>
            </a:endParaRPr>
          </a:p>
        </p:txBody>
      </p:sp>
      <p:pic>
        <p:nvPicPr>
          <p:cNvPr id="1030" name="Picture 6" descr="http://news.uklon.com.ua/image.axd?picture=2012%2F6%2F%D1%84%D0%BB%D0%B5%D1%88%D0%BC%D0%BE%D0%B13.jpg"/>
          <p:cNvPicPr>
            <a:picLocks noChangeAspect="1" noChangeArrowheads="1"/>
          </p:cNvPicPr>
          <p:nvPr/>
        </p:nvPicPr>
        <p:blipFill>
          <a:blip r:embed="rId3" cstate="print"/>
          <a:srcRect b="8889"/>
          <a:stretch>
            <a:fillRect/>
          </a:stretch>
        </p:blipFill>
        <p:spPr bwMode="auto">
          <a:xfrm>
            <a:off x="3995936" y="1556792"/>
            <a:ext cx="4824536" cy="3312368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4941168"/>
            <a:ext cx="5436096" cy="1916832"/>
          </a:xfrm>
        </p:spPr>
        <p:txBody>
          <a:bodyPr>
            <a:normAutofit fontScale="85000" lnSpcReduction="20000"/>
          </a:bodyPr>
          <a:lstStyle/>
          <a:p>
            <a:r>
              <a:rPr lang="uk-UA" b="1" dirty="0" smtClean="0">
                <a:solidFill>
                  <a:srgbClr val="3716FC"/>
                </a:solidFill>
              </a:rPr>
              <a:t>Інтегроване заняття з виховання національної свідомості та патріотизму засобами музичної діяльності з елементами мнемотехніки</a:t>
            </a:r>
            <a:endParaRPr lang="ru-RU" b="1" dirty="0">
              <a:solidFill>
                <a:srgbClr val="3716F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1143000"/>
          </a:xfrm>
        </p:spPr>
        <p:txBody>
          <a:bodyPr>
            <a:normAutofit fontScale="90000"/>
          </a:bodyPr>
          <a:lstStyle/>
          <a:p>
            <a:r>
              <a:rPr lang="uk-UA" sz="4800" b="1" dirty="0" smtClean="0"/>
              <a:t>Український вінок – це символ дівоцтва та краси</a:t>
            </a:r>
            <a:endParaRPr lang="ru-RU" sz="4800" b="1" dirty="0"/>
          </a:p>
        </p:txBody>
      </p:sp>
      <p:pic>
        <p:nvPicPr>
          <p:cNvPr id="22532" name="Picture 4" descr="http://148.251.8.11/goods/goods-photos/92/811446_IMGP2417-037458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556792"/>
            <a:ext cx="5852592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ізхвилинка  Україно, ми твоя наді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tendall.com/images/super/1-1_39.jpg"/>
          <p:cNvPicPr/>
          <p:nvPr/>
        </p:nvPicPr>
        <p:blipFill>
          <a:blip r:embed="rId2" cstate="print"/>
          <a:srcRect b="7837"/>
          <a:stretch>
            <a:fillRect/>
          </a:stretch>
        </p:blipFill>
        <p:spPr bwMode="auto">
          <a:xfrm>
            <a:off x="251520" y="188640"/>
            <a:ext cx="8712968" cy="6408712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  <a:prstDash val="sysDot"/>
          </a:ln>
          <a:effectLst>
            <a:glow rad="228600">
              <a:schemeClr val="accent5">
                <a:satMod val="175000"/>
                <a:alpha val="40000"/>
              </a:schemeClr>
            </a:glow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154" y="0"/>
            <a:ext cx="9192153" cy="689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24136"/>
          </a:xfrm>
        </p:spPr>
        <p:txBody>
          <a:bodyPr>
            <a:noAutofit/>
          </a:bodyPr>
          <a:lstStyle/>
          <a:p>
            <a:r>
              <a:rPr lang="uk-UA" sz="7200" b="1" dirty="0" smtClean="0"/>
              <a:t>Варенички</a:t>
            </a:r>
            <a:endParaRPr lang="ru-RU" sz="7200" b="1" dirty="0"/>
          </a:p>
        </p:txBody>
      </p:sp>
      <p:pic>
        <p:nvPicPr>
          <p:cNvPr id="23557" name="Picture 5" descr="https://p.dreamwidth.org/5069e86964b4/-/lh6.ggpht.com/-MgVqPdO245A/U6t4BC5iDnI/AAAAAAAALrA/oSWEjVRrPf8/s0/103968497_2749438_vareniki_1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276872"/>
            <a:ext cx="5044015" cy="3306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16632"/>
            <a:ext cx="3059832" cy="2024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9664" y="4725144"/>
            <a:ext cx="3024336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C:\Users\Home\Desktop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16632"/>
            <a:ext cx="2843808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76872"/>
            <a:ext cx="3131840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7" name="Picture 7" descr="C:\Users\Home\Desktop\444499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2276872"/>
            <a:ext cx="3130745" cy="2232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9" name="Picture 9" descr="http://inspired.com.ua/wp-content/uploads/2014/05/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696941"/>
            <a:ext cx="3096344" cy="2161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0" name="Picture 10" descr="C:\Users\Home\Desktop\Новая папка (4)\3225348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4769768"/>
            <a:ext cx="3024336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2" name="Picture 12" descr="http://laginlib.org.ua/mykolaiv/nac/foto/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7504" y="0"/>
            <a:ext cx="2880320" cy="2229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3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19872" y="1988840"/>
            <a:ext cx="2304256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Home\Desktop\Новая папка (4)\україна\00601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85184"/>
            <a:ext cx="5976664" cy="1772816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3716FC"/>
                </a:solidFill>
                <a:latin typeface="Constantia" pitchFamily="18" charset="0"/>
              </a:rPr>
              <a:t>Красивий, щедрий рідний край,</a:t>
            </a:r>
            <a:r>
              <a:rPr lang="ru-RU" sz="2800" b="1" dirty="0" smtClean="0">
                <a:solidFill>
                  <a:srgbClr val="3716FC"/>
                </a:solidFill>
                <a:latin typeface="Constantia" pitchFamily="18" charset="0"/>
              </a:rPr>
              <a:t>                </a:t>
            </a:r>
            <a:r>
              <a:rPr lang="uk-UA" sz="2800" b="1" dirty="0" smtClean="0">
                <a:solidFill>
                  <a:srgbClr val="3716FC"/>
                </a:solidFill>
                <a:latin typeface="Constantia" pitchFamily="18" charset="0"/>
              </a:rPr>
              <a:t> І мова наша солов’їна.</a:t>
            </a:r>
            <a:r>
              <a:rPr lang="ru-RU" sz="2800" b="1" dirty="0" smtClean="0">
                <a:solidFill>
                  <a:srgbClr val="3716FC"/>
                </a:solidFill>
                <a:latin typeface="Constantia" pitchFamily="18" charset="0"/>
              </a:rPr>
              <a:t>                            </a:t>
            </a:r>
            <a:r>
              <a:rPr lang="uk-UA" sz="2800" b="1" dirty="0" smtClean="0">
                <a:solidFill>
                  <a:srgbClr val="3716FC"/>
                </a:solidFill>
                <a:latin typeface="Constantia" pitchFamily="18" charset="0"/>
              </a:rPr>
              <a:t>   Люби, шануй, оберігай</a:t>
            </a:r>
            <a:r>
              <a:rPr lang="ru-RU" sz="2800" b="1" dirty="0" smtClean="0">
                <a:solidFill>
                  <a:srgbClr val="3716FC"/>
                </a:solidFill>
                <a:latin typeface="Constantia" pitchFamily="18" charset="0"/>
              </a:rPr>
              <a:t/>
            </a:r>
            <a:br>
              <a:rPr lang="ru-RU" sz="2800" b="1" dirty="0" smtClean="0">
                <a:solidFill>
                  <a:srgbClr val="3716FC"/>
                </a:solidFill>
                <a:latin typeface="Constantia" pitchFamily="18" charset="0"/>
              </a:rPr>
            </a:br>
            <a:r>
              <a:rPr lang="uk-UA" sz="2800" b="1" dirty="0" smtClean="0">
                <a:solidFill>
                  <a:srgbClr val="3716FC"/>
                </a:solidFill>
                <a:latin typeface="Constantia" pitchFamily="18" charset="0"/>
              </a:rPr>
              <a:t>     Наш край, що зветься Україна</a:t>
            </a:r>
            <a:r>
              <a:rPr lang="uk-UA" sz="2800" dirty="0" smtClean="0">
                <a:solidFill>
                  <a:srgbClr val="3716FC"/>
                </a:solidFill>
              </a:rPr>
              <a:t>.</a:t>
            </a:r>
            <a:endParaRPr lang="ru-RU" sz="2800" dirty="0">
              <a:solidFill>
                <a:srgbClr val="3716F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545861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Constantia" pitchFamily="18" charset="0"/>
              </a:rPr>
              <a:t>На землі великій є одна країна:</a:t>
            </a:r>
            <a:br>
              <a:rPr lang="ru-RU" sz="2800" b="1" dirty="0" smtClean="0">
                <a:latin typeface="Constantia" pitchFamily="18" charset="0"/>
              </a:rPr>
            </a:br>
            <a:r>
              <a:rPr lang="ru-RU" sz="2800" b="1" dirty="0" smtClean="0">
                <a:latin typeface="Constantia" pitchFamily="18" charset="0"/>
              </a:rPr>
              <a:t>Гарна, неповторна, красна, як калина.</a:t>
            </a:r>
            <a:br>
              <a:rPr lang="ru-RU" sz="2800" b="1" dirty="0" smtClean="0">
                <a:latin typeface="Constantia" pitchFamily="18" charset="0"/>
              </a:rPr>
            </a:br>
            <a:r>
              <a:rPr lang="ru-RU" sz="2800" b="1" dirty="0" smtClean="0">
                <a:latin typeface="Constantia" pitchFamily="18" charset="0"/>
              </a:rPr>
              <a:t>І живуть тут люди добрі, працьовиті</a:t>
            </a:r>
            <a:br>
              <a:rPr lang="ru-RU" sz="2800" b="1" dirty="0" smtClean="0">
                <a:latin typeface="Constantia" pitchFamily="18" charset="0"/>
              </a:rPr>
            </a:br>
            <a:r>
              <a:rPr lang="ru-RU" sz="2800" b="1" dirty="0" smtClean="0">
                <a:latin typeface="Constantia" pitchFamily="18" charset="0"/>
              </a:rPr>
              <a:t>І скажу, до речі, ще й талановиті.</a:t>
            </a:r>
            <a:br>
              <a:rPr lang="ru-RU" sz="2800" b="1" dirty="0" smtClean="0">
                <a:latin typeface="Constantia" pitchFamily="18" charset="0"/>
              </a:rPr>
            </a:br>
            <a:r>
              <a:rPr lang="ru-RU" sz="2800" b="1" dirty="0" smtClean="0">
                <a:latin typeface="Constantia" pitchFamily="18" charset="0"/>
              </a:rPr>
              <a:t>Землю засівають і пісні співають,</a:t>
            </a:r>
            <a:br>
              <a:rPr lang="ru-RU" sz="2800" b="1" dirty="0" smtClean="0">
                <a:latin typeface="Constantia" pitchFamily="18" charset="0"/>
              </a:rPr>
            </a:br>
            <a:r>
              <a:rPr lang="ru-RU" sz="2800" b="1" dirty="0" smtClean="0">
                <a:latin typeface="Constantia" pitchFamily="18" charset="0"/>
              </a:rPr>
              <a:t>На бандурі грають і вірші складають</a:t>
            </a:r>
            <a:br>
              <a:rPr lang="ru-RU" sz="2800" b="1" dirty="0" smtClean="0">
                <a:latin typeface="Constantia" pitchFamily="18" charset="0"/>
              </a:rPr>
            </a:br>
            <a:r>
              <a:rPr lang="ru-RU" sz="2800" b="1" dirty="0" smtClean="0">
                <a:latin typeface="Constantia" pitchFamily="18" charset="0"/>
              </a:rPr>
              <a:t>Про ліси і гори, і про синє море,</a:t>
            </a:r>
            <a:br>
              <a:rPr lang="ru-RU" sz="2800" b="1" dirty="0" smtClean="0">
                <a:latin typeface="Constantia" pitchFamily="18" charset="0"/>
              </a:rPr>
            </a:br>
            <a:r>
              <a:rPr lang="ru-RU" sz="2800" b="1" dirty="0" smtClean="0">
                <a:latin typeface="Constantia" pitchFamily="18" charset="0"/>
              </a:rPr>
              <a:t>Про людей і квіти, то скажіть же, діти,</a:t>
            </a:r>
            <a:br>
              <a:rPr lang="ru-RU" sz="2800" b="1" dirty="0" smtClean="0">
                <a:latin typeface="Constantia" pitchFamily="18" charset="0"/>
              </a:rPr>
            </a:br>
            <a:r>
              <a:rPr lang="ru-RU" sz="2800" b="1" dirty="0" smtClean="0">
                <a:latin typeface="Constantia" pitchFamily="18" charset="0"/>
              </a:rPr>
              <a:t>Що це за країна? — </a:t>
            </a:r>
            <a:r>
              <a:rPr lang="ru-RU" sz="2800" b="1" i="1" dirty="0" smtClean="0">
                <a:latin typeface="Constantia" pitchFamily="18" charset="0"/>
              </a:rPr>
              <a:t>Наша славна </a:t>
            </a:r>
            <a:r>
              <a:rPr lang="ru-RU" sz="5400" b="1" i="1" dirty="0" smtClean="0">
                <a:latin typeface="Constantia" pitchFamily="18" charset="0"/>
              </a:rPr>
              <a:t>Україна!</a:t>
            </a:r>
            <a:r>
              <a:rPr lang="uk-UA" sz="5400" b="1" i="1" dirty="0" smtClean="0">
                <a:latin typeface="Constantia" pitchFamily="18" charset="0"/>
              </a:rPr>
              <a:t> </a:t>
            </a:r>
            <a:endParaRPr lang="ru-RU" sz="5400" b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lib.pedpresa.ua/wp-content/uploads/2015/07/DNZ_Kristlyk_12.png"/>
          <p:cNvPicPr/>
          <p:nvPr/>
        </p:nvPicPr>
        <p:blipFill>
          <a:blip r:embed="rId2" cstate="print">
            <a:lum bright="-2000" contrast="11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nbuviap.gov.ua/images/nauka/2014/kul2.jpg"/>
          <p:cNvPicPr/>
          <p:nvPr/>
        </p:nvPicPr>
        <p:blipFill>
          <a:blip r:embed="rId2" cstate="print">
            <a:lum bright="-5000" contrast="2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5517232"/>
            <a:ext cx="6624736" cy="1080120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FF0000"/>
                </a:solidFill>
              </a:rPr>
              <a:t>Ми – українці!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Злата Огневич - Pray for Ukraine (Прощавай, літо 2015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1" name="Picture 7" descr="http://www.korosten.in.ua/images/mod_news/5735/uk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404664"/>
            <a:ext cx="7081537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153" y="0"/>
            <a:ext cx="9192153" cy="689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 descr="http://vybor.ua/uploadfiles/ckfinder/user48/images/%D0%BA%D0%B0%D0%B7%D0%B0%D0%BA%D0%B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0"/>
            <a:ext cx="6120680" cy="54452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5201816"/>
            <a:ext cx="6732240" cy="1656184"/>
          </a:xfrm>
        </p:spPr>
        <p:txBody>
          <a:bodyPr>
            <a:normAutofit/>
          </a:bodyPr>
          <a:lstStyle/>
          <a:p>
            <a:r>
              <a:rPr lang="uk-UA" sz="5400" b="1" dirty="0" smtClean="0"/>
              <a:t>Ми нащадки козаків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59</Words>
  <Application>Microsoft Office PowerPoint</Application>
  <PresentationFormat>Экран (4:3)</PresentationFormat>
  <Paragraphs>8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Україна – мій рідний дім!</vt:lpstr>
      <vt:lpstr>На землі великій є одна країна: Гарна, неповторна, красна, як калина. І живуть тут люди добрі, працьовиті І скажу, до речі, ще й талановиті. Землю засівають і пісні співають, На бандурі грають і вірші складають Про ліси і гори, і про синє море, Про людей і квіти, то скажіть же, діти, Що це за країна? — Наша славна Україна! </vt:lpstr>
      <vt:lpstr>Слайд 3</vt:lpstr>
      <vt:lpstr>Слайд 4</vt:lpstr>
      <vt:lpstr>Слайд 5</vt:lpstr>
      <vt:lpstr>Ми – українці!</vt:lpstr>
      <vt:lpstr>Слайд 7</vt:lpstr>
      <vt:lpstr>Слайд 8</vt:lpstr>
      <vt:lpstr>Ми нащадки козаків</vt:lpstr>
      <vt:lpstr>Український вінок – це символ дівоцтва та краси</vt:lpstr>
      <vt:lpstr>Слайд 11</vt:lpstr>
      <vt:lpstr>Слайд 12</vt:lpstr>
      <vt:lpstr>Варенички</vt:lpstr>
      <vt:lpstr>Слайд 14</vt:lpstr>
      <vt:lpstr>Красивий, щедрий рідний край,                 І мова наша солов’їна.                               Люби, шануй, оберігай      Наш край, що зветься Україна.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Україна – мій рідний дім!</dc:title>
  <dc:creator>Home</dc:creator>
  <cp:lastModifiedBy>Пользователь Windows</cp:lastModifiedBy>
  <cp:revision>29</cp:revision>
  <dcterms:created xsi:type="dcterms:W3CDTF">2016-01-19T14:46:14Z</dcterms:created>
  <dcterms:modified xsi:type="dcterms:W3CDTF">2016-02-23T09:03:46Z</dcterms:modified>
</cp:coreProperties>
</file>