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8" r:id="rId2"/>
    <p:sldId id="280" r:id="rId3"/>
    <p:sldId id="258" r:id="rId4"/>
    <p:sldId id="286" r:id="rId5"/>
    <p:sldId id="257" r:id="rId6"/>
    <p:sldId id="259" r:id="rId7"/>
    <p:sldId id="260" r:id="rId8"/>
    <p:sldId id="261" r:id="rId9"/>
    <p:sldId id="276" r:id="rId10"/>
    <p:sldId id="287" r:id="rId11"/>
    <p:sldId id="277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81" r:id="rId22"/>
    <p:sldId id="284" r:id="rId23"/>
    <p:sldId id="285" r:id="rId24"/>
    <p:sldId id="279" r:id="rId25"/>
    <p:sldId id="282" r:id="rId26"/>
    <p:sldId id="274" r:id="rId27"/>
    <p:sldId id="272" r:id="rId28"/>
    <p:sldId id="273" r:id="rId29"/>
    <p:sldId id="262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без заголовка" id="{A0EB3BF4-9CF9-469F-BC83-ABF07841D5D1}">
          <p14:sldIdLst>
            <p14:sldId id="278"/>
            <p14:sldId id="280"/>
            <p14:sldId id="258"/>
            <p14:sldId id="286"/>
            <p14:sldId id="257"/>
            <p14:sldId id="259"/>
            <p14:sldId id="260"/>
            <p14:sldId id="261"/>
            <p14:sldId id="276"/>
            <p14:sldId id="287"/>
            <p14:sldId id="277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81"/>
            <p14:sldId id="284"/>
            <p14:sldId id="285"/>
            <p14:sldId id="279"/>
            <p14:sldId id="282"/>
            <p14:sldId id="274"/>
            <p14:sldId id="272"/>
            <p14:sldId id="273"/>
            <p14:sldId id="2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Rg st="1" end="29"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0033"/>
    <a:srgbClr val="66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29" autoAdjust="0"/>
  </p:normalViewPr>
  <p:slideViewPr>
    <p:cSldViewPr>
      <p:cViewPr varScale="1">
        <p:scale>
          <a:sx n="68" d="100"/>
          <a:sy n="68" d="100"/>
        </p:scale>
        <p:origin x="-121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CC24B-3F7E-4859-B446-44DB2B4416C1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F3C75F0-D7E0-45B7-BEFE-36ADF1CD5D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CC24B-3F7E-4859-B446-44DB2B4416C1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C75F0-D7E0-45B7-BEFE-36ADF1CD5D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CC24B-3F7E-4859-B446-44DB2B4416C1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C75F0-D7E0-45B7-BEFE-36ADF1CD5D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CC24B-3F7E-4859-B446-44DB2B4416C1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F3C75F0-D7E0-45B7-BEFE-36ADF1CD5D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CC24B-3F7E-4859-B446-44DB2B4416C1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C75F0-D7E0-45B7-BEFE-36ADF1CD5D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CC24B-3F7E-4859-B446-44DB2B4416C1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C75F0-D7E0-45B7-BEFE-36ADF1CD5D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CC24B-3F7E-4859-B446-44DB2B4416C1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F3C75F0-D7E0-45B7-BEFE-36ADF1CD5D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CC24B-3F7E-4859-B446-44DB2B4416C1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C75F0-D7E0-45B7-BEFE-36ADF1CD5D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CC24B-3F7E-4859-B446-44DB2B4416C1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C75F0-D7E0-45B7-BEFE-36ADF1CD5D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CC24B-3F7E-4859-B446-44DB2B4416C1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C75F0-D7E0-45B7-BEFE-36ADF1CD5D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CC24B-3F7E-4859-B446-44DB2B4416C1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C75F0-D7E0-45B7-BEFE-36ADF1CD5D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B0CC24B-3F7E-4859-B446-44DB2B4416C1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F3C75F0-D7E0-45B7-BEFE-36ADF1CD5D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media1.mp3"/><Relationship Id="rId5" Type="http://schemas.openxmlformats.org/officeDocument/2006/relationships/image" Target="../media/image4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686800" cy="841248"/>
          </a:xfrm>
          <a:effectLst/>
        </p:spPr>
        <p:txBody>
          <a:bodyPr>
            <a:normAutofit/>
          </a:bodyPr>
          <a:lstStyle/>
          <a:p>
            <a:pPr algn="ctr"/>
            <a:r>
              <a:rPr lang="uk-UA" sz="4800" b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ІВАН</a:t>
            </a:r>
            <a:r>
              <a:rPr lang="uk-UA" sz="4800" dirty="0" smtClean="0">
                <a:solidFill>
                  <a:schemeClr val="tx1"/>
                </a:solidFill>
              </a:rPr>
              <a:t>  </a:t>
            </a:r>
            <a:r>
              <a:rPr lang="uk-UA" sz="4800" b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ЯКОВИЧ</a:t>
            </a:r>
            <a:r>
              <a:rPr lang="uk-UA" sz="4800" dirty="0" smtClean="0">
                <a:solidFill>
                  <a:schemeClr val="tx1"/>
                </a:solidFill>
              </a:rPr>
              <a:t>  </a:t>
            </a:r>
            <a:r>
              <a:rPr lang="uk-UA" sz="4800" b="1" cap="none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ФРАНКО</a:t>
            </a:r>
            <a:endParaRPr lang="ru-RU" sz="4800" dirty="0">
              <a:solidFill>
                <a:schemeClr val="tx1"/>
              </a:solidFill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3816424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11960" y="1268760"/>
            <a:ext cx="4752528" cy="472440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ПОЕМА  «МОЙСЕЙ» – ЗАПОВІТ  </a:t>
            </a:r>
            <a:r>
              <a:rPr lang="uk-UA" sz="36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УКРАЇНСЬКОМУ  НАРОДОВІ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Lyudvig van Bethoven - Appassionata (Sonata dlya fortepiano 23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>
                  <p14:fade out="750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244408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23363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15180">
        <p:split orient="vert"/>
      </p:transition>
    </mc:Choice>
    <mc:Fallback>
      <p:transition spd="slow" advTm="1518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build="p"/>
    </p:bldLst>
  </p:timing>
  <p:extLst mod="1">
    <p:ext uri="{E180D4A7-C9FB-4DFB-919C-405C955672EB}">
      <p14:showEvtLst xmlns:p14="http://schemas.microsoft.com/office/powerpoint/2010/main" xmlns="">
        <p14:playEvt time="0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188640"/>
            <a:ext cx="2952327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5" y="4621316"/>
            <a:ext cx="295232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/>
              <a:t> </a:t>
            </a:r>
            <a:r>
              <a:rPr lang="vi-VN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Джоаккі́но Анто́ніо Россі́ні </a:t>
            </a:r>
            <a:r>
              <a:rPr lang="ru-RU" dirty="0" smtClean="0"/>
              <a:t>(1792 —1868</a:t>
            </a:r>
            <a:r>
              <a:rPr lang="ru-RU" dirty="0"/>
              <a:t>) </a:t>
            </a:r>
          </a:p>
          <a:p>
            <a:pPr algn="ctr">
              <a:lnSpc>
                <a:spcPct val="150000"/>
              </a:lnSpc>
            </a:pPr>
            <a:r>
              <a:rPr lang="ru-RU" dirty="0" smtClean="0"/>
              <a:t>італійський </a:t>
            </a:r>
            <a:r>
              <a:rPr lang="ru-RU" dirty="0"/>
              <a:t>композитор, </a:t>
            </a:r>
            <a:endParaRPr lang="ru-RU" dirty="0" smtClean="0"/>
          </a:p>
          <a:p>
            <a:pPr algn="ctr">
              <a:lnSpc>
                <a:spcPct val="150000"/>
              </a:lnSpc>
            </a:pPr>
            <a:r>
              <a:rPr lang="ru-RU" dirty="0" smtClean="0"/>
              <a:t>автор </a:t>
            </a:r>
            <a:r>
              <a:rPr lang="ru-RU" dirty="0" err="1"/>
              <a:t>декількох</a:t>
            </a:r>
            <a:r>
              <a:rPr lang="ru-RU" dirty="0"/>
              <a:t> </a:t>
            </a:r>
            <a:r>
              <a:rPr lang="ru-RU" dirty="0" err="1"/>
              <a:t>десятків</a:t>
            </a:r>
            <a:r>
              <a:rPr lang="ru-RU" dirty="0"/>
              <a:t> </a:t>
            </a:r>
            <a:r>
              <a:rPr lang="ru-RU" dirty="0" smtClean="0"/>
              <a:t>опер 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3" y="188641"/>
            <a:ext cx="2952328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84489" y="4621316"/>
            <a:ext cx="31683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000" dirty="0" smtClean="0"/>
          </a:p>
          <a:p>
            <a:r>
              <a:rPr lang="ru-RU" dirty="0" smtClean="0"/>
              <a:t>Антон Григорович </a:t>
            </a:r>
            <a:r>
              <a:rPr lang="ru-RU" dirty="0" err="1" smtClean="0"/>
              <a:t>Рубінштейн</a:t>
            </a:r>
            <a:endParaRPr lang="ru-RU" dirty="0"/>
          </a:p>
          <a:p>
            <a:pPr algn="ctr"/>
            <a:endParaRPr lang="ru-RU" sz="500" dirty="0" smtClean="0"/>
          </a:p>
          <a:p>
            <a:pPr algn="ctr"/>
            <a:r>
              <a:rPr lang="ru-RU" dirty="0" smtClean="0"/>
              <a:t>(1829-1894)</a:t>
            </a:r>
            <a:endParaRPr lang="ru-RU" dirty="0"/>
          </a:p>
          <a:p>
            <a:pPr algn="ctr">
              <a:lnSpc>
                <a:spcPct val="150000"/>
              </a:lnSpc>
            </a:pPr>
            <a:r>
              <a:rPr lang="ru-RU" dirty="0" err="1"/>
              <a:t>російський</a:t>
            </a:r>
            <a:r>
              <a:rPr lang="ru-RU" dirty="0"/>
              <a:t> композитор, </a:t>
            </a:r>
            <a:r>
              <a:rPr lang="ru-RU" dirty="0" err="1"/>
              <a:t>піаніст</a:t>
            </a:r>
            <a:r>
              <a:rPr lang="ru-RU" dirty="0"/>
              <a:t>, </a:t>
            </a:r>
            <a:r>
              <a:rPr lang="ru-RU" dirty="0" err="1"/>
              <a:t>диригент</a:t>
            </a:r>
            <a:r>
              <a:rPr lang="ru-RU" dirty="0"/>
              <a:t>, </a:t>
            </a:r>
            <a:r>
              <a:rPr lang="ru-RU" dirty="0" err="1"/>
              <a:t>музичний</a:t>
            </a:r>
            <a:r>
              <a:rPr lang="ru-RU" dirty="0"/>
              <a:t> педагог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88640"/>
            <a:ext cx="2952328" cy="4419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262715" y="4725144"/>
            <a:ext cx="2586093" cy="18928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" dirty="0" smtClean="0"/>
              <a:t>  </a:t>
            </a:r>
          </a:p>
          <a:p>
            <a:pPr algn="ctr"/>
            <a:r>
              <a:rPr lang="uk-UA" sz="1600" dirty="0" smtClean="0"/>
              <a:t> </a:t>
            </a:r>
            <a:r>
              <a:rPr lang="vi-VN" sz="1600" dirty="0" smtClean="0"/>
              <a:t>Ге́орг </a:t>
            </a:r>
            <a:r>
              <a:rPr lang="vi-VN" sz="1600" dirty="0"/>
              <a:t>Фри́дрих </a:t>
            </a:r>
            <a:r>
              <a:rPr lang="vi-VN" sz="1600" dirty="0" smtClean="0"/>
              <a:t>Ге́ндель</a:t>
            </a:r>
            <a:r>
              <a:rPr lang="ru-RU" sz="1600" dirty="0"/>
              <a:t> </a:t>
            </a:r>
            <a:endParaRPr lang="ru-RU" sz="1600" dirty="0" smtClean="0"/>
          </a:p>
          <a:p>
            <a:r>
              <a:rPr lang="ru-RU" sz="700" dirty="0" smtClean="0"/>
              <a:t>               </a:t>
            </a:r>
            <a:endParaRPr lang="ru-RU" sz="1000" dirty="0" smtClean="0"/>
          </a:p>
          <a:p>
            <a:r>
              <a:rPr lang="ru-RU" sz="1600" dirty="0" smtClean="0"/>
              <a:t>               (1685—1759)</a:t>
            </a:r>
          </a:p>
          <a:p>
            <a:endParaRPr lang="ru-RU" sz="100" dirty="0" smtClean="0"/>
          </a:p>
          <a:p>
            <a:pPr algn="ctr">
              <a:lnSpc>
                <a:spcPct val="150000"/>
              </a:lnSpc>
            </a:pPr>
            <a:r>
              <a:rPr lang="ru-RU" sz="1600" dirty="0" err="1"/>
              <a:t>німецький</a:t>
            </a:r>
            <a:r>
              <a:rPr lang="ru-RU" sz="1600" dirty="0"/>
              <a:t> </a:t>
            </a:r>
            <a:r>
              <a:rPr lang="ru-RU" sz="1600" dirty="0" smtClean="0"/>
              <a:t>композитор, </a:t>
            </a:r>
          </a:p>
          <a:p>
            <a:pPr algn="ctr">
              <a:lnSpc>
                <a:spcPct val="150000"/>
              </a:lnSpc>
            </a:pPr>
            <a:r>
              <a:rPr lang="ru-RU" sz="1600" dirty="0" err="1" smtClean="0"/>
              <a:t>відомий</a:t>
            </a:r>
            <a:r>
              <a:rPr lang="ru-RU" sz="1600" dirty="0" smtClean="0"/>
              <a:t> </a:t>
            </a:r>
            <a:r>
              <a:rPr lang="ru-RU" sz="1600" dirty="0" err="1" smtClean="0"/>
              <a:t>своїми</a:t>
            </a:r>
            <a:r>
              <a:rPr lang="ru-RU" sz="1600" dirty="0"/>
              <a:t> </a:t>
            </a:r>
            <a:r>
              <a:rPr lang="ru-RU" sz="1600" dirty="0" smtClean="0"/>
              <a:t>операми</a:t>
            </a:r>
            <a:r>
              <a:rPr lang="ru-RU" sz="1600" dirty="0"/>
              <a:t>, </a:t>
            </a:r>
            <a:endParaRPr lang="ru-RU" sz="1600" dirty="0" smtClean="0"/>
          </a:p>
          <a:p>
            <a:pPr algn="ctr">
              <a:lnSpc>
                <a:spcPct val="150000"/>
              </a:lnSpc>
            </a:pPr>
            <a:r>
              <a:rPr lang="ru-RU" sz="1600" dirty="0" err="1" smtClean="0"/>
              <a:t>ораторіями</a:t>
            </a:r>
            <a:r>
              <a:rPr lang="ru-RU" sz="1600" dirty="0" smtClean="0"/>
              <a:t> і </a:t>
            </a:r>
            <a:r>
              <a:rPr lang="ru-RU" sz="1600" dirty="0"/>
              <a:t>концертами</a:t>
            </a:r>
          </a:p>
        </p:txBody>
      </p:sp>
    </p:spTree>
    <p:extLst>
      <p:ext uri="{BB962C8B-B14F-4D97-AF65-F5344CB8AC3E}">
        <p14:creationId xmlns:p14="http://schemas.microsoft.com/office/powerpoint/2010/main" xmlns="" val="734091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2664">
        <p14:ferris dir="l"/>
      </p:transition>
    </mc:Choice>
    <mc:Fallback>
      <p:transition spd="slow" advTm="1266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itchFamily="2" charset="2"/>
              <a:buChar char="v"/>
            </a:pPr>
            <a:r>
              <a:rPr lang="uk-UA" sz="2400" b="1" dirty="0"/>
              <a:t>Ознайомився він із літературними творами про Мойсея</a:t>
            </a:r>
            <a:r>
              <a:rPr lang="ru-RU" sz="2400" b="1" dirty="0"/>
              <a:t>:</a:t>
            </a:r>
            <a:r>
              <a:rPr lang="uk-UA" sz="2400" b="1" dirty="0"/>
              <a:t> поемами західноукраїнського поета і художника Корнила </a:t>
            </a:r>
            <a:r>
              <a:rPr lang="uk-UA" sz="2400" b="1" dirty="0" err="1"/>
              <a:t>Устияновича</a:t>
            </a:r>
            <a:r>
              <a:rPr lang="uk-UA" sz="2400" b="1" dirty="0"/>
              <a:t>, французького поета Альфреда де Віньї, драмою угорського письменника </a:t>
            </a:r>
            <a:r>
              <a:rPr lang="uk-UA" sz="2400" b="1" dirty="0" err="1"/>
              <a:t>Імре</a:t>
            </a:r>
            <a:r>
              <a:rPr lang="uk-UA" sz="2400" b="1" dirty="0"/>
              <a:t> </a:t>
            </a:r>
            <a:r>
              <a:rPr lang="uk-UA" sz="2400" b="1" dirty="0" err="1" smtClean="0"/>
              <a:t>Мадача</a:t>
            </a:r>
            <a:endParaRPr lang="uk-UA" sz="2400" b="1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8545"/>
            <a:ext cx="2808312" cy="3696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02430" y="5604132"/>
            <a:ext cx="26583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</a:t>
            </a:r>
            <a:r>
              <a:rPr lang="ru-RU" b="1" dirty="0" smtClean="0"/>
              <a:t>Альфред  </a:t>
            </a:r>
            <a:r>
              <a:rPr lang="ru-RU" b="1" dirty="0"/>
              <a:t>де </a:t>
            </a:r>
            <a:r>
              <a:rPr lang="ru-RU" b="1" dirty="0" smtClean="0"/>
              <a:t> </a:t>
            </a:r>
            <a:r>
              <a:rPr lang="ru-RU" b="1" dirty="0" err="1" smtClean="0"/>
              <a:t>Віньї</a:t>
            </a:r>
            <a:endParaRPr lang="ru-RU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7705" y="1928556"/>
            <a:ext cx="2808312" cy="3676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32202" y="5584761"/>
            <a:ext cx="2567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b="1" dirty="0" smtClean="0"/>
              <a:t>      </a:t>
            </a:r>
            <a:r>
              <a:rPr lang="uk-UA" b="1" dirty="0" err="1" smtClean="0"/>
              <a:t>Імре</a:t>
            </a:r>
            <a:r>
              <a:rPr lang="uk-UA" b="1" dirty="0" smtClean="0"/>
              <a:t>  </a:t>
            </a:r>
            <a:r>
              <a:rPr lang="uk-UA" b="1" dirty="0" err="1" smtClean="0"/>
              <a:t>Мадача</a:t>
            </a:r>
            <a:r>
              <a:rPr lang="uk-UA" b="1" dirty="0" smtClean="0"/>
              <a:t> </a:t>
            </a:r>
            <a:endParaRPr lang="ru-RU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897626"/>
            <a:ext cx="2883286" cy="3687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372200" y="5604801"/>
            <a:ext cx="25922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/>
              <a:t> Корнило   </a:t>
            </a:r>
            <a:r>
              <a:rPr lang="uk-UA" b="1" dirty="0" err="1" smtClean="0"/>
              <a:t>Устиянович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94235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722">
        <p14:ferris dir="l"/>
      </p:transition>
    </mc:Choice>
    <mc:Fallback>
      <p:transition spd="slow" advTm="972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0647"/>
            <a:ext cx="8568952" cy="475252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59532" y="5039075"/>
            <a:ext cx="8280920" cy="1420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dirty="0"/>
              <a:t>Гора </a:t>
            </a:r>
            <a:r>
              <a:rPr lang="ru-RU" sz="2000" b="1" dirty="0" err="1"/>
              <a:t>Синай</a:t>
            </a:r>
            <a:r>
              <a:rPr lang="ru-RU" sz="2000" b="1" dirty="0"/>
              <a:t> - </a:t>
            </a:r>
            <a:r>
              <a:rPr lang="ru-RU" sz="2000" b="1" dirty="0" err="1"/>
              <a:t>таємніче</a:t>
            </a:r>
            <a:r>
              <a:rPr lang="ru-RU" sz="2000" b="1" dirty="0"/>
              <a:t> </a:t>
            </a:r>
            <a:r>
              <a:rPr lang="ru-RU" sz="2000" b="1" dirty="0" err="1"/>
              <a:t>Місце</a:t>
            </a:r>
            <a:r>
              <a:rPr lang="ru-RU" sz="2000" b="1" dirty="0"/>
              <a:t> </a:t>
            </a:r>
            <a:r>
              <a:rPr lang="ru-RU" sz="2000" b="1" dirty="0" err="1"/>
              <a:t>біблійного</a:t>
            </a:r>
            <a:r>
              <a:rPr lang="ru-RU" sz="2000" b="1" dirty="0"/>
              <a:t> Сходу, </a:t>
            </a:r>
            <a:r>
              <a:rPr lang="ru-RU" sz="2000" b="1" dirty="0" err="1"/>
              <a:t>овіяне</a:t>
            </a:r>
            <a:r>
              <a:rPr lang="ru-RU" sz="2000" b="1" dirty="0"/>
              <a:t> </a:t>
            </a:r>
            <a:r>
              <a:rPr lang="ru-RU" sz="2000" b="1" dirty="0" err="1"/>
              <a:t>диханням</a:t>
            </a:r>
            <a:r>
              <a:rPr lang="ru-RU" sz="2000" b="1" dirty="0"/>
              <a:t> дива. </a:t>
            </a:r>
            <a:r>
              <a:rPr lang="ru-RU" sz="2000" b="1" dirty="0" smtClean="0"/>
              <a:t>             За </a:t>
            </a:r>
            <a:r>
              <a:rPr lang="ru-RU" sz="2000" b="1" dirty="0" err="1"/>
              <a:t>переказами</a:t>
            </a:r>
            <a:r>
              <a:rPr lang="ru-RU" sz="2000" b="1" dirty="0"/>
              <a:t>, </a:t>
            </a:r>
            <a:r>
              <a:rPr lang="ru-RU" sz="2000" b="1" dirty="0" err="1"/>
              <a:t>саме</a:t>
            </a:r>
            <a:r>
              <a:rPr lang="ru-RU" sz="2000" b="1" dirty="0"/>
              <a:t> в </a:t>
            </a:r>
            <a:r>
              <a:rPr lang="ru-RU" sz="2000" b="1" dirty="0" err="1"/>
              <a:t>цих</a:t>
            </a:r>
            <a:r>
              <a:rPr lang="ru-RU" sz="2000" b="1" dirty="0"/>
              <a:t> </a:t>
            </a:r>
            <a:r>
              <a:rPr lang="ru-RU" sz="2000" b="1" dirty="0" err="1"/>
              <a:t>місцях</a:t>
            </a:r>
            <a:r>
              <a:rPr lang="ru-RU" sz="2000" b="1" dirty="0"/>
              <a:t> пророк </a:t>
            </a:r>
            <a:r>
              <a:rPr lang="ru-RU" sz="2000" b="1" dirty="0" err="1"/>
              <a:t>Мойсей</a:t>
            </a:r>
            <a:r>
              <a:rPr lang="ru-RU" sz="2000" b="1" dirty="0"/>
              <a:t> </a:t>
            </a:r>
            <a:r>
              <a:rPr lang="ru-RU" sz="2000" b="1" dirty="0" err="1"/>
              <a:t>отримав</a:t>
            </a:r>
            <a:r>
              <a:rPr lang="ru-RU" sz="2000" b="1" dirty="0"/>
              <a:t> </a:t>
            </a:r>
            <a:r>
              <a:rPr lang="ru-RU" sz="2000" b="1" dirty="0" err="1"/>
              <a:t>від</a:t>
            </a:r>
            <a:r>
              <a:rPr lang="ru-RU" sz="2000" b="1" dirty="0"/>
              <a:t> Господа </a:t>
            </a:r>
            <a:r>
              <a:rPr lang="ru-RU" sz="2000" b="1" dirty="0" err="1"/>
              <a:t>скрижалі</a:t>
            </a:r>
            <a:r>
              <a:rPr lang="ru-RU" sz="2000" b="1" dirty="0"/>
              <a:t> з </a:t>
            </a:r>
            <a:r>
              <a:rPr lang="ru-RU" sz="2000" b="1" dirty="0" err="1"/>
              <a:t>написаними</a:t>
            </a:r>
            <a:r>
              <a:rPr lang="ru-RU" sz="2000" b="1" dirty="0"/>
              <a:t> на них </a:t>
            </a:r>
            <a:r>
              <a:rPr lang="ru-RU" sz="2000" b="1" dirty="0" err="1"/>
              <a:t>заповідями</a:t>
            </a:r>
            <a:r>
              <a:rPr lang="ru-RU" sz="2000" b="1" dirty="0"/>
              <a:t> Старого </a:t>
            </a:r>
            <a:r>
              <a:rPr lang="ru-RU" sz="2000" b="1" dirty="0" err="1"/>
              <a:t>Завіту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1849424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14427">
        <p:dissolve/>
      </p:transition>
    </mc:Choice>
    <mc:Fallback>
      <p:transition spd="slow" advTm="14427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4988" y="246556"/>
            <a:ext cx="6287380" cy="585705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516216" y="164231"/>
            <a:ext cx="2483768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/>
              <a:t>Є </a:t>
            </a:r>
            <a:r>
              <a:rPr lang="ru-RU" sz="2000" b="1" dirty="0" err="1" smtClean="0"/>
              <a:t>місце</a:t>
            </a:r>
            <a:r>
              <a:rPr lang="ru-RU" sz="2000" b="1" dirty="0"/>
              <a:t>, </a:t>
            </a:r>
            <a:r>
              <a:rPr lang="ru-RU" sz="2000" b="1" dirty="0" smtClean="0"/>
              <a:t>яке паломники </a:t>
            </a:r>
            <a:r>
              <a:rPr lang="ru-RU" sz="2000" b="1" dirty="0" err="1"/>
              <a:t>шанують</a:t>
            </a:r>
            <a:r>
              <a:rPr lang="ru-RU" sz="2000" b="1" dirty="0"/>
              <a:t> особливо. </a:t>
            </a:r>
            <a:r>
              <a:rPr lang="ru-RU" sz="2000" b="1" dirty="0" err="1"/>
              <a:t>Це</a:t>
            </a:r>
            <a:r>
              <a:rPr lang="ru-RU" sz="2000" b="1" dirty="0"/>
              <a:t> гора Небо (Нево), </a:t>
            </a:r>
            <a:r>
              <a:rPr lang="ru-RU" sz="2000" b="1" dirty="0" err="1" smtClean="0"/>
              <a:t>куди</a:t>
            </a:r>
            <a:r>
              <a:rPr lang="ru-RU" sz="2000" b="1" dirty="0" smtClean="0"/>
              <a:t> </a:t>
            </a:r>
            <a:r>
              <a:rPr lang="ru-RU" sz="2000" b="1" dirty="0"/>
              <a:t>пророк </a:t>
            </a:r>
            <a:r>
              <a:rPr lang="ru-RU" sz="2000" b="1" dirty="0" err="1"/>
              <a:t>Мойсей</a:t>
            </a:r>
            <a:r>
              <a:rPr lang="ru-RU" sz="2000" b="1" dirty="0"/>
              <a:t> </a:t>
            </a:r>
            <a:r>
              <a:rPr lang="ru-RU" sz="2000" b="1" dirty="0" err="1"/>
              <a:t>прівів</a:t>
            </a:r>
            <a:r>
              <a:rPr lang="ru-RU" sz="2000" b="1" dirty="0"/>
              <a:t> людей </a:t>
            </a:r>
            <a:r>
              <a:rPr lang="ru-RU" sz="2000" b="1" dirty="0" err="1"/>
              <a:t>після</a:t>
            </a:r>
            <a:r>
              <a:rPr lang="ru-RU" sz="2000" b="1" dirty="0"/>
              <a:t> 40 </a:t>
            </a:r>
            <a:r>
              <a:rPr lang="ru-RU" sz="2000" b="1" dirty="0" err="1"/>
              <a:t>років</a:t>
            </a:r>
            <a:r>
              <a:rPr lang="ru-RU" sz="2000" b="1" dirty="0"/>
              <a:t> </a:t>
            </a:r>
            <a:r>
              <a:rPr lang="ru-RU" sz="2000" b="1" dirty="0" err="1"/>
              <a:t>мандрів</a:t>
            </a:r>
            <a:r>
              <a:rPr lang="ru-RU" sz="2000" b="1" dirty="0"/>
              <a:t>.</a:t>
            </a:r>
          </a:p>
          <a:p>
            <a:pPr>
              <a:lnSpc>
                <a:spcPct val="150000"/>
              </a:lnSpc>
            </a:pPr>
            <a:r>
              <a:rPr lang="ru-RU" sz="2000" b="1" dirty="0"/>
              <a:t>На </a:t>
            </a:r>
            <a:r>
              <a:rPr lang="ru-RU" sz="2000" b="1" dirty="0" err="1" smtClean="0"/>
              <a:t>цей</a:t>
            </a:r>
            <a:r>
              <a:rPr lang="ru-RU" sz="2000" b="1" dirty="0" smtClean="0"/>
              <a:t> час </a:t>
            </a:r>
            <a:r>
              <a:rPr lang="ru-RU" sz="2000" b="1" dirty="0" err="1" smtClean="0"/>
              <a:t>йому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було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вже</a:t>
            </a:r>
            <a:r>
              <a:rPr lang="ru-RU" sz="2000" b="1" dirty="0" smtClean="0"/>
              <a:t> </a:t>
            </a:r>
            <a:r>
              <a:rPr lang="ru-RU" sz="2000" b="1" dirty="0"/>
              <a:t>120 </a:t>
            </a:r>
            <a:r>
              <a:rPr lang="ru-RU" sz="2000" b="1" dirty="0" err="1" smtClean="0"/>
              <a:t>років</a:t>
            </a:r>
            <a:r>
              <a:rPr lang="ru-RU" sz="2000" b="1" dirty="0" smtClean="0"/>
              <a:t>. </a:t>
            </a:r>
            <a:r>
              <a:rPr lang="ru-RU" sz="2000" b="1" dirty="0" err="1" smtClean="0"/>
              <a:t>Він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був</a:t>
            </a:r>
            <a:r>
              <a:rPr lang="ru-RU" sz="2000" b="1" dirty="0" smtClean="0"/>
              <a:t> </a:t>
            </a:r>
            <a:r>
              <a:rPr lang="ru-RU" sz="2000" b="1" dirty="0" err="1"/>
              <a:t>сліпім</a:t>
            </a:r>
            <a:r>
              <a:rPr lang="ru-RU" sz="2000" b="1" dirty="0"/>
              <a:t>, </a:t>
            </a:r>
            <a:r>
              <a:rPr lang="ru-RU" sz="2000" b="1" dirty="0" smtClean="0"/>
              <a:t>але </a:t>
            </a:r>
            <a:r>
              <a:rPr lang="ru-RU" sz="2000" b="1" dirty="0"/>
              <a:t>з </a:t>
            </a:r>
            <a:r>
              <a:rPr lang="ru-RU" sz="2000" b="1" dirty="0" err="1"/>
              <a:t>Божою</a:t>
            </a:r>
            <a:r>
              <a:rPr lang="ru-RU" sz="2000" b="1" dirty="0"/>
              <a:t> </a:t>
            </a:r>
            <a:r>
              <a:rPr lang="ru-RU" sz="2000" b="1" dirty="0" err="1" smtClean="0"/>
              <a:t>допомогою</a:t>
            </a:r>
            <a:r>
              <a:rPr lang="ru-RU" sz="2000" b="1" dirty="0" smtClean="0"/>
              <a:t> </a:t>
            </a:r>
            <a:r>
              <a:rPr lang="ru-RU" sz="2000" b="1" dirty="0" err="1"/>
              <a:t>прозрів</a:t>
            </a:r>
            <a:r>
              <a:rPr lang="ru-RU" sz="2000" b="1" dirty="0"/>
              <a:t> и </a:t>
            </a:r>
            <a:r>
              <a:rPr lang="ru-RU" sz="2000" b="1" dirty="0" err="1" smtClean="0"/>
              <a:t>побачив</a:t>
            </a:r>
            <a:r>
              <a:rPr lang="ru-RU" sz="2000" b="1" dirty="0"/>
              <a:t>. Землю </a:t>
            </a:r>
            <a:r>
              <a:rPr lang="ru-RU" sz="2000" b="1" dirty="0" err="1" smtClean="0"/>
              <a:t>обетованну</a:t>
            </a:r>
            <a:r>
              <a:rPr lang="ru-RU" sz="2000" b="1" dirty="0" smtClean="0"/>
              <a:t> </a:t>
            </a: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6136002"/>
            <a:ext cx="4896544" cy="45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/>
              <a:t>(на фото – вид з гори Небо)</a:t>
            </a:r>
          </a:p>
        </p:txBody>
      </p:sp>
    </p:spTree>
    <p:extLst>
      <p:ext uri="{BB962C8B-B14F-4D97-AF65-F5344CB8AC3E}">
        <p14:creationId xmlns:p14="http://schemas.microsoft.com/office/powerpoint/2010/main" xmlns="" val="498229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5274">
        <p14:ferris dir="l"/>
      </p:transition>
    </mc:Choice>
    <mc:Fallback>
      <p:transition spd="slow" advTm="1527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116632"/>
            <a:ext cx="6336704" cy="662473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516216" y="137583"/>
            <a:ext cx="2411760" cy="5114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err="1"/>
              <a:t>Йорданія</a:t>
            </a:r>
            <a:r>
              <a:rPr lang="ru-RU" sz="2000" b="1" dirty="0"/>
              <a:t> </a:t>
            </a:r>
            <a:r>
              <a:rPr lang="ru-RU" sz="2000" b="1" dirty="0" err="1"/>
              <a:t>недарма</a:t>
            </a:r>
            <a:r>
              <a:rPr lang="ru-RU" sz="2000" b="1" dirty="0"/>
              <a:t> </a:t>
            </a:r>
            <a:r>
              <a:rPr lang="ru-RU" sz="2000" b="1" dirty="0" err="1"/>
              <a:t>вважається</a:t>
            </a:r>
            <a:r>
              <a:rPr lang="ru-RU" sz="2000" b="1" dirty="0"/>
              <a:t> святою землею, </a:t>
            </a:r>
            <a:r>
              <a:rPr lang="ru-RU" sz="2000" b="1" dirty="0" err="1"/>
              <a:t>адже</a:t>
            </a:r>
            <a:r>
              <a:rPr lang="ru-RU" sz="2000" b="1" dirty="0"/>
              <a:t> в </a:t>
            </a:r>
            <a:r>
              <a:rPr lang="ru-RU" sz="2000" b="1" dirty="0" err="1"/>
              <a:t>ній</a:t>
            </a:r>
            <a:r>
              <a:rPr lang="ru-RU" sz="2000" b="1" dirty="0"/>
              <a:t> </a:t>
            </a:r>
            <a:r>
              <a:rPr lang="ru-RU" sz="2000" b="1" dirty="0" err="1"/>
              <a:t>розташована</a:t>
            </a:r>
            <a:r>
              <a:rPr lang="ru-RU" sz="2000" b="1" dirty="0"/>
              <a:t> </a:t>
            </a:r>
            <a:r>
              <a:rPr lang="ru-RU" sz="2000" b="1" dirty="0" err="1"/>
              <a:t>величезна</a:t>
            </a:r>
            <a:r>
              <a:rPr lang="ru-RU" sz="2000" b="1" dirty="0"/>
              <a:t> </a:t>
            </a:r>
            <a:r>
              <a:rPr lang="ru-RU" sz="2000" b="1" dirty="0" err="1"/>
              <a:t>кількість</a:t>
            </a:r>
            <a:r>
              <a:rPr lang="ru-RU" sz="2000" b="1" dirty="0"/>
              <a:t> </a:t>
            </a:r>
            <a:r>
              <a:rPr lang="ru-RU" sz="2000" b="1" dirty="0" err="1"/>
              <a:t>місць</a:t>
            </a:r>
            <a:r>
              <a:rPr lang="ru-RU" sz="2000" b="1" dirty="0"/>
              <a:t>, </a:t>
            </a:r>
            <a:r>
              <a:rPr lang="ru-RU" sz="2000" b="1" dirty="0" err="1"/>
              <a:t>шанованих</a:t>
            </a:r>
            <a:r>
              <a:rPr lang="ru-RU" sz="2000" b="1" dirty="0"/>
              <a:t> </a:t>
            </a:r>
            <a:r>
              <a:rPr lang="ru-RU" sz="2000" b="1" dirty="0" err="1"/>
              <a:t>релігійними</a:t>
            </a:r>
            <a:r>
              <a:rPr lang="ru-RU" sz="2000" b="1" dirty="0"/>
              <a:t> людьми. Одним з таких </a:t>
            </a:r>
            <a:r>
              <a:rPr lang="ru-RU" sz="2000" b="1" dirty="0" err="1"/>
              <a:t>місць</a:t>
            </a:r>
            <a:r>
              <a:rPr lang="ru-RU" sz="2000" b="1" dirty="0"/>
              <a:t> </a:t>
            </a:r>
            <a:r>
              <a:rPr lang="ru-RU" sz="2000" b="1" dirty="0" err="1"/>
              <a:t>вважається</a:t>
            </a:r>
            <a:r>
              <a:rPr lang="ru-RU" sz="2000" b="1" dirty="0"/>
              <a:t> гора Небо. </a:t>
            </a:r>
          </a:p>
        </p:txBody>
      </p:sp>
    </p:spTree>
    <p:extLst>
      <p:ext uri="{BB962C8B-B14F-4D97-AF65-F5344CB8AC3E}">
        <p14:creationId xmlns:p14="http://schemas.microsoft.com/office/powerpoint/2010/main" xmlns="" val="2522448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256">
        <p14:ferris dir="l"/>
      </p:transition>
    </mc:Choice>
    <mc:Fallback>
      <p:transition spd="slow" advTm="825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1" y="159670"/>
            <a:ext cx="8762281" cy="550157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3590" y="5733256"/>
            <a:ext cx="87622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/>
              <a:t>Теж</a:t>
            </a:r>
            <a:r>
              <a:rPr lang="ru-RU" sz="2400" b="1" dirty="0"/>
              <a:t> вид з гори Небо. </a:t>
            </a:r>
            <a:endParaRPr lang="ru-RU" sz="2400" b="1" dirty="0" smtClean="0"/>
          </a:p>
          <a:p>
            <a:pPr algn="ctr"/>
            <a:r>
              <a:rPr lang="ru-RU" sz="2400" b="1" dirty="0" err="1" smtClean="0"/>
              <a:t>Це</a:t>
            </a:r>
            <a:r>
              <a:rPr lang="ru-RU" sz="2400" b="1" dirty="0" smtClean="0"/>
              <a:t> </a:t>
            </a:r>
            <a:r>
              <a:rPr lang="ru-RU" sz="2400" b="1" dirty="0" err="1"/>
              <a:t>місце</a:t>
            </a:r>
            <a:r>
              <a:rPr lang="ru-RU" sz="2400" b="1" dirty="0"/>
              <a:t> </a:t>
            </a:r>
            <a:r>
              <a:rPr lang="ru-RU" sz="2400" b="1" dirty="0" err="1"/>
              <a:t>відвідував</a:t>
            </a:r>
            <a:r>
              <a:rPr lang="ru-RU" sz="2400" b="1" dirty="0"/>
              <a:t> Папа </a:t>
            </a:r>
            <a:r>
              <a:rPr lang="ru-RU" sz="2400" b="1" dirty="0" err="1"/>
              <a:t>Римський</a:t>
            </a:r>
            <a:r>
              <a:rPr lang="ru-RU" sz="2400" b="1" dirty="0"/>
              <a:t> </a:t>
            </a:r>
            <a:r>
              <a:rPr lang="ru-RU" sz="2400" b="1" dirty="0" err="1"/>
              <a:t>Іоанн</a:t>
            </a:r>
            <a:r>
              <a:rPr lang="ru-RU" sz="2400" b="1" dirty="0"/>
              <a:t> </a:t>
            </a:r>
            <a:r>
              <a:rPr lang="ru-RU" sz="2400" b="1" dirty="0" err="1"/>
              <a:t>Павло</a:t>
            </a:r>
            <a:r>
              <a:rPr lang="ru-RU" sz="2400" b="1" dirty="0"/>
              <a:t> </a:t>
            </a:r>
            <a:r>
              <a:rPr lang="en-US" sz="2400" b="1" dirty="0" smtClean="0"/>
              <a:t>II 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xmlns="" val="509390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821">
        <p14:ferris dir="l"/>
      </p:transition>
    </mc:Choice>
    <mc:Fallback>
      <p:transition spd="slow" advTm="982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3" y="188640"/>
            <a:ext cx="4104456" cy="590465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3" y="5949280"/>
            <a:ext cx="41411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b="1" dirty="0" smtClean="0"/>
          </a:p>
          <a:p>
            <a:r>
              <a:rPr lang="ru-RU" sz="2800" b="1" dirty="0" smtClean="0"/>
              <a:t>Св. Пророк  </a:t>
            </a:r>
            <a:r>
              <a:rPr lang="ru-RU" sz="2800" b="1" dirty="0" err="1" smtClean="0"/>
              <a:t>Мойсей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10196" y="5949280"/>
            <a:ext cx="388228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700" dirty="0" smtClean="0"/>
          </a:p>
          <a:p>
            <a:endParaRPr lang="ru-RU" sz="700" b="1" dirty="0" smtClean="0"/>
          </a:p>
          <a:p>
            <a:r>
              <a:rPr lang="ru-RU" sz="2800" b="1" dirty="0" smtClean="0"/>
              <a:t> </a:t>
            </a:r>
            <a:r>
              <a:rPr lang="ru-RU" sz="2800" b="1" dirty="0" err="1" smtClean="0"/>
              <a:t>Ікона</a:t>
            </a:r>
            <a:r>
              <a:rPr lang="ru-RU" sz="2800" b="1" dirty="0" smtClean="0"/>
              <a:t> </a:t>
            </a:r>
            <a:r>
              <a:rPr lang="ru-RU" sz="2800" b="1" dirty="0"/>
              <a:t>пророка </a:t>
            </a:r>
            <a:r>
              <a:rPr lang="ru-RU" sz="2800" b="1" dirty="0" err="1" smtClean="0"/>
              <a:t>Мойсея</a:t>
            </a:r>
            <a:endParaRPr lang="ru-RU" sz="28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160282"/>
            <a:ext cx="4176464" cy="5933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59016756"/>
      </p:ext>
    </p:extLst>
  </p:cSld>
  <p:clrMapOvr>
    <a:masterClrMapping/>
  </p:clrMapOvr>
  <p:transition spd="slow" advTm="7047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16876"/>
            <a:ext cx="4392488" cy="58326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4008" y="116632"/>
            <a:ext cx="4350643" cy="583264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9512" y="5974808"/>
            <a:ext cx="432048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</a:t>
            </a:r>
            <a:r>
              <a:rPr lang="ru-RU" sz="2000" b="1" dirty="0"/>
              <a:t>Не завершений образ </a:t>
            </a:r>
            <a:r>
              <a:rPr lang="ru-RU" sz="2000" b="1" dirty="0" err="1" smtClean="0"/>
              <a:t>Мойсея</a:t>
            </a:r>
            <a:endParaRPr lang="ru-RU" sz="2000" b="1" dirty="0" smtClean="0"/>
          </a:p>
          <a:p>
            <a:endParaRPr lang="ru-RU" sz="1000" b="1" dirty="0"/>
          </a:p>
          <a:p>
            <a:r>
              <a:rPr lang="ru-RU" i="1" dirty="0" smtClean="0"/>
              <a:t>Рахманов </a:t>
            </a:r>
            <a:r>
              <a:rPr lang="ru-RU" i="1" dirty="0"/>
              <a:t>(</a:t>
            </a:r>
            <a:r>
              <a:rPr lang="ru-RU" i="1" dirty="0" err="1"/>
              <a:t>Лайск</a:t>
            </a:r>
            <a:r>
              <a:rPr lang="ru-RU" i="1" dirty="0"/>
              <a:t>) </a:t>
            </a:r>
            <a:r>
              <a:rPr lang="ru-RU" i="1" dirty="0" err="1" smtClean="0"/>
              <a:t>Сергій</a:t>
            </a:r>
            <a:endParaRPr lang="ru-RU" i="1" dirty="0" smtClean="0"/>
          </a:p>
          <a:p>
            <a:r>
              <a:rPr lang="ru-RU" sz="2000" b="1" dirty="0" smtClean="0"/>
              <a:t>  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88024" y="5974807"/>
            <a:ext cx="4206627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</a:t>
            </a:r>
            <a:r>
              <a:rPr lang="ru-RU" sz="2000" b="1" dirty="0"/>
              <a:t>Завершений образ </a:t>
            </a:r>
            <a:r>
              <a:rPr lang="ru-RU" sz="2000" b="1" dirty="0" err="1" smtClean="0"/>
              <a:t>Мойсея</a:t>
            </a:r>
            <a:endParaRPr lang="ru-RU" sz="2000" b="1" dirty="0" smtClean="0"/>
          </a:p>
          <a:p>
            <a:endParaRPr lang="ru-RU" sz="1200" b="1" dirty="0"/>
          </a:p>
          <a:p>
            <a:r>
              <a:rPr lang="ru-RU" i="1" dirty="0" smtClean="0"/>
              <a:t>                        Рахманов </a:t>
            </a:r>
            <a:r>
              <a:rPr lang="ru-RU" i="1" dirty="0"/>
              <a:t>(</a:t>
            </a:r>
            <a:r>
              <a:rPr lang="ru-RU" i="1" dirty="0" err="1"/>
              <a:t>Лайск</a:t>
            </a:r>
            <a:r>
              <a:rPr lang="ru-RU" i="1" dirty="0"/>
              <a:t>) </a:t>
            </a:r>
            <a:r>
              <a:rPr lang="ru-RU" i="1" dirty="0" err="1" smtClean="0"/>
              <a:t>Сергій</a:t>
            </a:r>
            <a:r>
              <a:rPr lang="ru-RU" i="1" dirty="0" smtClean="0"/>
              <a:t>       </a:t>
            </a:r>
          </a:p>
          <a:p>
            <a:r>
              <a:rPr lang="ru-RU" dirty="0"/>
              <a:t> </a:t>
            </a:r>
            <a:r>
              <a:rPr lang="ru-RU" dirty="0" smtClean="0"/>
              <a:t>        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1537065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092">
        <p14:ferris dir="l"/>
      </p:transition>
    </mc:Choice>
    <mc:Fallback>
      <p:transition spd="slow" advTm="1009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63214"/>
            <a:ext cx="6120680" cy="65527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372200" y="476672"/>
            <a:ext cx="255577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/>
              <a:t>Мойсей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розбиває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скрижалі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Заповіту</a:t>
            </a:r>
            <a:endParaRPr lang="ru-RU" sz="2400" b="1" dirty="0" smtClean="0"/>
          </a:p>
          <a:p>
            <a:endParaRPr lang="ru-RU" dirty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/>
          </a:p>
          <a:p>
            <a:endParaRPr lang="ru-RU" dirty="0" smtClean="0"/>
          </a:p>
          <a:p>
            <a:r>
              <a:rPr lang="ru-RU" dirty="0" smtClean="0"/>
              <a:t>Рембрандт </a:t>
            </a:r>
            <a:r>
              <a:rPr lang="ru-RU" dirty="0" err="1"/>
              <a:t>Харменс</a:t>
            </a:r>
            <a:r>
              <a:rPr lang="ru-RU" dirty="0"/>
              <a:t> </a:t>
            </a:r>
            <a:r>
              <a:rPr lang="ru-RU" dirty="0" err="1"/>
              <a:t>ван</a:t>
            </a:r>
            <a:r>
              <a:rPr lang="ru-RU" dirty="0"/>
              <a:t> </a:t>
            </a:r>
            <a:r>
              <a:rPr lang="ru-RU" dirty="0" smtClean="0"/>
              <a:t>Рейн,  1659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33279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719">
        <p14:ferris dir="l"/>
      </p:transition>
    </mc:Choice>
    <mc:Fallback>
      <p:transition spd="slow" advTm="1071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88640"/>
            <a:ext cx="4752528" cy="648072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64088" y="404664"/>
            <a:ext cx="2440926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МОЙСЕЙ</a:t>
            </a:r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r>
              <a:rPr lang="uk-UA" dirty="0" smtClean="0"/>
              <a:t>  </a:t>
            </a:r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ru-RU" dirty="0"/>
          </a:p>
          <a:p>
            <a:r>
              <a:rPr lang="ru-RU" dirty="0" err="1" smtClean="0"/>
              <a:t>Рожанський</a:t>
            </a:r>
            <a:r>
              <a:rPr lang="ru-RU" dirty="0" smtClean="0"/>
              <a:t>  </a:t>
            </a:r>
            <a:r>
              <a:rPr lang="ru-RU" dirty="0" err="1" smtClean="0"/>
              <a:t>Анатолій</a:t>
            </a:r>
            <a:r>
              <a:rPr lang="ru-RU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1494222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379">
        <p14:ferris dir="l"/>
      </p:transition>
    </mc:Choice>
    <mc:Fallback>
      <p:transition spd="slow" advTm="1037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3923"/>
            <a:ext cx="4392488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08114"/>
            <a:ext cx="4141942" cy="6116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51410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8314">
        <p14:reveal/>
      </p:transition>
    </mc:Choice>
    <mc:Fallback>
      <p:transition spd="slow" advTm="831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460" y="116632"/>
            <a:ext cx="5256644" cy="655272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508104" y="548680"/>
            <a:ext cx="349188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Пророк     </a:t>
            </a:r>
            <a:r>
              <a:rPr lang="ru-RU" sz="3600" b="1" dirty="0" err="1" smtClean="0"/>
              <a:t>Мойсей</a:t>
            </a:r>
            <a:endParaRPr lang="ru-RU" sz="3600" b="1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/>
          </a:p>
          <a:p>
            <a:endParaRPr lang="ru-RU" sz="3200" dirty="0"/>
          </a:p>
          <a:p>
            <a:r>
              <a:rPr lang="ru-RU" dirty="0" smtClean="0"/>
              <a:t>Филипп </a:t>
            </a:r>
            <a:r>
              <a:rPr lang="ru-RU" dirty="0"/>
              <a:t>де </a:t>
            </a:r>
            <a:r>
              <a:rPr lang="ru-RU" dirty="0" err="1"/>
              <a:t>Шампень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smtClean="0"/>
              <a:t>1648</a:t>
            </a:r>
            <a:r>
              <a:rPr lang="ru-RU" dirty="0"/>
              <a:t>. Холст, масло.</a:t>
            </a:r>
          </a:p>
        </p:txBody>
      </p:sp>
    </p:spTree>
    <p:extLst>
      <p:ext uri="{BB962C8B-B14F-4D97-AF65-F5344CB8AC3E}">
        <p14:creationId xmlns:p14="http://schemas.microsoft.com/office/powerpoint/2010/main" xmlns="" val="4142985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131">
        <p14:ferris dir="l"/>
      </p:transition>
    </mc:Choice>
    <mc:Fallback>
      <p:transition spd="slow" advTm="913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964" y="163238"/>
            <a:ext cx="4608512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54476" y="163238"/>
            <a:ext cx="4270610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89090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761">
        <p14:ferris dir="l"/>
      </p:transition>
    </mc:Choice>
    <mc:Fallback>
      <p:transition spd="slow" advTm="976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640960" cy="5616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6021288"/>
            <a:ext cx="86113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/>
              <a:t>Одного разу Мойсею явився Господь у вигляді тернового куща</a:t>
            </a:r>
            <a:r>
              <a:rPr lang="uk-UA" sz="2000" b="1" dirty="0" smtClean="0"/>
              <a:t>,</a:t>
            </a:r>
          </a:p>
          <a:p>
            <a:pPr algn="ctr"/>
            <a:r>
              <a:rPr lang="uk-UA" sz="2000" b="1" dirty="0" smtClean="0"/>
              <a:t> </a:t>
            </a:r>
            <a:r>
              <a:rPr lang="uk-UA" sz="2000" b="1" dirty="0"/>
              <a:t>що горів </a:t>
            </a:r>
            <a:r>
              <a:rPr lang="uk-UA" sz="2000" b="1" dirty="0" smtClean="0"/>
              <a:t>вогнем…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2185159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543">
        <p14:ferris dir="l"/>
      </p:transition>
    </mc:Choice>
    <mc:Fallback>
      <p:transition spd="slow" advTm="1054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4941168"/>
            <a:ext cx="878497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     </a:t>
            </a:r>
            <a:r>
              <a:rPr lang="ru-RU" sz="2000" b="1" dirty="0" err="1" smtClean="0"/>
              <a:t>Мойсей</a:t>
            </a:r>
            <a:r>
              <a:rPr lang="ru-RU" sz="2000" b="1" dirty="0" smtClean="0"/>
              <a:t> </a:t>
            </a:r>
            <a:r>
              <a:rPr lang="ru-RU" sz="2000" b="1" dirty="0" err="1"/>
              <a:t>повів</a:t>
            </a:r>
            <a:r>
              <a:rPr lang="ru-RU" sz="2000" b="1" dirty="0"/>
              <a:t> </a:t>
            </a:r>
            <a:r>
              <a:rPr lang="ru-RU" sz="2000" b="1" dirty="0" err="1"/>
              <a:t>своїх</a:t>
            </a:r>
            <a:r>
              <a:rPr lang="ru-RU" sz="2000" b="1" dirty="0"/>
              <a:t> людей на </a:t>
            </a:r>
            <a:r>
              <a:rPr lang="ru-RU" sz="2000" b="1" dirty="0" err="1"/>
              <a:t>схід</a:t>
            </a:r>
            <a:r>
              <a:rPr lang="ru-RU" sz="2000" b="1" dirty="0"/>
              <a:t> у </a:t>
            </a:r>
            <a:r>
              <a:rPr lang="ru-RU" sz="2000" b="1" dirty="0" err="1"/>
              <a:t>довгу</a:t>
            </a:r>
            <a:r>
              <a:rPr lang="ru-RU" sz="2000" b="1" dirty="0"/>
              <a:t> </a:t>
            </a:r>
            <a:r>
              <a:rPr lang="ru-RU" sz="2000" b="1" dirty="0" err="1"/>
              <a:t>подорож</a:t>
            </a:r>
            <a:r>
              <a:rPr lang="ru-RU" sz="2000" b="1" dirty="0"/>
              <a:t> до </a:t>
            </a:r>
            <a:r>
              <a:rPr lang="ru-RU" sz="2000" b="1" dirty="0" smtClean="0"/>
              <a:t>Ханаану… Тим </a:t>
            </a:r>
            <a:r>
              <a:rPr lang="ru-RU" sz="2000" b="1" dirty="0"/>
              <a:t>часом фараон </a:t>
            </a:r>
            <a:r>
              <a:rPr lang="ru-RU" sz="2000" b="1" dirty="0" smtClean="0"/>
              <a:t>послав </a:t>
            </a:r>
            <a:r>
              <a:rPr lang="ru-RU" sz="2000" b="1" dirty="0" err="1"/>
              <a:t>їм</a:t>
            </a:r>
            <a:r>
              <a:rPr lang="ru-RU" sz="2000" b="1" dirty="0"/>
              <a:t> </a:t>
            </a:r>
            <a:r>
              <a:rPr lang="ru-RU" sz="2000" b="1" dirty="0" err="1"/>
              <a:t>навздогін</a:t>
            </a:r>
            <a:r>
              <a:rPr lang="ru-RU" sz="2000" b="1" dirty="0"/>
              <a:t> </a:t>
            </a:r>
            <a:r>
              <a:rPr lang="ru-RU" sz="2000" b="1" dirty="0" err="1"/>
              <a:t>велике</a:t>
            </a:r>
            <a:r>
              <a:rPr lang="ru-RU" sz="2000" b="1" dirty="0"/>
              <a:t> </a:t>
            </a:r>
            <a:r>
              <a:rPr lang="ru-RU" sz="2000" b="1" dirty="0" err="1"/>
              <a:t>військо</a:t>
            </a:r>
            <a:r>
              <a:rPr lang="ru-RU" sz="2000" b="1" dirty="0"/>
              <a:t>. </a:t>
            </a:r>
            <a:r>
              <a:rPr lang="ru-RU" sz="2000" b="1" dirty="0" err="1"/>
              <a:t>Опинившись</a:t>
            </a:r>
            <a:r>
              <a:rPr lang="ru-RU" sz="2000" b="1" dirty="0"/>
              <a:t> </a:t>
            </a:r>
            <a:r>
              <a:rPr lang="ru-RU" sz="2000" b="1" dirty="0" err="1"/>
              <a:t>між</a:t>
            </a:r>
            <a:r>
              <a:rPr lang="ru-RU" sz="2000" b="1" dirty="0"/>
              <a:t> полками фараона й морем, </a:t>
            </a:r>
            <a:r>
              <a:rPr lang="ru-RU" sz="2000" b="1" dirty="0" err="1"/>
              <a:t>ізраїльтяни</a:t>
            </a:r>
            <a:r>
              <a:rPr lang="ru-RU" sz="2000" b="1" dirty="0"/>
              <a:t> </a:t>
            </a:r>
            <a:r>
              <a:rPr lang="ru-RU" sz="2000" b="1" dirty="0" err="1"/>
              <a:t>занепали</a:t>
            </a:r>
            <a:r>
              <a:rPr lang="ru-RU" sz="2000" b="1" dirty="0"/>
              <a:t> духом, але </a:t>
            </a:r>
            <a:r>
              <a:rPr lang="ru-RU" sz="2000" b="1" dirty="0" smtClean="0"/>
              <a:t>Бог </a:t>
            </a:r>
            <a:r>
              <a:rPr lang="ru-RU" sz="2000" b="1" dirty="0" err="1"/>
              <a:t>розділив</a:t>
            </a:r>
            <a:r>
              <a:rPr lang="ru-RU" sz="2000" b="1" dirty="0"/>
              <a:t> води так, </a:t>
            </a:r>
            <a:r>
              <a:rPr lang="ru-RU" sz="2000" b="1" dirty="0" err="1"/>
              <a:t>що</a:t>
            </a:r>
            <a:r>
              <a:rPr lang="ru-RU" sz="2000" b="1" dirty="0"/>
              <a:t> вони </a:t>
            </a:r>
            <a:r>
              <a:rPr lang="ru-RU" sz="2000" b="1" dirty="0" err="1"/>
              <a:t>змогли</a:t>
            </a:r>
            <a:r>
              <a:rPr lang="ru-RU" sz="2000" b="1" dirty="0"/>
              <a:t> </a:t>
            </a:r>
            <a:r>
              <a:rPr lang="ru-RU" sz="2000" b="1" dirty="0" err="1"/>
              <a:t>безпечно</a:t>
            </a:r>
            <a:r>
              <a:rPr lang="ru-RU" sz="2000" b="1" dirty="0"/>
              <a:t> перейти через море по </a:t>
            </a:r>
            <a:r>
              <a:rPr lang="ru-RU" sz="2000" b="1" dirty="0" err="1"/>
              <a:t>суші</a:t>
            </a:r>
            <a:r>
              <a:rPr lang="ru-RU" sz="2000" b="1" dirty="0"/>
              <a:t>. Коли </a:t>
            </a:r>
            <a:r>
              <a:rPr lang="ru-RU" sz="2000" b="1" dirty="0" err="1"/>
              <a:t>єгипетське</a:t>
            </a:r>
            <a:r>
              <a:rPr lang="ru-RU" sz="2000" b="1" dirty="0"/>
              <a:t> </a:t>
            </a:r>
            <a:r>
              <a:rPr lang="ru-RU" sz="2000" b="1" dirty="0" err="1"/>
              <a:t>військо</a:t>
            </a:r>
            <a:r>
              <a:rPr lang="ru-RU" sz="2000" b="1" dirty="0"/>
              <a:t> </a:t>
            </a:r>
            <a:r>
              <a:rPr lang="ru-RU" sz="2000" b="1" dirty="0" err="1"/>
              <a:t>спробувало</a:t>
            </a:r>
            <a:r>
              <a:rPr lang="ru-RU" sz="2000" b="1" dirty="0"/>
              <a:t> </a:t>
            </a:r>
            <a:r>
              <a:rPr lang="ru-RU" sz="2000" b="1" dirty="0" err="1"/>
              <a:t>піти</a:t>
            </a:r>
            <a:r>
              <a:rPr lang="ru-RU" sz="2000" b="1" dirty="0"/>
              <a:t> за ними, Бог </a:t>
            </a:r>
            <a:r>
              <a:rPr lang="ru-RU" sz="2000" b="1" dirty="0" err="1"/>
              <a:t>знову</a:t>
            </a:r>
            <a:r>
              <a:rPr lang="ru-RU" sz="2000" b="1" dirty="0"/>
              <a:t> </a:t>
            </a:r>
            <a:r>
              <a:rPr lang="ru-RU" sz="2000" b="1" dirty="0" err="1"/>
              <a:t>зімкнув</a:t>
            </a:r>
            <a:r>
              <a:rPr lang="ru-RU" sz="2000" b="1" dirty="0"/>
              <a:t> води, й </a:t>
            </a:r>
            <a:r>
              <a:rPr lang="ru-RU" sz="2000" b="1" dirty="0" err="1"/>
              <a:t>єгиптяни</a:t>
            </a:r>
            <a:r>
              <a:rPr lang="ru-RU" sz="2000" b="1" dirty="0"/>
              <a:t> </a:t>
            </a:r>
            <a:r>
              <a:rPr lang="ru-RU" sz="2000" b="1" dirty="0" err="1"/>
              <a:t>втопилися</a:t>
            </a:r>
            <a:r>
              <a:rPr lang="ru-RU" sz="20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701605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3385">
        <p14:ferris dir="l"/>
      </p:transition>
    </mc:Choice>
    <mc:Fallback>
      <p:transition spd="slow" advTm="1338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40960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45388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003">
        <p14:ferris dir="l"/>
      </p:transition>
    </mc:Choice>
    <mc:Fallback>
      <p:transition spd="slow" advTm="900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640960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34501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402">
        <p14:ferris dir="l"/>
      </p:transition>
    </mc:Choice>
    <mc:Fallback>
      <p:transition spd="slow" advTm="940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88640"/>
            <a:ext cx="8424936" cy="561662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62985" y="5877272"/>
            <a:ext cx="842493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/>
              <a:t>Мойсей</a:t>
            </a:r>
            <a:r>
              <a:rPr lang="ru-RU" sz="2800" b="1" dirty="0" smtClean="0"/>
              <a:t>  </a:t>
            </a:r>
            <a:r>
              <a:rPr lang="ru-RU" sz="2800" b="1" dirty="0" err="1" smtClean="0"/>
              <a:t>виливає</a:t>
            </a:r>
            <a:r>
              <a:rPr lang="ru-RU" sz="2800" b="1" dirty="0" smtClean="0"/>
              <a:t>  воду  </a:t>
            </a:r>
            <a:r>
              <a:rPr lang="ru-RU" sz="2800" b="1" dirty="0" err="1" smtClean="0"/>
              <a:t>із</a:t>
            </a:r>
            <a:r>
              <a:rPr lang="ru-RU" sz="2800" b="1" dirty="0" smtClean="0"/>
              <a:t>  </a:t>
            </a:r>
            <a:r>
              <a:rPr lang="ru-RU" sz="2800" b="1" dirty="0" err="1" smtClean="0"/>
              <a:t>каменя</a:t>
            </a:r>
            <a:r>
              <a:rPr lang="ru-RU" sz="2800" b="1" dirty="0" smtClean="0"/>
              <a:t> </a:t>
            </a:r>
          </a:p>
          <a:p>
            <a:r>
              <a:rPr lang="ru-RU" dirty="0" smtClean="0"/>
              <a:t>                                                                                                          </a:t>
            </a:r>
            <a:r>
              <a:rPr lang="ru-RU" i="1" dirty="0" err="1" smtClean="0"/>
              <a:t>Микола</a:t>
            </a:r>
            <a:r>
              <a:rPr lang="ru-RU" i="1" dirty="0" smtClean="0"/>
              <a:t> </a:t>
            </a:r>
            <a:r>
              <a:rPr lang="ru-RU" i="1" dirty="0"/>
              <a:t>Пуссен. </a:t>
            </a:r>
            <a:r>
              <a:rPr lang="ru-RU" i="1" dirty="0" smtClean="0"/>
              <a:t>1649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xmlns="" val="3065028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8398">
        <p:dissolve/>
      </p:transition>
    </mc:Choice>
    <mc:Fallback>
      <p:transition spd="slow" advTm="8398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0662" y="136602"/>
            <a:ext cx="4907401" cy="653275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64088" y="136603"/>
            <a:ext cx="3569107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  І </a:t>
            </a:r>
            <a:r>
              <a:rPr lang="ru-RU" dirty="0" err="1"/>
              <a:t>вийшов</a:t>
            </a:r>
            <a:r>
              <a:rPr lang="ru-RU" dirty="0"/>
              <a:t> </a:t>
            </a:r>
            <a:r>
              <a:rPr lang="ru-RU" dirty="0" err="1"/>
              <a:t>Мойсей</a:t>
            </a:r>
            <a:r>
              <a:rPr lang="ru-RU" dirty="0"/>
              <a:t> </a:t>
            </a:r>
            <a:r>
              <a:rPr lang="ru-RU" dirty="0" err="1"/>
              <a:t>із</a:t>
            </a:r>
            <a:r>
              <a:rPr lang="ru-RU" dirty="0"/>
              <a:t> </a:t>
            </a:r>
            <a:r>
              <a:rPr lang="ru-RU" dirty="0" err="1"/>
              <a:t>моавських</a:t>
            </a:r>
            <a:r>
              <a:rPr lang="ru-RU" dirty="0"/>
              <a:t> </a:t>
            </a:r>
            <a:r>
              <a:rPr lang="ru-RU" dirty="0" err="1"/>
              <a:t>степів</a:t>
            </a:r>
            <a:r>
              <a:rPr lang="ru-RU" dirty="0"/>
              <a:t> на гору Нево, на </a:t>
            </a:r>
            <a:r>
              <a:rPr lang="ru-RU" dirty="0" err="1"/>
              <a:t>верхів'я</a:t>
            </a:r>
            <a:r>
              <a:rPr lang="ru-RU" dirty="0"/>
              <a:t> </a:t>
            </a:r>
            <a:r>
              <a:rPr lang="ru-RU" dirty="0" err="1"/>
              <a:t>Пісґі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навпроти</a:t>
            </a:r>
            <a:r>
              <a:rPr lang="ru-RU" dirty="0"/>
              <a:t> </a:t>
            </a:r>
            <a:r>
              <a:rPr lang="ru-RU" dirty="0" err="1"/>
              <a:t>Єрихону</a:t>
            </a:r>
            <a:r>
              <a:rPr lang="ru-RU" dirty="0"/>
              <a:t>, а Господь дав </a:t>
            </a:r>
            <a:r>
              <a:rPr lang="ru-RU" dirty="0" err="1"/>
              <a:t>йому</a:t>
            </a:r>
            <a:r>
              <a:rPr lang="ru-RU" dirty="0"/>
              <a:t> </a:t>
            </a:r>
            <a:r>
              <a:rPr lang="ru-RU" dirty="0" err="1"/>
              <a:t>побачити</a:t>
            </a:r>
            <a:r>
              <a:rPr lang="ru-RU" dirty="0"/>
              <a:t> </a:t>
            </a:r>
            <a:r>
              <a:rPr lang="ru-RU" dirty="0" err="1"/>
              <a:t>ввесь</a:t>
            </a:r>
            <a:r>
              <a:rPr lang="ru-RU" dirty="0"/>
              <a:t> Край: </a:t>
            </a:r>
            <a:r>
              <a:rPr lang="ru-RU" dirty="0" err="1"/>
              <a:t>Ґілеад</a:t>
            </a:r>
            <a:r>
              <a:rPr lang="ru-RU" dirty="0"/>
              <a:t> аж до </a:t>
            </a:r>
            <a:r>
              <a:rPr lang="ru-RU" dirty="0" err="1"/>
              <a:t>Дану</a:t>
            </a:r>
            <a:r>
              <a:rPr lang="ru-RU" dirty="0"/>
              <a:t>, і </a:t>
            </a:r>
            <a:r>
              <a:rPr lang="ru-RU" dirty="0" err="1"/>
              <a:t>ввесь</a:t>
            </a:r>
            <a:r>
              <a:rPr lang="ru-RU" dirty="0"/>
              <a:t> </a:t>
            </a:r>
            <a:r>
              <a:rPr lang="ru-RU" dirty="0" err="1"/>
              <a:t>Нефталим</a:t>
            </a:r>
            <a:r>
              <a:rPr lang="ru-RU" dirty="0"/>
              <a:t>, і край </a:t>
            </a:r>
            <a:r>
              <a:rPr lang="ru-RU" dirty="0" err="1"/>
              <a:t>Єфрема</a:t>
            </a:r>
            <a:r>
              <a:rPr lang="ru-RU" dirty="0"/>
              <a:t> та </a:t>
            </a:r>
            <a:r>
              <a:rPr lang="ru-RU" dirty="0" err="1"/>
              <a:t>Манасії</a:t>
            </a:r>
            <a:r>
              <a:rPr lang="ru-RU" dirty="0"/>
              <a:t>, і </a:t>
            </a:r>
            <a:r>
              <a:rPr lang="ru-RU" dirty="0" err="1"/>
              <a:t>ввесь</a:t>
            </a:r>
            <a:r>
              <a:rPr lang="ru-RU" dirty="0"/>
              <a:t> край </a:t>
            </a:r>
            <a:r>
              <a:rPr lang="ru-RU" dirty="0" err="1"/>
              <a:t>Юди</a:t>
            </a:r>
            <a:r>
              <a:rPr lang="ru-RU" dirty="0"/>
              <a:t> аж до </a:t>
            </a:r>
            <a:r>
              <a:rPr lang="ru-RU" dirty="0" err="1"/>
              <a:t>Останнього</a:t>
            </a:r>
            <a:r>
              <a:rPr lang="ru-RU" dirty="0"/>
              <a:t> моря, і </a:t>
            </a:r>
            <a:r>
              <a:rPr lang="ru-RU" dirty="0" err="1"/>
              <a:t>південь</a:t>
            </a:r>
            <a:r>
              <a:rPr lang="ru-RU" dirty="0"/>
              <a:t>, і </a:t>
            </a:r>
            <a:r>
              <a:rPr lang="ru-RU" dirty="0" err="1"/>
              <a:t>рівнину</a:t>
            </a:r>
            <a:r>
              <a:rPr lang="ru-RU" dirty="0"/>
              <a:t> </a:t>
            </a:r>
            <a:r>
              <a:rPr lang="ru-RU" dirty="0" err="1"/>
              <a:t>долини</a:t>
            </a:r>
            <a:r>
              <a:rPr lang="ru-RU" dirty="0"/>
              <a:t> </a:t>
            </a:r>
            <a:r>
              <a:rPr lang="ru-RU" dirty="0" err="1"/>
              <a:t>Єрихону</a:t>
            </a:r>
            <a:r>
              <a:rPr lang="ru-RU" dirty="0"/>
              <a:t>, пальмового </a:t>
            </a:r>
            <a:r>
              <a:rPr lang="ru-RU" dirty="0" err="1"/>
              <a:t>міста</a:t>
            </a:r>
            <a:r>
              <a:rPr lang="ru-RU" dirty="0"/>
              <a:t> аж до </a:t>
            </a:r>
            <a:r>
              <a:rPr lang="ru-RU" dirty="0" err="1"/>
              <a:t>Цоару</a:t>
            </a:r>
            <a:r>
              <a:rPr lang="ru-RU" dirty="0" smtClean="0"/>
              <a:t>.               </a:t>
            </a:r>
            <a:r>
              <a:rPr lang="ru-RU" dirty="0"/>
              <a:t>І сказав Господь до </a:t>
            </a:r>
            <a:r>
              <a:rPr lang="ru-RU" dirty="0" err="1"/>
              <a:t>нього</a:t>
            </a:r>
            <a:r>
              <a:rPr lang="ru-RU" dirty="0"/>
              <a:t>: </a:t>
            </a:r>
            <a:r>
              <a:rPr lang="ru-RU" dirty="0" err="1" smtClean="0"/>
              <a:t>Оце</a:t>
            </a:r>
            <a:r>
              <a:rPr lang="ru-RU" dirty="0" smtClean="0"/>
              <a:t> </a:t>
            </a:r>
            <a:r>
              <a:rPr lang="ru-RU" dirty="0"/>
              <a:t>той Край, </a:t>
            </a:r>
            <a:r>
              <a:rPr lang="ru-RU" dirty="0" err="1"/>
              <a:t>що</a:t>
            </a:r>
            <a:r>
              <a:rPr lang="ru-RU" dirty="0"/>
              <a:t> Я присягнув </a:t>
            </a:r>
            <a:r>
              <a:rPr lang="ru-RU" dirty="0" err="1"/>
              <a:t>Авраамові</a:t>
            </a:r>
            <a:r>
              <a:rPr lang="ru-RU" dirty="0"/>
              <a:t>, </a:t>
            </a:r>
            <a:r>
              <a:rPr lang="ru-RU" dirty="0" err="1"/>
              <a:t>Ісакові</a:t>
            </a:r>
            <a:r>
              <a:rPr lang="ru-RU" dirty="0"/>
              <a:t> та Якову, </a:t>
            </a:r>
            <a:r>
              <a:rPr lang="ru-RU" dirty="0" err="1"/>
              <a:t>говорячи</a:t>
            </a:r>
            <a:r>
              <a:rPr lang="ru-RU" dirty="0"/>
              <a:t>: </a:t>
            </a:r>
            <a:r>
              <a:rPr lang="ru-RU" dirty="0" err="1"/>
              <a:t>Насінню</a:t>
            </a:r>
            <a:r>
              <a:rPr lang="ru-RU" dirty="0"/>
              <a:t> </a:t>
            </a:r>
            <a:r>
              <a:rPr lang="ru-RU" dirty="0" err="1"/>
              <a:t>твоєму</a:t>
            </a:r>
            <a:r>
              <a:rPr lang="ru-RU" dirty="0"/>
              <a:t> Я дам </a:t>
            </a:r>
            <a:r>
              <a:rPr lang="ru-RU" dirty="0" err="1"/>
              <a:t>його</a:t>
            </a:r>
            <a:r>
              <a:rPr lang="ru-RU" dirty="0"/>
              <a:t>. Я вчинив,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ти</a:t>
            </a:r>
            <a:r>
              <a:rPr lang="ru-RU" dirty="0"/>
              <a:t> </a:t>
            </a:r>
            <a:r>
              <a:rPr lang="ru-RU" dirty="0" err="1"/>
              <a:t>бачиш</a:t>
            </a:r>
            <a:r>
              <a:rPr lang="ru-RU" dirty="0"/>
              <a:t> </a:t>
            </a:r>
            <a:r>
              <a:rPr lang="ru-RU" dirty="0" err="1"/>
              <a:t>його</a:t>
            </a:r>
            <a:r>
              <a:rPr lang="ru-RU" dirty="0"/>
              <a:t> </a:t>
            </a:r>
            <a:r>
              <a:rPr lang="ru-RU" dirty="0" err="1"/>
              <a:t>власними</a:t>
            </a:r>
            <a:r>
              <a:rPr lang="ru-RU" dirty="0"/>
              <a:t> </a:t>
            </a:r>
            <a:r>
              <a:rPr lang="ru-RU" dirty="0" err="1"/>
              <a:t>очима</a:t>
            </a:r>
            <a:r>
              <a:rPr lang="ru-RU" dirty="0"/>
              <a:t>, та </a:t>
            </a:r>
            <a:r>
              <a:rPr lang="ru-RU" dirty="0" err="1"/>
              <a:t>туди</a:t>
            </a:r>
            <a:r>
              <a:rPr lang="ru-RU" dirty="0"/>
              <a:t> не </a:t>
            </a:r>
            <a:r>
              <a:rPr lang="ru-RU" dirty="0" err="1"/>
              <a:t>перейдеш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smtClean="0"/>
              <a:t>    І </a:t>
            </a:r>
            <a:r>
              <a:rPr lang="ru-RU" dirty="0" err="1"/>
              <a:t>впокоївся</a:t>
            </a:r>
            <a:r>
              <a:rPr lang="ru-RU" dirty="0"/>
              <a:t> там </a:t>
            </a:r>
            <a:r>
              <a:rPr lang="ru-RU" dirty="0" err="1"/>
              <a:t>Мойсей</a:t>
            </a:r>
            <a:r>
              <a:rPr lang="ru-RU" dirty="0"/>
              <a:t>, </a:t>
            </a:r>
            <a:r>
              <a:rPr lang="ru-RU" dirty="0" err="1"/>
              <a:t>Господній</a:t>
            </a:r>
            <a:r>
              <a:rPr lang="ru-RU" dirty="0"/>
              <a:t> раб, у </a:t>
            </a:r>
            <a:r>
              <a:rPr lang="ru-RU" dirty="0" err="1"/>
              <a:t>моавському</a:t>
            </a:r>
            <a:r>
              <a:rPr lang="ru-RU" dirty="0"/>
              <a:t> </a:t>
            </a:r>
            <a:r>
              <a:rPr lang="ru-RU" dirty="0" err="1"/>
              <a:t>краї</a:t>
            </a:r>
            <a:r>
              <a:rPr lang="ru-RU" dirty="0"/>
              <a:t> на приказ Господа. І </a:t>
            </a:r>
            <a:r>
              <a:rPr lang="ru-RU" dirty="0" err="1"/>
              <a:t>похований</a:t>
            </a:r>
            <a:r>
              <a:rPr lang="ru-RU" dirty="0"/>
              <a:t> </a:t>
            </a:r>
            <a:r>
              <a:rPr lang="ru-RU" dirty="0" err="1"/>
              <a:t>він</a:t>
            </a:r>
            <a:r>
              <a:rPr lang="ru-RU" dirty="0"/>
              <a:t> у </a:t>
            </a:r>
            <a:r>
              <a:rPr lang="ru-RU" dirty="0" err="1"/>
              <a:t>долині</a:t>
            </a:r>
            <a:r>
              <a:rPr lang="ru-RU" dirty="0"/>
              <a:t> в </a:t>
            </a:r>
            <a:r>
              <a:rPr lang="ru-RU" dirty="0" err="1"/>
              <a:t>моавському</a:t>
            </a:r>
            <a:r>
              <a:rPr lang="ru-RU" dirty="0"/>
              <a:t> </a:t>
            </a:r>
            <a:r>
              <a:rPr lang="ru-RU" dirty="0" err="1"/>
              <a:t>краї</a:t>
            </a:r>
            <a:r>
              <a:rPr lang="ru-RU" dirty="0"/>
              <a:t> </a:t>
            </a:r>
            <a:r>
              <a:rPr lang="ru-RU" dirty="0" err="1"/>
              <a:t>навпроти</a:t>
            </a:r>
            <a:r>
              <a:rPr lang="ru-RU" dirty="0"/>
              <a:t> Бет-</a:t>
            </a:r>
            <a:r>
              <a:rPr lang="ru-RU" dirty="0" err="1"/>
              <a:t>Пеору</a:t>
            </a:r>
            <a:r>
              <a:rPr lang="ru-RU" dirty="0"/>
              <a:t>, і </a:t>
            </a:r>
            <a:r>
              <a:rPr lang="ru-RU" dirty="0" err="1"/>
              <a:t>ніхто</a:t>
            </a:r>
            <a:r>
              <a:rPr lang="ru-RU" dirty="0"/>
              <a:t> не </a:t>
            </a:r>
            <a:r>
              <a:rPr lang="ru-RU" dirty="0" err="1"/>
              <a:t>знає</a:t>
            </a:r>
            <a:r>
              <a:rPr lang="ru-RU" dirty="0"/>
              <a:t> гробу </a:t>
            </a:r>
            <a:r>
              <a:rPr lang="ru-RU" dirty="0" err="1"/>
              <a:t>його</a:t>
            </a:r>
            <a:r>
              <a:rPr lang="ru-RU" dirty="0"/>
              <a:t> аж до </a:t>
            </a:r>
            <a:r>
              <a:rPr lang="ru-RU" dirty="0" err="1"/>
              <a:t>цього</a:t>
            </a:r>
            <a:r>
              <a:rPr lang="ru-RU" dirty="0"/>
              <a:t> дня.</a:t>
            </a:r>
          </a:p>
        </p:txBody>
      </p:sp>
    </p:spTree>
    <p:extLst>
      <p:ext uri="{BB962C8B-B14F-4D97-AF65-F5344CB8AC3E}">
        <p14:creationId xmlns:p14="http://schemas.microsoft.com/office/powerpoint/2010/main" xmlns="" val="1612816770"/>
      </p:ext>
    </p:extLst>
  </p:cSld>
  <p:clrMapOvr>
    <a:masterClrMapping/>
  </p:clrMapOvr>
  <p:transition spd="slow" advTm="29682">
    <p:wheel spokes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16632"/>
            <a:ext cx="8568952" cy="568863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08733" y="5877272"/>
            <a:ext cx="856895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З е м л я     О б е т о в а н </a:t>
            </a:r>
            <a:r>
              <a:rPr lang="ru-RU" sz="2800" b="1" dirty="0" err="1" smtClean="0"/>
              <a:t>н</a:t>
            </a:r>
            <a:r>
              <a:rPr lang="ru-RU" sz="2800" b="1" dirty="0" smtClean="0"/>
              <a:t> а</a:t>
            </a:r>
            <a:endParaRPr lang="ru-RU" sz="2800" b="1" dirty="0"/>
          </a:p>
          <a:p>
            <a:pPr algn="ctr"/>
            <a:r>
              <a:rPr lang="ru-RU" dirty="0" smtClean="0"/>
              <a:t>                                                                                                                  </a:t>
            </a:r>
            <a:r>
              <a:rPr lang="ru-RU" i="1" dirty="0" err="1" smtClean="0"/>
              <a:t>Микола</a:t>
            </a:r>
            <a:r>
              <a:rPr lang="ru-RU" i="1" dirty="0" smtClean="0"/>
              <a:t> Комаров</a:t>
            </a:r>
          </a:p>
        </p:txBody>
      </p:sp>
    </p:spTree>
    <p:extLst>
      <p:ext uri="{BB962C8B-B14F-4D97-AF65-F5344CB8AC3E}">
        <p14:creationId xmlns:p14="http://schemas.microsoft.com/office/powerpoint/2010/main" xmlns="" val="2779598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357">
        <p14:ferris dir="l"/>
      </p:transition>
    </mc:Choice>
    <mc:Fallback>
      <p:transition spd="slow" advTm="935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48681"/>
            <a:ext cx="856895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19050" algn="just" defTabSz="719138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v"/>
            </a:pPr>
            <a:r>
              <a:rPr lang="uk-UA" dirty="0" smtClean="0">
                <a:effectLst/>
                <a:latin typeface="Times New Roman"/>
                <a:ea typeface="Times New Roman"/>
              </a:rPr>
              <a:t>     </a:t>
            </a:r>
            <a:r>
              <a:rPr lang="uk-UA" sz="2400" dirty="0" smtClean="0">
                <a:effectLst/>
                <a:latin typeface="Arial" pitchFamily="34" charset="0"/>
                <a:ea typeface="Tahoma" pitchFamily="34" charset="0"/>
                <a:cs typeface="Arial" pitchFamily="34" charset="0"/>
              </a:rPr>
              <a:t>У передмові до другого видання І.Франко писав: </a:t>
            </a:r>
            <a:r>
              <a:rPr lang="uk-UA" sz="2400" dirty="0" err="1" smtClean="0">
                <a:solidFill>
                  <a:srgbClr val="660066"/>
                </a:solidFill>
                <a:effectLst/>
                <a:latin typeface="Arial" pitchFamily="34" charset="0"/>
                <a:ea typeface="Tahoma" pitchFamily="34" charset="0"/>
                <a:cs typeface="Arial" pitchFamily="34" charset="0"/>
              </a:rPr>
              <a:t>„</a:t>
            </a:r>
            <a:r>
              <a:rPr lang="uk-UA" sz="2400" i="1" dirty="0" err="1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Основною</a:t>
            </a:r>
            <a:r>
              <a:rPr lang="uk-UA" sz="2400" i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 темою поеми я зробив смерть Мойсея як пророка, не визнаного своїм народом. Ся тема в такій формі не біблійна,  а моя власна, хоч і основана на біблійній оповіді.”</a:t>
            </a:r>
            <a:r>
              <a:rPr lang="uk-UA" sz="2400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</a:p>
          <a:p>
            <a:pPr algn="just">
              <a:spcAft>
                <a:spcPts val="0"/>
              </a:spcAft>
            </a:pPr>
            <a:endParaRPr lang="uk-UA" sz="2400" dirty="0" smtClean="0">
              <a:effectLst/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76200" algn="just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v"/>
            </a:pPr>
            <a:r>
              <a:rPr lang="uk-UA" sz="2400" dirty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uk-UA" sz="2400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  </a:t>
            </a:r>
            <a:r>
              <a:rPr lang="uk-UA" sz="2400" dirty="0" smtClean="0">
                <a:effectLst/>
                <a:latin typeface="Arial" pitchFamily="34" charset="0"/>
                <a:ea typeface="Tahoma" pitchFamily="34" charset="0"/>
                <a:cs typeface="Arial" pitchFamily="34" charset="0"/>
              </a:rPr>
              <a:t>Отже, це ще раз переконує нас, що відома притча використана лише як підґрунтя сюжету. </a:t>
            </a:r>
            <a:r>
              <a:rPr lang="uk-UA" sz="24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Це твір про українців і для них.</a:t>
            </a:r>
            <a:endParaRPr lang="ru-RU" sz="2400" b="1" dirty="0">
              <a:solidFill>
                <a:srgbClr val="66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7297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12372">
        <p14:reveal/>
      </p:transition>
    </mc:Choice>
    <mc:Fallback>
      <p:transition spd="slow" advTm="1237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295780"/>
            <a:ext cx="8424936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>
                <a:effectLst/>
                <a:latin typeface="Times New Roman"/>
                <a:ea typeface="Times New Roman"/>
              </a:rPr>
              <a:t> </a:t>
            </a:r>
            <a:r>
              <a:rPr lang="uk-UA" sz="2800" b="1" i="1" dirty="0" smtClean="0">
                <a:solidFill>
                  <a:srgbClr val="FF0000"/>
                </a:solidFill>
                <a:effectLst/>
                <a:latin typeface="Century Schoolbook" pitchFamily="18" charset="0"/>
                <a:ea typeface="Times New Roman"/>
              </a:rPr>
              <a:t>Історія написання та історична основа твору</a:t>
            </a:r>
          </a:p>
          <a:p>
            <a:endParaRPr lang="uk-UA" sz="100" b="1" i="1" dirty="0" smtClean="0">
              <a:solidFill>
                <a:srgbClr val="FF0000"/>
              </a:solidFill>
              <a:effectLst/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uk-UA" dirty="0" smtClean="0">
                <a:effectLst/>
                <a:latin typeface="Times New Roman"/>
                <a:ea typeface="Times New Roman"/>
              </a:rPr>
              <a:t>        </a:t>
            </a:r>
            <a:r>
              <a:rPr lang="uk-UA" sz="2400" b="1" dirty="0" smtClean="0">
                <a:effectLst/>
                <a:latin typeface="Times New Roman"/>
                <a:ea typeface="Times New Roman"/>
              </a:rPr>
              <a:t>Задум написати поему про біблійного пророка Мойсея Іван Франко виношував більше 20-ти років. Поштовхом до початку роботи стала поїздка поета до Італії (1904 рік), де мав можливість побачити шедеври живопису та скульптури найвидатніших італійських митців. </a:t>
            </a:r>
            <a:endParaRPr lang="ru-RU" sz="2400" b="1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05870"/>
            <a:ext cx="3888432" cy="3563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8004" y="3127324"/>
            <a:ext cx="3996444" cy="3542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93065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5842">
        <p14:ferris dir="l"/>
      </p:transition>
    </mc:Choice>
    <mc:Fallback>
      <p:transition spd="slow" advTm="1584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280" y="124771"/>
            <a:ext cx="4518744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04048" y="260648"/>
            <a:ext cx="3672407" cy="6290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dirty="0" err="1"/>
              <a:t>Мікеланджело</a:t>
            </a:r>
            <a:r>
              <a:rPr lang="ru-RU" sz="2000" b="1" dirty="0"/>
              <a:t> </a:t>
            </a:r>
            <a:r>
              <a:rPr lang="ru-RU" sz="2000" b="1" dirty="0" err="1"/>
              <a:t>Буонарроті</a:t>
            </a:r>
            <a:r>
              <a:rPr lang="ru-RU" sz="2000" b="1" dirty="0"/>
              <a:t> </a:t>
            </a:r>
            <a:endParaRPr lang="ru-RU" sz="2000" b="1" dirty="0" smtClean="0"/>
          </a:p>
          <a:p>
            <a:pPr algn="ctr">
              <a:lnSpc>
                <a:spcPct val="150000"/>
              </a:lnSpc>
            </a:pPr>
            <a:r>
              <a:rPr lang="ru-RU" sz="2000" b="1" dirty="0" smtClean="0"/>
              <a:t>(</a:t>
            </a:r>
            <a:r>
              <a:rPr lang="en-US" sz="2000" b="1" dirty="0" smtClean="0"/>
              <a:t>1475–1564</a:t>
            </a:r>
            <a:r>
              <a:rPr lang="en-US" sz="2000" b="1" dirty="0"/>
              <a:t>) </a:t>
            </a:r>
            <a:r>
              <a:rPr lang="en-US" sz="2000" b="1" dirty="0" smtClean="0"/>
              <a:t> </a:t>
            </a:r>
            <a:endParaRPr lang="uk-UA" sz="2000" b="1" dirty="0" smtClean="0"/>
          </a:p>
          <a:p>
            <a:pPr algn="ctr">
              <a:lnSpc>
                <a:spcPct val="150000"/>
              </a:lnSpc>
            </a:pPr>
            <a:r>
              <a:rPr lang="ru-RU" sz="2000" b="1" dirty="0" smtClean="0"/>
              <a:t>італійський </a:t>
            </a:r>
            <a:r>
              <a:rPr lang="ru-RU" sz="2000" b="1" dirty="0"/>
              <a:t>скульптор, художник, </a:t>
            </a:r>
            <a:r>
              <a:rPr lang="ru-RU" sz="2000" b="1" dirty="0" err="1"/>
              <a:t>архітектор</a:t>
            </a:r>
            <a:r>
              <a:rPr lang="ru-RU" sz="2000" b="1" dirty="0"/>
              <a:t>, поет і </a:t>
            </a:r>
            <a:r>
              <a:rPr lang="ru-RU" sz="2000" b="1" dirty="0" err="1" smtClean="0"/>
              <a:t>інженер</a:t>
            </a:r>
            <a:endParaRPr lang="ru-RU" sz="2000" b="1" dirty="0" smtClean="0"/>
          </a:p>
          <a:p>
            <a:pPr algn="ctr">
              <a:lnSpc>
                <a:spcPct val="150000"/>
              </a:lnSpc>
            </a:pPr>
            <a:endParaRPr lang="uk-UA" sz="2000" b="1" dirty="0" smtClean="0"/>
          </a:p>
          <a:p>
            <a:pPr algn="ctr">
              <a:lnSpc>
                <a:spcPct val="150000"/>
              </a:lnSpc>
            </a:pPr>
            <a:endParaRPr lang="uk-UA" sz="2000" b="1" dirty="0" smtClean="0"/>
          </a:p>
          <a:p>
            <a:pPr algn="ctr">
              <a:lnSpc>
                <a:spcPct val="150000"/>
              </a:lnSpc>
            </a:pPr>
            <a:endParaRPr lang="uk-UA" sz="2000" b="1" dirty="0" smtClean="0"/>
          </a:p>
          <a:p>
            <a:pPr algn="ctr">
              <a:lnSpc>
                <a:spcPct val="150000"/>
              </a:lnSpc>
            </a:pPr>
            <a:endParaRPr lang="uk-UA" sz="1050" b="1" dirty="0"/>
          </a:p>
          <a:p>
            <a:pPr algn="ctr">
              <a:lnSpc>
                <a:spcPct val="150000"/>
              </a:lnSpc>
            </a:pPr>
            <a:endParaRPr lang="ru-RU" b="1" dirty="0"/>
          </a:p>
          <a:p>
            <a:pPr algn="ctr">
              <a:lnSpc>
                <a:spcPct val="150000"/>
              </a:lnSpc>
            </a:pPr>
            <a:r>
              <a:rPr lang="ru-RU" sz="2000" b="1" dirty="0" err="1" smtClean="0"/>
              <a:t>Ще</a:t>
            </a:r>
            <a:r>
              <a:rPr lang="ru-RU" sz="2000" b="1" dirty="0" smtClean="0"/>
              <a:t> </a:t>
            </a:r>
            <a:r>
              <a:rPr lang="ru-RU" sz="2000" b="1" dirty="0"/>
              <a:t>за </a:t>
            </a:r>
            <a:r>
              <a:rPr lang="ru-RU" sz="2000" b="1" dirty="0" err="1"/>
              <a:t>життя</a:t>
            </a:r>
            <a:r>
              <a:rPr lang="ru-RU" sz="2000" b="1" dirty="0"/>
              <a:t> </a:t>
            </a:r>
            <a:r>
              <a:rPr lang="ru-RU" sz="2000" b="1" dirty="0" err="1"/>
              <a:t>Мікеланджело</a:t>
            </a:r>
            <a:r>
              <a:rPr lang="ru-RU" sz="2000" b="1" dirty="0"/>
              <a:t> </a:t>
            </a:r>
            <a:r>
              <a:rPr lang="ru-RU" sz="2000" b="1" dirty="0" err="1"/>
              <a:t>його</a:t>
            </a:r>
            <a:r>
              <a:rPr lang="ru-RU" sz="2000" b="1" dirty="0"/>
              <a:t> твори </a:t>
            </a:r>
            <a:r>
              <a:rPr lang="ru-RU" sz="2000" b="1" dirty="0" err="1"/>
              <a:t>вважалися</a:t>
            </a:r>
            <a:r>
              <a:rPr lang="ru-RU" sz="2000" b="1" dirty="0"/>
              <a:t> </a:t>
            </a:r>
            <a:r>
              <a:rPr lang="ru-RU" sz="2000" b="1" dirty="0" err="1"/>
              <a:t>найвищими</a:t>
            </a:r>
            <a:r>
              <a:rPr lang="ru-RU" sz="2000" b="1" dirty="0"/>
              <a:t> </a:t>
            </a:r>
            <a:r>
              <a:rPr lang="ru-RU" sz="2000" b="1" dirty="0" err="1"/>
              <a:t>досягненнями</a:t>
            </a:r>
            <a:r>
              <a:rPr lang="ru-RU" sz="2000" b="1" dirty="0"/>
              <a:t> </a:t>
            </a:r>
            <a:r>
              <a:rPr lang="ru-RU" sz="2000" b="1" dirty="0" err="1"/>
              <a:t>мистецтва</a:t>
            </a:r>
            <a:r>
              <a:rPr lang="ru-RU" sz="2000" b="1" dirty="0"/>
              <a:t> </a:t>
            </a:r>
            <a:r>
              <a:rPr lang="ru-RU" sz="2000" b="1" dirty="0" err="1" smtClean="0"/>
              <a:t>Відродження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3478301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468">
        <p14:ferris dir="l"/>
      </p:transition>
    </mc:Choice>
    <mc:Fallback>
      <p:transition spd="slow" advTm="1046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60032" y="173864"/>
            <a:ext cx="4104456" cy="6495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uk-UA" sz="2800" dirty="0" smtClean="0">
                <a:solidFill>
                  <a:prstClr val="black"/>
                </a:solidFill>
                <a:latin typeface="Sylfaen" pitchFamily="18" charset="0"/>
                <a:ea typeface="Times New Roman"/>
              </a:rPr>
              <a:t>Особливо </a:t>
            </a:r>
            <a:r>
              <a:rPr lang="uk-UA" sz="2800" dirty="0">
                <a:solidFill>
                  <a:prstClr val="black"/>
                </a:solidFill>
                <a:latin typeface="Sylfaen" pitchFamily="18" charset="0"/>
                <a:ea typeface="Times New Roman"/>
              </a:rPr>
              <a:t>вразила </a:t>
            </a:r>
            <a:r>
              <a:rPr lang="uk-UA" sz="2800" dirty="0" smtClean="0">
                <a:solidFill>
                  <a:prstClr val="black"/>
                </a:solidFill>
                <a:latin typeface="Sylfaen" pitchFamily="18" charset="0"/>
                <a:ea typeface="Times New Roman"/>
              </a:rPr>
              <a:t>поета </a:t>
            </a:r>
            <a:r>
              <a:rPr lang="uk-UA" sz="2800" dirty="0">
                <a:solidFill>
                  <a:prstClr val="black"/>
                </a:solidFill>
                <a:latin typeface="Sylfaen" pitchFamily="18" charset="0"/>
                <a:ea typeface="Times New Roman"/>
              </a:rPr>
              <a:t>робота </a:t>
            </a:r>
            <a:r>
              <a:rPr lang="uk-UA" sz="2800" dirty="0" smtClean="0">
                <a:solidFill>
                  <a:prstClr val="black"/>
                </a:solidFill>
                <a:latin typeface="Sylfaen" pitchFamily="18" charset="0"/>
                <a:ea typeface="Times New Roman"/>
              </a:rPr>
              <a:t>геніального італійця Мікеланджело </a:t>
            </a:r>
            <a:r>
              <a:rPr lang="uk-UA" sz="2800" dirty="0" err="1" smtClean="0">
                <a:solidFill>
                  <a:prstClr val="black"/>
                </a:solidFill>
                <a:latin typeface="Sylfaen" pitchFamily="18" charset="0"/>
                <a:ea typeface="Times New Roman"/>
              </a:rPr>
              <a:t>Буанаротті</a:t>
            </a:r>
            <a:r>
              <a:rPr lang="uk-UA" sz="2800" dirty="0" smtClean="0">
                <a:solidFill>
                  <a:prstClr val="black"/>
                </a:solidFill>
                <a:latin typeface="Sylfaen" pitchFamily="18" charset="0"/>
                <a:ea typeface="Times New Roman"/>
              </a:rPr>
              <a:t> – скульптура біблійного пророка </a:t>
            </a:r>
            <a:r>
              <a:rPr lang="uk-UA" sz="2800" dirty="0">
                <a:solidFill>
                  <a:prstClr val="black"/>
                </a:solidFill>
                <a:latin typeface="Sylfaen" pitchFamily="18" charset="0"/>
                <a:ea typeface="Times New Roman"/>
              </a:rPr>
              <a:t>Мойсея, встановлена над гробницею папи Юлія ІІ у римському соборі Святого Петра на початку Х</a:t>
            </a:r>
            <a:r>
              <a:rPr lang="en-US" sz="2800" dirty="0">
                <a:solidFill>
                  <a:prstClr val="black"/>
                </a:solidFill>
                <a:latin typeface="Sylfaen" pitchFamily="18" charset="0"/>
                <a:ea typeface="Times New Roman"/>
              </a:rPr>
              <a:t>VI</a:t>
            </a:r>
            <a:r>
              <a:rPr lang="uk-UA" sz="2800" dirty="0">
                <a:solidFill>
                  <a:prstClr val="black"/>
                </a:solidFill>
                <a:latin typeface="Sylfaen" pitchFamily="18" charset="0"/>
                <a:ea typeface="Times New Roman"/>
              </a:rPr>
              <a:t> </a:t>
            </a:r>
            <a:r>
              <a:rPr lang="uk-UA" sz="2800" dirty="0" smtClean="0">
                <a:solidFill>
                  <a:prstClr val="black"/>
                </a:solidFill>
                <a:latin typeface="Sylfaen" pitchFamily="18" charset="0"/>
                <a:ea typeface="Times New Roman"/>
              </a:rPr>
              <a:t>століття</a:t>
            </a:r>
            <a:r>
              <a:rPr lang="uk-UA" sz="2000" dirty="0">
                <a:solidFill>
                  <a:prstClr val="black"/>
                </a:solidFill>
                <a:latin typeface="Sylfaen" pitchFamily="18" charset="0"/>
                <a:ea typeface="Times New Roman"/>
              </a:rPr>
              <a:t>. </a:t>
            </a:r>
            <a:endParaRPr lang="ru-RU" sz="2000" dirty="0">
              <a:solidFill>
                <a:prstClr val="black"/>
              </a:solidFill>
              <a:latin typeface="Sylfaen" pitchFamily="18" charset="0"/>
              <a:ea typeface="Times New Roman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260648"/>
            <a:ext cx="4464496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19681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13041">
        <p14:window dir="vert"/>
      </p:transition>
    </mc:Choice>
    <mc:Fallback>
      <p:transition spd="slow" advTm="1304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72008"/>
            <a:ext cx="4320480" cy="66693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4008" y="72008"/>
            <a:ext cx="4392488" cy="666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52795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20">
        <p14:prism isContent="1" isInverted="1"/>
      </p:transition>
    </mc:Choice>
    <mc:Fallback>
      <p:transition spd="slow" advTm="1002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332656"/>
            <a:ext cx="8496944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36360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770">
        <p14:prism isContent="1" isInverted="1"/>
      </p:transition>
    </mc:Choice>
    <mc:Fallback>
      <p:transition spd="slow" advTm="107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03848" y="908720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400" dirty="0">
              <a:latin typeface="Century Schoolbook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88640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itchFamily="2" charset="2"/>
              <a:buChar char="v"/>
            </a:pPr>
            <a:r>
              <a:rPr lang="uk-UA" sz="2400" dirty="0" smtClean="0">
                <a:latin typeface="+mj-lt"/>
              </a:rPr>
              <a:t>Працюючи </a:t>
            </a:r>
            <a:r>
              <a:rPr lang="uk-UA" sz="2400" dirty="0">
                <a:latin typeface="+mj-lt"/>
              </a:rPr>
              <a:t>над поемою, </a:t>
            </a:r>
            <a:r>
              <a:rPr lang="uk-UA" sz="2400" dirty="0" smtClean="0">
                <a:latin typeface="+mj-lt"/>
              </a:rPr>
              <a:t>Іван Франко використав </a:t>
            </a:r>
            <a:r>
              <a:rPr lang="uk-UA" sz="2400" dirty="0">
                <a:latin typeface="+mj-lt"/>
              </a:rPr>
              <a:t>багатий </a:t>
            </a:r>
            <a:r>
              <a:rPr lang="uk-UA" sz="2400" dirty="0" smtClean="0">
                <a:latin typeface="+mj-lt"/>
              </a:rPr>
              <a:t>історико-культурний </a:t>
            </a:r>
            <a:r>
              <a:rPr lang="uk-UA" sz="2400" dirty="0">
                <a:latin typeface="+mj-lt"/>
              </a:rPr>
              <a:t>матеріал з життя древніх євреїв, досконало простудіював міфологію, релігію, історію, географію Ізраїлю, Палестини, </a:t>
            </a:r>
            <a:r>
              <a:rPr lang="uk-UA" sz="2400" dirty="0" smtClean="0">
                <a:latin typeface="+mj-lt"/>
              </a:rPr>
              <a:t>Єгипту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750" y="1758300"/>
            <a:ext cx="4374246" cy="4839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758300"/>
            <a:ext cx="4269854" cy="4839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9586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13474">
        <p:dissolve/>
      </p:transition>
    </mc:Choice>
    <mc:Fallback>
      <p:transition spd="slow" advTm="13474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itchFamily="2" charset="2"/>
              <a:buChar char="v"/>
            </a:pPr>
            <a:r>
              <a:rPr lang="uk-UA" sz="2400" b="1" dirty="0"/>
              <a:t>Повз увагу енциклопедично освіченого автора не пройшов жоден твір світового мистецтва на визначену ним тему, зокрема полотна таких художників, як Рафаель, </a:t>
            </a:r>
            <a:r>
              <a:rPr lang="uk-UA" sz="2400" b="1" dirty="0" err="1"/>
              <a:t>Рембрант</a:t>
            </a:r>
            <a:r>
              <a:rPr lang="uk-UA" sz="2400" b="1" dirty="0"/>
              <a:t>, музичні композиції Россіні, </a:t>
            </a:r>
            <a:r>
              <a:rPr lang="uk-UA" sz="2400" b="1" dirty="0" err="1"/>
              <a:t>Рубінштейна</a:t>
            </a:r>
            <a:r>
              <a:rPr lang="uk-UA" sz="2400" b="1" dirty="0"/>
              <a:t>, </a:t>
            </a:r>
            <a:r>
              <a:rPr lang="uk-UA" sz="2400" b="1" dirty="0" err="1" smtClean="0"/>
              <a:t>Генделя</a:t>
            </a:r>
            <a:endParaRPr lang="uk-UA" sz="24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86292"/>
            <a:ext cx="3338028" cy="4046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5733256"/>
            <a:ext cx="38646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Рафаель Санті.</a:t>
            </a:r>
          </a:p>
          <a:p>
            <a:pPr algn="ctr"/>
            <a:r>
              <a:rPr lang="ru-RU" dirty="0" smtClean="0"/>
              <a:t>Великий італійський живописець, </a:t>
            </a:r>
          </a:p>
          <a:p>
            <a:pPr algn="ctr"/>
            <a:r>
              <a:rPr lang="ru-RU" dirty="0" smtClean="0"/>
              <a:t>графік та </a:t>
            </a:r>
            <a:r>
              <a:rPr lang="ru-RU" dirty="0"/>
              <a:t>архитектор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686292"/>
            <a:ext cx="3384376" cy="4046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14152" y="5825589"/>
            <a:ext cx="3368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dirty="0"/>
              <a:t>Ре́мбрандт Ха́рменс ван </a:t>
            </a:r>
            <a:r>
              <a:rPr lang="vi-VN" dirty="0" smtClean="0"/>
              <a:t>Рейн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399397" y="609329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           великий представник </a:t>
            </a:r>
            <a:r>
              <a:rPr lang="ru-RU" dirty="0"/>
              <a:t>золотого </a:t>
            </a:r>
            <a:r>
              <a:rPr lang="ru-RU" dirty="0" err="1" smtClean="0"/>
              <a:t>віку</a:t>
            </a:r>
            <a:r>
              <a:rPr lang="ru-RU" dirty="0" smtClean="0"/>
              <a:t>   </a:t>
            </a:r>
          </a:p>
          <a:p>
            <a:pPr algn="ctr"/>
            <a:r>
              <a:rPr lang="ru-RU" dirty="0"/>
              <a:t> </a:t>
            </a:r>
            <a:r>
              <a:rPr lang="ru-RU" dirty="0" smtClean="0"/>
              <a:t>           голландського живопису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680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7096">
        <p14:ferris dir="l"/>
      </p:transition>
    </mc:Choice>
    <mc:Fallback>
      <p:transition spd="slow" advTm="1709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564</TotalTime>
  <Words>795</Words>
  <Application>Microsoft Office PowerPoint</Application>
  <PresentationFormat>Экран (4:3)</PresentationFormat>
  <Paragraphs>132</Paragraphs>
  <Slides>29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Трек</vt:lpstr>
      <vt:lpstr>ІВАН  ЯКОВИЧ  ФРАНКО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ПОЕМА  «МОЙСЕЙ» – ЗАПОВІТ УКРАЇНСЬКОМУ НАРОДОВІ</dc:title>
  <dc:creator>Пользователь Windows</dc:creator>
  <cp:lastModifiedBy>PC</cp:lastModifiedBy>
  <cp:revision>62</cp:revision>
  <dcterms:created xsi:type="dcterms:W3CDTF">2011-10-04T15:21:52Z</dcterms:created>
  <dcterms:modified xsi:type="dcterms:W3CDTF">2015-11-24T21:48:25Z</dcterms:modified>
</cp:coreProperties>
</file>