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17" r:id="rId3"/>
    <p:sldId id="316" r:id="rId4"/>
    <p:sldId id="325" r:id="rId5"/>
    <p:sldId id="323" r:id="rId6"/>
    <p:sldId id="329" r:id="rId7"/>
    <p:sldId id="324" r:id="rId8"/>
    <p:sldId id="328" r:id="rId9"/>
    <p:sldId id="321" r:id="rId10"/>
    <p:sldId id="318" r:id="rId11"/>
    <p:sldId id="327" r:id="rId12"/>
    <p:sldId id="319" r:id="rId13"/>
    <p:sldId id="32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69833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016" y="-990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18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E49B0E-B858-470A-A445-0E514684E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4A49C43-6135-4D90-93C3-3535B5D68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uk-UA" altLang="ru-RU" smtClean="0"/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1D2E6-12DA-49FD-97E3-10902172FB14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uk-UA" altLang="ru-RU" smtClean="0"/>
          </a:p>
        </p:txBody>
      </p:sp>
      <p:sp>
        <p:nvSpPr>
          <p:cNvPr id="26630" name="Дата 1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uk-UA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3384376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E591E-C262-405F-8986-CC088D15B439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23FBE-553A-4057-8130-1A22106DF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9E43-1C77-48B4-AB68-035719BBB552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88EC-DBEA-4AEB-8CF3-118AA4C30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9458-E4F6-46E2-9BD2-6E8B1522B671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CAE41-0BB9-4D3B-90D0-B3858C6F4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62071-4C88-46AC-9779-C2B9C07667D3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7B108-B3DE-4FED-A811-7078211B2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20DAE-D02D-4DB4-ABC6-9470BB49032D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B469C-EB57-4DC6-8D09-520D23C1C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40D86-884C-4766-8C61-BE9965976D35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FA7A3-13B6-4396-B96E-1E2DA6EF0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FC38A-A2F1-47B9-A4FA-D5EC68F31B82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D6E9C-BDA4-44A0-87EE-6029D90F2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B8ED7-36AC-4B01-8E15-9D941F6BCF91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3E41A-E122-4393-A510-FC936E48A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Пусто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85684-A2FA-4644-8E12-7682361CD814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0F600-8777-4241-9F9F-39FF02948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A39AA-DDEE-4B0C-A89D-96A043AE1DE3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32696-05D6-452A-A376-C8C0CE141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00843-8642-4352-B02F-D64034EAEC37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84081-981C-42D0-92BF-BFBE76A83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185D3-0E9A-476C-8DBD-D4C1AB95B62D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D1BC-75E4-49F4-B337-A406DF6D5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BF13EF-0D99-49E0-A047-19433F565F17}" type="datetimeFigureOut">
              <a:rPr lang="ru-RU"/>
              <a:pPr>
                <a:defRPr/>
              </a:pPr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FA5430-32D2-45C4-A901-839268F21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12" r:id="rId9"/>
    <p:sldLayoutId id="2147483913" r:id="rId10"/>
    <p:sldLayoutId id="2147483914" r:id="rId11"/>
    <p:sldLayoutId id="2147483915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921625" cy="3384550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uk-UA" sz="3600" dirty="0" smtClean="0"/>
              <a:t>МИХАЙЛО СТЕЛЬМАХ «ГУСИ-ЛЕБЕДІ ЛЕТЯТЬ». </a:t>
            </a:r>
            <a:br>
              <a:rPr lang="uk-UA" sz="3600" dirty="0" smtClean="0"/>
            </a:br>
            <a:r>
              <a:rPr lang="uk-UA" sz="3600" dirty="0" smtClean="0"/>
              <a:t>ЄДНІСТЬ СВІТУ ПРИРОДИ І СВІТУ ДИТЯЧОЇ ДУШІ. СИМВОЛІЧНІСТЬ ОБРАЗУ ГУСЕЙ-ЛЕБЕДІВ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3" r="14894"/>
          <a:stretch/>
        </p:blipFill>
        <p:spPr bwMode="auto">
          <a:xfrm>
            <a:off x="251520" y="0"/>
            <a:ext cx="8676456" cy="530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473005"/>
            <a:ext cx="8532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КАЗКА ВКЛАДАЄ В МОЇ УСТА ОТО СЛОВО, 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r>
              <a:rPr lang="uk-UA" sz="2800" b="1" i="1" dirty="0" smtClean="0">
                <a:solidFill>
                  <a:srgbClr val="C00000"/>
                </a:solidFill>
              </a:rPr>
              <a:t>ДО ЯКОГО ДОСЛУХОВУЮТЬСЯ ЗЕМЛЯ І ВОДА, 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r>
              <a:rPr lang="uk-UA" sz="2800" b="1" i="1" dirty="0" smtClean="0">
                <a:solidFill>
                  <a:srgbClr val="C00000"/>
                </a:solidFill>
              </a:rPr>
              <a:t>ПТИЦЯ В НЕБІ Й САМЕ НЕБО…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3989040"/>
          </a:xfrm>
        </p:spPr>
        <p:txBody>
          <a:bodyPr/>
          <a:lstStyle/>
          <a:p>
            <a:r>
              <a:rPr lang="uk-UA" sz="5400" dirty="0" smtClean="0"/>
              <a:t>Я </a:t>
            </a:r>
            <a:r>
              <a:rPr lang="uk-UA" sz="5400" dirty="0" smtClean="0"/>
              <a:t>з’ясував </a:t>
            </a:r>
            <a:r>
              <a:rPr lang="uk-UA" sz="5400" dirty="0" smtClean="0"/>
              <a:t>…</a:t>
            </a:r>
            <a:endParaRPr lang="en-US" sz="5400" dirty="0" smtClean="0"/>
          </a:p>
          <a:p>
            <a:r>
              <a:rPr lang="uk-UA" sz="5400" dirty="0" smtClean="0"/>
              <a:t>Я</a:t>
            </a:r>
            <a:r>
              <a:rPr lang="uk-UA" sz="5400" b="1" dirty="0" smtClean="0"/>
              <a:t> </a:t>
            </a:r>
            <a:r>
              <a:rPr lang="uk-UA" sz="5400" dirty="0" smtClean="0"/>
              <a:t>навчився…</a:t>
            </a:r>
            <a:endParaRPr lang="en-US" sz="5400" dirty="0" smtClean="0"/>
          </a:p>
          <a:p>
            <a:r>
              <a:rPr lang="uk-UA" sz="5400" dirty="0" smtClean="0"/>
              <a:t>Я відкрив для себе…</a:t>
            </a:r>
            <a:endParaRPr lang="en-US" sz="5400" dirty="0" smtClean="0"/>
          </a:p>
          <a:p>
            <a:r>
              <a:rPr lang="uk-UA" sz="5400" dirty="0" smtClean="0"/>
              <a:t>Я поглибив знання про… </a:t>
            </a:r>
            <a:endParaRPr lang="ru-RU" sz="5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0_76f5a_1810c6ae_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9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88640"/>
            <a:ext cx="8748464" cy="3960440"/>
          </a:xfrm>
          <a:prstGeom prst="round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20688"/>
            <a:ext cx="8208911" cy="42165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Душа летить в дитинство,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Як у вирій,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Бо їй у світі тепло тільки там.</a:t>
            </a:r>
          </a:p>
          <a:p>
            <a:pPr algn="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Ліна Костенко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88640"/>
            <a:ext cx="7869237" cy="566737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Домашнє завдання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981075"/>
            <a:ext cx="8785225" cy="3989388"/>
          </a:xfrm>
        </p:spPr>
        <p:txBody>
          <a:bodyPr/>
          <a:lstStyle/>
          <a:p>
            <a:pPr lvl="0"/>
            <a:r>
              <a:rPr lang="uk-UA" sz="2800" b="1" dirty="0" smtClean="0">
                <a:solidFill>
                  <a:srgbClr val="C00000"/>
                </a:solidFill>
              </a:rPr>
              <a:t>Обов’язкове</a:t>
            </a:r>
            <a:r>
              <a:rPr lang="uk-UA" sz="2800" dirty="0" smtClean="0"/>
              <a:t> Стор. підручника 141-142: прочитати та вивчити поняття «Символ». Виписати з повісті М. Стельмаха 5 слів-символів, розкрити їх символічне значення. Скористатися </a:t>
            </a:r>
            <a:r>
              <a:rPr lang="uk-UA" sz="2800" i="1" dirty="0" smtClean="0"/>
              <a:t>«Словником символів» (за редакцією О. </a:t>
            </a:r>
            <a:r>
              <a:rPr lang="uk-UA" sz="2800" i="1" dirty="0" err="1" smtClean="0"/>
              <a:t>Потапенка</a:t>
            </a:r>
            <a:r>
              <a:rPr lang="uk-UA" sz="2800" i="1" dirty="0" smtClean="0"/>
              <a:t>, М. Дмитренка</a:t>
            </a:r>
            <a:r>
              <a:rPr lang="uk-UA" sz="2800" dirty="0" smtClean="0"/>
              <a:t>) та іншими додатковими джерелами.</a:t>
            </a:r>
            <a:endParaRPr lang="ru-RU" sz="2800" dirty="0" smtClean="0"/>
          </a:p>
          <a:p>
            <a:pPr lvl="0"/>
            <a:r>
              <a:rPr lang="uk-UA" sz="2800" b="1" dirty="0" smtClean="0">
                <a:solidFill>
                  <a:srgbClr val="C00000"/>
                </a:solidFill>
              </a:rPr>
              <a:t>Додаткове</a:t>
            </a:r>
            <a:r>
              <a:rPr lang="uk-UA" sz="2800" b="1" dirty="0" smtClean="0"/>
              <a:t>:</a:t>
            </a:r>
            <a:r>
              <a:rPr lang="uk-UA" sz="2800" dirty="0" smtClean="0"/>
              <a:t> Складіть твір-мініатюру (7-8 речень): «Про які загальнолюдські цінності йдеться у повісті. Чи змінюються вони з плином часу</a:t>
            </a:r>
            <a:r>
              <a:rPr lang="uk-UA" sz="2800" dirty="0" smtClean="0"/>
              <a:t>?»</a:t>
            </a:r>
          </a:p>
          <a:p>
            <a:pPr lvl="0"/>
            <a:r>
              <a:rPr lang="uk-UA" sz="2800" b="1" dirty="0" smtClean="0">
                <a:solidFill>
                  <a:srgbClr val="C00000"/>
                </a:solidFill>
              </a:rPr>
              <a:t>Підготуватися </a:t>
            </a:r>
            <a:r>
              <a:rPr lang="uk-UA" sz="2800" b="1" dirty="0" smtClean="0">
                <a:solidFill>
                  <a:srgbClr val="C00000"/>
                </a:solidFill>
              </a:rPr>
              <a:t>до К.Р</a:t>
            </a:r>
            <a:r>
              <a:rPr lang="uk-UA" sz="2800" dirty="0" smtClean="0"/>
              <a:t>. з теми «А. Чайковський. М. Стельмах» (перелік питань, що виноситься на контрольну, див. в групі V</a:t>
            </a:r>
            <a:r>
              <a:rPr lang="en-US" sz="2800" dirty="0" smtClean="0"/>
              <a:t>K)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ЦІЛІ УРОКУ: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1"/>
            <a:ext cx="8964488" cy="3989040"/>
          </a:xfrm>
        </p:spPr>
        <p:txBody>
          <a:bodyPr/>
          <a:lstStyle/>
          <a:p>
            <a:r>
              <a:rPr lang="uk-UA" sz="4000" dirty="0" smtClean="0"/>
              <a:t>Мені б цікаво було б з’ясувати …</a:t>
            </a:r>
          </a:p>
          <a:p>
            <a:r>
              <a:rPr lang="uk-UA" sz="4000" dirty="0" smtClean="0"/>
              <a:t>Хочу навчитися…</a:t>
            </a:r>
          </a:p>
          <a:p>
            <a:r>
              <a:rPr lang="uk-UA" sz="4000" dirty="0" smtClean="0"/>
              <a:t>Сподіваюся відкрити для себе щось нове про…</a:t>
            </a:r>
          </a:p>
          <a:p>
            <a:r>
              <a:rPr lang="uk-UA" sz="4000" dirty="0" smtClean="0"/>
              <a:t>Хочу поглибити знання про… </a:t>
            </a:r>
            <a:endParaRPr lang="ru-RU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chemeClr val="tx2"/>
                </a:solidFill>
              </a:rPr>
              <a:t>Дитинство – це земля, з якої виростають дерева людських                                                                талантів і характерів. Якими високими і широкими ці дерева не  були б, там, у дитинстві, сховане коріння, що живить і тримає їх.</a:t>
            </a:r>
            <a:br>
              <a:rPr lang="uk-UA" dirty="0" smtClean="0">
                <a:solidFill>
                  <a:schemeClr val="tx2"/>
                </a:solidFill>
              </a:rPr>
            </a:br>
            <a:r>
              <a:rPr lang="uk-UA" dirty="0" smtClean="0">
                <a:solidFill>
                  <a:schemeClr val="tx2"/>
                </a:solidFill>
              </a:rPr>
              <a:t>Дмитро Павличко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1916832"/>
            <a:ext cx="4608512" cy="11620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4400" b="1" dirty="0" smtClean="0">
                <a:solidFill>
                  <a:srgbClr val="C00000"/>
                </a:solidFill>
              </a:rPr>
              <a:t>Хто навчив Михайлика відчувати красу природи?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N:\img01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988" y="404813"/>
            <a:ext cx="3656012" cy="5837237"/>
          </a:xfrm>
          <a:prstGeom prst="rect">
            <a:avLst/>
          </a:prstGeom>
          <a:noFill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 t="36070"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08275"/>
            <a:ext cx="4788024" cy="11620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4000" b="1" dirty="0" smtClean="0">
                <a:solidFill>
                  <a:srgbClr val="C00000"/>
                </a:solidFill>
              </a:rPr>
              <a:t>ЯК МИХАЙЛИК СПРИЙМАЄ ПРИРОДУ?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N:\img02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6888" y="404813"/>
            <a:ext cx="3567112" cy="5853112"/>
          </a:xfrm>
          <a:prstGeom prst="rect">
            <a:avLst/>
          </a:prstGeom>
          <a:noFill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 t="36070"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32656"/>
            <a:ext cx="8604448" cy="63494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«Переді мною, наче брама, розчиняється діброва, до мене живовидячки наближаються далекі тихі води і прихилені до них зорі...».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«</a:t>
            </a:r>
            <a:r>
              <a:rPr kumimoji="0" lang="uk-UA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...Входимо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 ліс. По ньому зараз у верховітті, низом гуляють шуми. Це, </a:t>
            </a:r>
            <a:r>
              <a:rPr kumimoji="0" lang="uk-UA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видать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очікуючи весну, гомонить душа лісу. ...Я дуже люблю ліс. І люблю, коли березовий сік накрапає із жолобка, він так гарно вистукує. Також люблю напасти на лісове джерело і дивитись, як воно коловертнем викручується з глибини, і люблю, коли гриби, обнявшись, мов брати, збирають на свої шапки росу, і люблю восени по коліна ходити в листі, коли так гарно червоніє калина і пахнуть опеньки».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124744"/>
            <a:ext cx="5184576" cy="31686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«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Мені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іноді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здається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,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що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я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теж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схожий на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вітряка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,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який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основою,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хрестовиною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тримається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чорної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,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репаної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землі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, а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крилами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  <a:cs typeface="Aharoni" pitchFamily="2" charset="-79"/>
              </a:rPr>
              <a:t>жадає</a:t>
            </a:r>
            <a:r>
              <a:rPr lang="ru-RU" sz="3200" b="1" i="1" dirty="0" smtClean="0">
                <a:solidFill>
                  <a:srgbClr val="C00000"/>
                </a:solidFill>
                <a:cs typeface="Aharoni" pitchFamily="2" charset="-79"/>
              </a:rPr>
              <a:t> неба…»</a:t>
            </a:r>
            <a:endParaRPr lang="ru-RU" sz="3200" b="1" dirty="0">
              <a:solidFill>
                <a:srgbClr val="C00000"/>
              </a:solidFill>
              <a:cs typeface="Aharoni" pitchFamily="2" charset="-79"/>
            </a:endParaRPr>
          </a:p>
        </p:txBody>
      </p:sp>
      <p:pic>
        <p:nvPicPr>
          <p:cNvPr id="5" name="Picture 2" descr="N:\img02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6588" y="404813"/>
            <a:ext cx="3427412" cy="5853112"/>
          </a:xfrm>
          <a:prstGeom prst="rect">
            <a:avLst/>
          </a:prstGeom>
          <a:noFill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 t="36070"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068960"/>
            <a:ext cx="7643192" cy="1143000"/>
          </a:xfrm>
        </p:spPr>
        <p:txBody>
          <a:bodyPr/>
          <a:lstStyle/>
          <a:p>
            <a:r>
              <a:rPr lang="uk-UA" sz="4800" dirty="0" smtClean="0">
                <a:solidFill>
                  <a:srgbClr val="FF0000"/>
                </a:solidFill>
              </a:rPr>
              <a:t>СИМВОЛ</a:t>
            </a:r>
            <a:r>
              <a:rPr lang="uk-UA" sz="4800" dirty="0" smtClean="0"/>
              <a:t> (з </a:t>
            </a:r>
            <a:r>
              <a:rPr lang="uk-UA" sz="4800" dirty="0" err="1" smtClean="0"/>
              <a:t>грец</a:t>
            </a:r>
            <a:r>
              <a:rPr lang="uk-UA" sz="4800" dirty="0" smtClean="0"/>
              <a:t>. — знак, прикмета) — це умовне позначення якогось предмета, поняття, явища, процесу; художній образ, який відтворює певну думку, ідею, почуття.</a:t>
            </a:r>
            <a:endParaRPr lang="ru-RU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431</Words>
  <Application>Microsoft Office PowerPoint</Application>
  <PresentationFormat>Экран (4:3)</PresentationFormat>
  <Paragraphs>29</Paragraphs>
  <Slides>13</Slides>
  <Notes>1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МИХАЙЛО СТЕЛЬМАХ «ГУСИ-ЛЕБЕДІ ЛЕТЯТЬ».  ЄДНІСТЬ СВІТУ ПРИРОДИ І СВІТУ ДИТЯЧОЇ ДУШІ. СИМВОЛІЧНІСТЬ ОБРАЗУ ГУСЕЙ-ЛЕБЕДІВ </vt:lpstr>
      <vt:lpstr>ЦІЛІ УРОКУ:</vt:lpstr>
      <vt:lpstr>Дитинство – це земля, з якої виростають дерева людських                                                                талантів і характерів. Якими високими і широкими ці дерева не  були б, там, у дитинстві, сховане коріння, що живить і тримає їх. Дмитро Павличко</vt:lpstr>
      <vt:lpstr>Хто навчив Михайлика відчувати красу природи? </vt:lpstr>
      <vt:lpstr>ЯК МИХАЙЛИК СПРИЙМАЄ ПРИРОДУ?</vt:lpstr>
      <vt:lpstr>Слайд 6</vt:lpstr>
      <vt:lpstr>«Мені іноді здається, що я теж схожий на вітряка, який основою, хрестовиною тримається чорної, репаної землі, а крилами жадає неба…»</vt:lpstr>
      <vt:lpstr>СИМВОЛ (з грец. — знак, прикмета) — це умовне позначення якогось предмета, поняття, явища, процесу; художній образ, який відтворює певну думку, ідею, почуття.</vt:lpstr>
      <vt:lpstr>Слайд 9</vt:lpstr>
      <vt:lpstr>Слайд 10</vt:lpstr>
      <vt:lpstr>Слайд 11</vt:lpstr>
      <vt:lpstr>Слайд 12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Художня література як одна з форм духовної діяльності людини</dc:title>
  <dc:creator>Sasha</dc:creator>
  <cp:lastModifiedBy>RePack by SPecialiST</cp:lastModifiedBy>
  <cp:revision>91</cp:revision>
  <dcterms:created xsi:type="dcterms:W3CDTF">2014-03-10T14:17:36Z</dcterms:created>
  <dcterms:modified xsi:type="dcterms:W3CDTF">2016-12-15T19:15:21Z</dcterms:modified>
</cp:coreProperties>
</file>