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7" r:id="rId3"/>
    <p:sldId id="270" r:id="rId4"/>
    <p:sldId id="262" r:id="rId5"/>
    <p:sldId id="260" r:id="rId6"/>
    <p:sldId id="266" r:id="rId7"/>
    <p:sldId id="271" r:id="rId8"/>
    <p:sldId id="268" r:id="rId9"/>
    <p:sldId id="261" r:id="rId10"/>
    <p:sldId id="269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E8DFF1-D97A-4A7F-AD31-B72C6F8C2933}" type="datetimeFigureOut">
              <a:rPr lang="uk-UA" smtClean="0"/>
              <a:t>09.11.2016</a:t>
            </a:fld>
            <a:endParaRPr lang="uk-UA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ED529A1-4E04-4535-BC26-A647B3A9CDDA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и\Downloads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0791" y="2756510"/>
            <a:ext cx="5413090" cy="40998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21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287016" y="260648"/>
                <a:ext cx="8389440" cy="60324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/>
                <a:r>
                  <a:rPr lang="uk-UA" sz="44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eorgia" pitchFamily="18" charset="0"/>
                  </a:rPr>
                  <a:t>Цікаві факти про число </a:t>
                </a:r>
                <a14:m>
                  <m:oMath xmlns:m="http://schemas.openxmlformats.org/officeDocument/2006/math">
                    <m:r>
                      <a:rPr lang="uk-UA" sz="5400" b="1" i="1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𝝅</m:t>
                    </m:r>
                  </m:oMath>
                </a14:m>
                <a:endParaRPr lang="uk-UA" sz="54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orgia" pitchFamily="18" charset="0"/>
                  <a:ea typeface="Cambria Math"/>
                </a:endParaRPr>
              </a:p>
              <a:p>
                <a:pPr algn="ctr" fontAlgn="base"/>
                <a:r>
                  <a:rPr lang="uk-UA" sz="44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eorgia" pitchFamily="18" charset="0"/>
                  </a:rPr>
                  <a:t> </a:t>
                </a:r>
              </a:p>
              <a:p>
                <a:pPr marL="457200" indent="-457200" algn="just" fontAlgn="base">
                  <a:buAutoNum type="arabicPeriod"/>
                </a:pPr>
                <a:r>
                  <a:rPr lang="uk-UA" sz="2400" i="1" dirty="0" smtClean="0">
                    <a:latin typeface="Times New Roman" pitchFamily="18" charset="0"/>
                    <a:cs typeface="Times New Roman" pitchFamily="18" charset="0"/>
                  </a:rPr>
                  <a:t>Знамените </a:t>
                </a:r>
                <a:r>
                  <a:rPr lang="uk-UA" sz="2400" i="1" dirty="0">
                    <a:latin typeface="Times New Roman" pitchFamily="18" charset="0"/>
                    <a:cs typeface="Times New Roman" pitchFamily="18" charset="0"/>
                  </a:rPr>
                  <a:t>число Пі, яке дорівнює 3,14. Неофіційно це число має два свята в році на території Америки. Перше випадає на 14 березня, так як це 03.14, а друге — на 22 липня — 22.07. Чому липня? А ви розділіть число на цифру місяця і отримаєте число Пі. </a:t>
                </a:r>
                <a:endParaRPr lang="uk-UA" sz="24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 algn="just" fontAlgn="base">
                  <a:buAutoNum type="arabicPeriod"/>
                </a:pPr>
                <a:r>
                  <a:rPr lang="uk-UA" sz="2400" i="1" dirty="0" smtClean="0">
                    <a:latin typeface="Times New Roman" pitchFamily="18" charset="0"/>
                    <a:cs typeface="Times New Roman" pitchFamily="18" charset="0"/>
                  </a:rPr>
                  <a:t>Цікаво</a:t>
                </a:r>
                <a:r>
                  <a:rPr lang="uk-UA" sz="2400" i="1" dirty="0">
                    <a:latin typeface="Times New Roman" pitchFamily="18" charset="0"/>
                    <a:cs typeface="Times New Roman" pitchFamily="18" charset="0"/>
                  </a:rPr>
                  <a:t>, що відома піраміда </a:t>
                </a:r>
                <a:r>
                  <a:rPr lang="uk-UA" sz="2400" i="1" dirty="0" err="1">
                    <a:latin typeface="Times New Roman" pitchFamily="18" charset="0"/>
                    <a:cs typeface="Times New Roman" pitchFamily="18" charset="0"/>
                  </a:rPr>
                  <a:t>Хеопса</a:t>
                </a:r>
                <a:r>
                  <a:rPr lang="uk-UA" sz="2400" i="1" dirty="0">
                    <a:latin typeface="Times New Roman" pitchFamily="18" charset="0"/>
                    <a:cs typeface="Times New Roman" pitchFamily="18" charset="0"/>
                  </a:rPr>
                  <a:t> є втіленням числа Пі, так як співвідношення її висота з периметром основи дає число Пі. </a:t>
                </a:r>
                <a:endParaRPr lang="uk-UA" sz="2400" i="1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457200" indent="-457200" algn="just" fontAlgn="base">
                  <a:buAutoNum type="arabicPeriod"/>
                </a:pPr>
                <a:r>
                  <a:rPr lang="uk-UA" sz="2400" i="1" dirty="0" smtClean="0">
                    <a:latin typeface="Times New Roman" pitchFamily="18" charset="0"/>
                    <a:cs typeface="Times New Roman" pitchFamily="18" charset="0"/>
                  </a:rPr>
                  <a:t>Багато </a:t>
                </a:r>
                <a:r>
                  <a:rPr lang="uk-UA" sz="2400" i="1" dirty="0">
                    <a:latin typeface="Times New Roman" pitchFamily="18" charset="0"/>
                    <a:cs typeface="Times New Roman" pitchFamily="18" charset="0"/>
                  </a:rPr>
                  <a:t>вчених займалися обчисленням числа Пі, але найбільших успіхів у цій сфері домігся потужний комп’ютер </a:t>
                </a:r>
                <a:r>
                  <a:rPr lang="en-US" sz="2400" i="1" dirty="0">
                    <a:latin typeface="Times New Roman" pitchFamily="18" charset="0"/>
                    <a:cs typeface="Times New Roman" pitchFamily="18" charset="0"/>
                  </a:rPr>
                  <a:t>Hitachi SR 8000, </a:t>
                </a:r>
                <a:r>
                  <a:rPr lang="uk-UA" sz="2400" i="1" dirty="0">
                    <a:latin typeface="Times New Roman" pitchFamily="18" charset="0"/>
                    <a:cs typeface="Times New Roman" pitchFamily="18" charset="0"/>
                  </a:rPr>
                  <a:t>який у 2002 р вирахував 1240000000000 цифр числа Пі після </a:t>
                </a:r>
                <a:r>
                  <a:rPr lang="uk-UA" sz="2400" i="1" dirty="0" smtClean="0">
                    <a:latin typeface="Times New Roman" pitchFamily="18" charset="0"/>
                    <a:cs typeface="Times New Roman" pitchFamily="18" charset="0"/>
                  </a:rPr>
                  <a:t>коми</a:t>
                </a:r>
                <a:endParaRPr lang="en-US" sz="240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016" y="260648"/>
                <a:ext cx="8389440" cy="6032421"/>
              </a:xfrm>
              <a:prstGeom prst="rect">
                <a:avLst/>
              </a:prstGeom>
              <a:blipFill rotWithShape="1">
                <a:blip r:embed="rId2"/>
                <a:stretch>
                  <a:fillRect l="-2180" t="-202" r="-1163" b="-1416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6393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6349" y="200076"/>
            <a:ext cx="8424936" cy="108012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Довжина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кола й дуги кола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194" name="Picture 2" descr="C:\Users\натали\Desktop\150px-Circle_-_black_simpl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247168"/>
            <a:ext cx="5178078" cy="522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41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и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3941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76" y="-20783"/>
            <a:ext cx="9279695" cy="6959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pic>
        <p:nvPicPr>
          <p:cNvPr id="4131" name="Picture 35" descr="C:\Users\натали\Desktop\cpi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546" y="188640"/>
            <a:ext cx="4104456" cy="59801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364088" y="332656"/>
                <a:ext cx="3359388" cy="2189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uk-UA" sz="7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7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𝒍</m:t>
                          </m:r>
                        </m:num>
                        <m:den>
                          <m:r>
                            <a:rPr lang="en-US" sz="7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</m:t>
                          </m:r>
                          <m:r>
                            <a:rPr lang="en-US" sz="7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𝑹</m:t>
                          </m:r>
                        </m:den>
                      </m:f>
                      <m:r>
                        <a:rPr lang="en-US" sz="7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sz="7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𝝅</m:t>
                      </m:r>
                    </m:oMath>
                  </m:oMathPara>
                </a14:m>
                <a:endParaRPr lang="uk-UA" sz="7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332656"/>
                <a:ext cx="3359388" cy="2189638"/>
              </a:xfrm>
              <a:prstGeom prst="rect">
                <a:avLst/>
              </a:prstGeom>
              <a:blipFill rotWithShape="1">
                <a:blip r:embed="rId4"/>
                <a:stretch>
                  <a:fillRect b="-1950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Прямоугольник 18"/>
              <p:cNvSpPr/>
              <p:nvPr/>
            </p:nvSpPr>
            <p:spPr>
              <a:xfrm>
                <a:off x="5284077" y="5970270"/>
                <a:ext cx="3647420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𝝅</m:t>
                    </m:r>
                  </m:oMath>
                </a14:m>
                <a:r>
                  <a:rPr lang="en-US" sz="3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:r>
                  <a:rPr lang="ru-RU" sz="3200" b="1" i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3,1415926</a:t>
                </a:r>
                <a:r>
                  <a:rPr lang="ru-RU" b="1" i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.</a:t>
                </a:r>
                <a:endParaRPr lang="uk-UA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endParaRPr lang="uk-UA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4077" y="5970270"/>
                <a:ext cx="3647420" cy="861774"/>
              </a:xfrm>
              <a:prstGeom prst="rect">
                <a:avLst/>
              </a:prstGeom>
              <a:blipFill rotWithShape="1">
                <a:blip r:embed="rId5"/>
                <a:stretch>
                  <a:fillRect t="-9155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428093" y="4005064"/>
                <a:ext cx="3359388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66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𝒍</m:t>
                      </m:r>
                      <m:r>
                        <a:rPr lang="en-US" sz="66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sz="66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𝟐</m:t>
                      </m:r>
                      <m:r>
                        <a:rPr lang="en-US" sz="66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𝑹</m:t>
                      </m:r>
                      <m:r>
                        <a:rPr lang="en-US" sz="66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𝝅</m:t>
                      </m:r>
                    </m:oMath>
                  </m:oMathPara>
                </a14:m>
                <a:endParaRPr lang="uk-UA" sz="7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8093" y="4005064"/>
                <a:ext cx="3359388" cy="1107996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142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4414" y="-162103"/>
            <a:ext cx="9571286" cy="718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9950" y="1196975"/>
            <a:ext cx="7402513" cy="708025"/>
          </a:xfrm>
          <a:prstGeom prst="rect">
            <a:avLst/>
          </a:prstGeom>
        </p:spPr>
        <p:txBody>
          <a:bodyPr wrap="none">
            <a:prstTxWarp prst="textInflateBottom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10242" name="Picture 2" descr="C:\Users\натали\Desktop\1_5254fc2c789a65254fc2c789e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868365" cy="3661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663362" y="1905000"/>
                <a:ext cx="3436316" cy="1245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uk-UA" sz="4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1" i="1" smtClean="0">
                              <a:latin typeface="Cambria Math"/>
                            </a:rPr>
                            <m:t>𝒍</m:t>
                          </m:r>
                        </m:e>
                        <m:sub>
                          <m:r>
                            <a:rPr lang="ru-RU" sz="4000" b="1" i="1" smtClean="0">
                              <a:latin typeface="Cambria Math"/>
                            </a:rPr>
                            <m:t>д</m:t>
                          </m:r>
                        </m:sub>
                      </m:sSub>
                      <m:r>
                        <a:rPr lang="ru-RU" sz="40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ru-RU" sz="4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4000" b="1" i="1"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a:rPr lang="en-US" sz="4000" b="1" i="1" smtClean="0">
                              <a:latin typeface="Cambria Math"/>
                              <a:ea typeface="Cambria Math"/>
                            </a:rPr>
                            <m:t>𝑹</m:t>
                          </m:r>
                        </m:num>
                        <m:den>
                          <m:sSup>
                            <m:sSupPr>
                              <m:ctrlPr>
                                <a:rPr lang="ru-RU" sz="4000" b="1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4000" b="1" i="1" smtClean="0">
                                  <a:latin typeface="Cambria Math"/>
                                </a:rPr>
                                <m:t>𝟏𝟖𝟎</m:t>
                              </m:r>
                            </m:e>
                            <m:sup>
                              <m:r>
                                <a:rPr lang="en-US" sz="4000" b="1" i="1" smtClean="0">
                                  <a:latin typeface="Cambria Math"/>
                                </a:rPr>
                                <m:t>𝟎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ru-RU" sz="4000" b="1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4000" b="1" i="1" smtClean="0">
                              <a:latin typeface="Cambria Math"/>
                            </a:rPr>
                            <m:t>𝒏</m:t>
                          </m:r>
                        </m:e>
                        <m:sup>
                          <m:r>
                            <a:rPr lang="en-US" sz="4000" b="1" i="1" smtClean="0">
                              <a:latin typeface="Cambria Math"/>
                            </a:rPr>
                            <m:t>𝟎</m:t>
                          </m:r>
                        </m:sup>
                      </m:sSup>
                    </m:oMath>
                  </m:oMathPara>
                </a14:m>
                <a:endParaRPr lang="uk-UA" sz="28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3362" y="1905000"/>
                <a:ext cx="3436316" cy="124502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4" name="Picture 4" descr="image84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9618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193126" y="-233693"/>
                <a:ext cx="8051282" cy="56784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3200" b="0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Виконання</a:t>
                </a:r>
                <a:r>
                  <a:rPr kumimoji="0" lang="ru-RU" sz="32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ru-RU" sz="3200" b="0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вправ</a:t>
                </a:r>
                <a:endParaRPr kumimoji="0" lang="en-US" sz="3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Times New Roman" pitchFamily="18" charset="0"/>
                  <a:cs typeface="Times New Roman" pitchFamily="18" charset="0"/>
                </a:endParaRPr>
              </a:p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uk-UA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Times New Roman" pitchFamily="18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1. </a:t>
                </a:r>
                <a:r>
                  <a:rPr lang="ru-RU" sz="2400" i="1" dirty="0" err="1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Знайдіть</a:t>
                </a: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 err="1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довжину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кола, </a:t>
                </a:r>
                <a:r>
                  <a:rPr lang="ru-RU" sz="2400" i="1" dirty="0" err="1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що</a:t>
                </a: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 err="1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має</a:t>
                </a: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 err="1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радіус</a:t>
                </a: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5 см</a:t>
                </a: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.</a:t>
                </a:r>
                <a:endParaRPr lang="en-US" sz="2400" i="1" dirty="0" smtClean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 i="1" dirty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32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2</a:t>
                </a:r>
                <a:r>
                  <a:rPr lang="ru-RU" sz="32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. </a:t>
                </a:r>
                <a:r>
                  <a:rPr lang="ru-RU" sz="2800" i="1" dirty="0" err="1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Знайдіть</a:t>
                </a:r>
                <a:r>
                  <a:rPr lang="ru-RU" sz="28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 </a:t>
                </a:r>
                <a:r>
                  <a:rPr lang="ru-RU" sz="2800" i="1" dirty="0" err="1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довжину</a:t>
                </a:r>
                <a:r>
                  <a:rPr lang="ru-RU" sz="28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 кола, </a:t>
                </a:r>
                <a:r>
                  <a:rPr lang="ru-RU" sz="2800" i="1" dirty="0" err="1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що</a:t>
                </a:r>
                <a:r>
                  <a:rPr lang="ru-RU" sz="28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 </a:t>
                </a:r>
                <a:r>
                  <a:rPr lang="ru-RU" sz="2800" i="1" dirty="0" err="1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має</a:t>
                </a:r>
                <a:r>
                  <a:rPr lang="ru-RU" sz="28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 </a:t>
                </a:r>
                <a:r>
                  <a:rPr lang="ru-RU" sz="2800" i="1" dirty="0" err="1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радіус</a:t>
                </a:r>
                <a:r>
                  <a:rPr lang="ru-RU" sz="28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: </a:t>
                </a:r>
                <a:endParaRPr lang="ru-RU" sz="2800" i="1" dirty="0">
                  <a:latin typeface="Times New Roman" pitchFamily="18" charset="0"/>
                  <a:ea typeface="Verdana" pitchFamily="34" charset="0"/>
                  <a:cs typeface="Times New Roman" pitchFamily="18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uk-UA" sz="32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ІІ варіант 9,5 см</a:t>
                </a: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uk-UA" sz="3200" i="1" dirty="0" smtClean="0">
                    <a:latin typeface="Times New Roman" pitchFamily="18" charset="0"/>
                    <a:ea typeface="Verdana" pitchFamily="34" charset="0"/>
                    <a:cs typeface="Times New Roman" pitchFamily="18" charset="0"/>
                  </a:rPr>
                  <a:t>ІІ варіант 10,5 см</a:t>
                </a:r>
                <a:endParaRPr lang="uk-UA" sz="3200" i="1" dirty="0" smtClean="0">
                  <a:latin typeface="Times New Roman" pitchFamily="18" charset="0"/>
                  <a:ea typeface="Verdana" pitchFamily="34" charset="0"/>
                  <a:cs typeface="Times New Roman" pitchFamily="18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uk-UA" sz="3200" i="1" dirty="0">
                  <a:latin typeface="Times New Roman" pitchFamily="18" charset="0"/>
                  <a:ea typeface="Verdana" pitchFamily="34" charset="0"/>
                  <a:cs typeface="Times New Roman" pitchFamily="18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3.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 </a:t>
                </a:r>
                <a:r>
                  <a:rPr lang="ru-RU" sz="2400" i="1" dirty="0" err="1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Знайдіть</a:t>
                </a: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 err="1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радіус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кола, </a:t>
                </a:r>
                <a:r>
                  <a:rPr lang="ru-RU" sz="2400" i="1" dirty="0" err="1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довжина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 err="1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якого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lang="ru-RU" sz="2400" i="1" dirty="0" err="1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дорівнює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16</a:t>
                </a:r>
                <a:r>
                  <a:rPr lang="en-US" sz="24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𝝅</m:t>
                    </m:r>
                    <m:r>
                      <a:rPr lang="en-US" sz="2400" b="1" i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ru-RU" sz="2400" i="1" dirty="0">
                    <a:solidFill>
                      <a:srgbClr val="000000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 </a:t>
                </a:r>
                <a:r>
                  <a:rPr lang="ru-RU" sz="2400" i="1" dirty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см </a:t>
                </a:r>
                <a:endParaRPr lang="ru-RU" sz="2400" i="1" dirty="0" smtClean="0"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kumimoji="0" lang="ru-RU" sz="2400" b="0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i="1" dirty="0" smtClean="0"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4. </a:t>
                </a:r>
                <a:r>
                  <a:rPr kumimoji="0" lang="ru-RU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Знайдіть</a:t>
                </a: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kumimoji="0" lang="ru-RU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довжину</a:t>
                </a: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дуги кола </a:t>
                </a:r>
                <a:r>
                  <a:rPr kumimoji="0" lang="ru-RU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радіуса</a:t>
                </a:r>
                <a:r>
                  <a:rPr kumimoji="0" lang="ru-RU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</a:t>
                </a:r>
                <a:r>
                  <a:rPr kumimoji="0" lang="ru-RU" sz="24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6 </a:t>
                </a: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см, яка </a:t>
                </a:r>
                <a:r>
                  <a:rPr kumimoji="0" lang="ru-RU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відповідає</a:t>
                </a: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центральному куту, </a:t>
                </a:r>
                <a:r>
                  <a:rPr kumimoji="0" lang="ru-RU" sz="2400" b="0" i="0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що</a:t>
                </a: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 становить:</a:t>
                </a:r>
                <a:endPara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  <a:p>
                <a:pPr marL="0" marR="0" lvl="0" indent="0" algn="just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Verdana" pitchFamily="34" charset="0"/>
                    <a:ea typeface="Verdana" pitchFamily="34" charset="0"/>
                    <a:cs typeface="Verdana" pitchFamily="34" charset="0"/>
                  </a:rPr>
                  <a:t>а) 30°;        б) 270°.</a:t>
                </a:r>
                <a:endPara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Verdana" pitchFamily="34" charset="0"/>
                  <a:cs typeface="Verdana" pitchFamily="34" charset="0"/>
                </a:endParaRPr>
              </a:p>
            </p:txBody>
          </p:sp>
        </mc:Choice>
        <mc:Fallback>
          <p:sp>
            <p:nvSpPr>
              <p:cNvPr id="20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3126" y="-233693"/>
                <a:ext cx="8051282" cy="5678478"/>
              </a:xfrm>
              <a:prstGeom prst="rect">
                <a:avLst/>
              </a:prstGeom>
              <a:blipFill rotWithShape="1">
                <a:blip r:embed="rId3"/>
                <a:stretch>
                  <a:fillRect l="-1970" t="-1182" r="-1212" b="-19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073834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4414" y="-162103"/>
            <a:ext cx="9571286" cy="7182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12960810"/>
                  </p:ext>
                </p:extLst>
              </p:nvPr>
            </p:nvGraphicFramePr>
            <p:xfrm>
              <a:off x="539552" y="1041058"/>
              <a:ext cx="7848872" cy="36724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24436"/>
                    <a:gridCol w="3924436"/>
                  </a:tblGrid>
                  <a:tr h="1836204">
                    <a:tc>
                      <a:txBody>
                        <a:bodyPr/>
                        <a:lstStyle/>
                        <a:p>
                          <a:r>
                            <a:rPr lang="uk-UA" sz="4000" dirty="0" smtClean="0"/>
                            <a:t>Дано:</a:t>
                          </a: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𝑙</m:t>
                                </m:r>
                                <m:r>
                                  <a:rPr lang="en-US" sz="4000" b="0" i="1" smtClean="0">
                                    <a:latin typeface="Cambria Math"/>
                                  </a:rPr>
                                  <m:t>=16</m:t>
                                </m:r>
                                <m:r>
                                  <a:rPr lang="en-US" sz="40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r>
                                  <a:rPr lang="uk-UA" sz="4000" b="0" i="1" smtClean="0">
                                    <a:latin typeface="Cambria Math"/>
                                    <a:ea typeface="Cambria Math"/>
                                  </a:rPr>
                                  <m:t> см</m:t>
                                </m:r>
                              </m:oMath>
                            </m:oMathPara>
                          </a14:m>
                          <a:endParaRPr lang="uk-UA" sz="4000" dirty="0"/>
                        </a:p>
                      </a:txBody>
                      <a:tcPr>
                        <a:lnL w="12700" cmpd="sng">
                          <a:noFill/>
                        </a:lnL>
                        <a:lnR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uk-UA" sz="4000" b="1" dirty="0"/>
                        </a:p>
                      </a:txBody>
                      <a:tcPr>
                        <a:lnL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836204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uk-UA" sz="4000" dirty="0" smtClean="0"/>
                            <a:t>Знайти: </a:t>
                          </a:r>
                          <a14:m>
                            <m:oMath xmlns:m="http://schemas.openxmlformats.org/officeDocument/2006/math">
                              <m:r>
                                <a:rPr lang="en-US" sz="40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oMath>
                          </a14:m>
                          <a:endParaRPr lang="uk-UA" sz="4000" dirty="0"/>
                        </a:p>
                        <a:p>
                          <a:endParaRPr lang="uk-UA" sz="4000" dirty="0"/>
                        </a:p>
                      </a:txBody>
                      <a:tcPr>
                        <a:lnL w="12700" cmpd="sng">
                          <a:noFill/>
                        </a:lnL>
                        <a:lnR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uk-UA" sz="4000" dirty="0"/>
                        </a:p>
                      </a:txBody>
                      <a:tcPr>
                        <a:lnL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12960810"/>
                  </p:ext>
                </p:extLst>
              </p:nvPr>
            </p:nvGraphicFramePr>
            <p:xfrm>
              <a:off x="539552" y="1041058"/>
              <a:ext cx="7848872" cy="367240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924436"/>
                    <a:gridCol w="3924436"/>
                  </a:tblGrid>
                  <a:tr h="1836204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lnL w="12700" cmpd="sng">
                          <a:noFill/>
                        </a:lnL>
                        <a:lnR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5" t="-5980" r="-100000" b="-100332"/>
                          </a:stretch>
                        </a:blipFill>
                      </a:tcPr>
                    </a:tc>
                    <a:tc rowSpan="2">
                      <a:txBody>
                        <a:bodyPr/>
                        <a:lstStyle/>
                        <a:p>
                          <a:endParaRPr lang="uk-UA" sz="4000" b="1" dirty="0"/>
                        </a:p>
                      </a:txBody>
                      <a:tcPr>
                        <a:lnL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mpd="sng">
                          <a:noFill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836204">
                    <a:tc>
                      <a:txBody>
                        <a:bodyPr/>
                        <a:lstStyle/>
                        <a:p>
                          <a:endParaRPr lang="uk-UA"/>
                        </a:p>
                      </a:txBody>
                      <a:tcPr>
                        <a:lnL w="12700" cmpd="sng">
                          <a:noFill/>
                        </a:lnL>
                        <a:lnR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5" t="-105980" r="-100000" b="-332"/>
                          </a:stretch>
                        </a:blip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uk-UA" sz="4000" dirty="0"/>
                        </a:p>
                      </a:txBody>
                      <a:tcPr>
                        <a:lnL w="571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4788024" y="1484784"/>
                <a:ext cx="335938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𝒍</m:t>
                      </m:r>
                      <m:r>
                        <a:rPr lang="en-US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r>
                        <a:rPr lang="en-US" sz="32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𝟐</m:t>
                      </m:r>
                      <m:r>
                        <a:rPr lang="en-US" sz="32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𝑹</m:t>
                      </m:r>
                      <m:r>
                        <a:rPr lang="en-US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  <a:ea typeface="Cambria Math"/>
                        </a:rPr>
                        <m:t>𝝅</m:t>
                      </m:r>
                    </m:oMath>
                  </m:oMathPara>
                </a14:m>
                <a:endParaRPr lang="uk-UA" sz="7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1484784"/>
                <a:ext cx="3359388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815199" y="2348880"/>
                <a:ext cx="3359388" cy="10567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1" i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𝑹</m:t>
                      </m:r>
                      <m:r>
                        <a:rPr lang="en-US" sz="3200" b="1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b="1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𝒍</m:t>
                          </m:r>
                        </m:num>
                        <m:den>
                          <m:r>
                            <a:rPr lang="en-US" sz="3200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𝟐</m:t>
                          </m:r>
                          <m:r>
                            <a:rPr lang="en-US" sz="3200" b="1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𝝅</m:t>
                          </m:r>
                          <m:r>
                            <m:rPr>
                              <m:nor/>
                            </m:rPr>
                            <a:rPr lang="uk-UA" sz="72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uk-UA" sz="72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5199" y="2348880"/>
                <a:ext cx="3359388" cy="105676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644008" y="3558044"/>
                <a:ext cx="3359388" cy="1086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𝑅</m:t>
                      </m:r>
                      <m:r>
                        <a:rPr lang="en-US" sz="3200" b="0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3200" i="1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4000" b="0" i="1">
                              <a:latin typeface="Cambria Math"/>
                            </a:rPr>
                            <m:t>16</m:t>
                          </m:r>
                          <m:r>
                            <a:rPr lang="en-US" sz="4000" b="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en-US" sz="3200" b="0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</a:rPr>
                            <m:t>2</m:t>
                          </m:r>
                          <m:r>
                            <a:rPr lang="en-US" sz="3200" b="0" i="1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m:rPr>
                              <m:nor/>
                            </m:rPr>
                            <a:rPr lang="uk-UA" sz="72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m:t> </m:t>
                          </m:r>
                        </m:den>
                      </m:f>
                      <m:r>
                        <a:rPr lang="uk-UA" sz="3200" b="0" i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/>
                        </a:rPr>
                        <m:t>=8 см</m:t>
                      </m:r>
                    </m:oMath>
                  </m:oMathPara>
                </a14:m>
                <a:endParaRPr lang="uk-UA" sz="80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3558044"/>
                <a:ext cx="3359388" cy="1086323"/>
              </a:xfrm>
              <a:prstGeom prst="rect">
                <a:avLst/>
              </a:prstGeom>
              <a:blipFill rotWithShape="1">
                <a:blip r:embed="rId6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uk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88297" y="5384723"/>
            <a:ext cx="6290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i="1" dirty="0" smtClean="0">
                <a:latin typeface="Times New Roman" pitchFamily="18" charset="0"/>
                <a:cs typeface="Times New Roman" pitchFamily="18" charset="0"/>
              </a:rPr>
              <a:t>Відповідь: радіус кола становить 8 см</a:t>
            </a:r>
            <a:endParaRPr lang="uk-UA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50461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тали\Desktop\5866873337_46daef04fa_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75" y="1187692"/>
            <a:ext cx="4067409" cy="20337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натали\Desktop\skifski_boghi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43" y="3061982"/>
            <a:ext cx="4762500" cy="35623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179512" y="190703"/>
            <a:ext cx="5079231" cy="103297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Зображення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кола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1267" name="Picture 3" descr="C:\Users\натали\Desktop\347455-x_2e3898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980728"/>
            <a:ext cx="3840163" cy="3840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626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1826" y="0"/>
            <a:ext cx="9406183" cy="7063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натали\Desktop\цир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5" y="116632"/>
            <a:ext cx="5875852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и\Desktop\цирк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872" y="3396386"/>
            <a:ext cx="6190974" cy="3634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7677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382</TotalTime>
  <Words>194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</dc:creator>
  <cp:lastModifiedBy>натали</cp:lastModifiedBy>
  <cp:revision>32</cp:revision>
  <dcterms:created xsi:type="dcterms:W3CDTF">2016-10-25T16:38:27Z</dcterms:created>
  <dcterms:modified xsi:type="dcterms:W3CDTF">2016-11-09T16:54:31Z</dcterms:modified>
</cp:coreProperties>
</file>