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2"/>
  </p:notesMasterIdLst>
  <p:handoutMasterIdLst>
    <p:handoutMasterId r:id="rId63"/>
  </p:handoutMasterIdLst>
  <p:sldIdLst>
    <p:sldId id="256" r:id="rId2"/>
    <p:sldId id="257" r:id="rId3"/>
    <p:sldId id="258" r:id="rId4"/>
    <p:sldId id="260" r:id="rId5"/>
    <p:sldId id="262" r:id="rId6"/>
    <p:sldId id="263" r:id="rId7"/>
    <p:sldId id="264" r:id="rId8"/>
    <p:sldId id="265" r:id="rId9"/>
    <p:sldId id="261" r:id="rId10"/>
    <p:sldId id="266" r:id="rId11"/>
    <p:sldId id="292" r:id="rId12"/>
    <p:sldId id="267" r:id="rId13"/>
    <p:sldId id="293" r:id="rId14"/>
    <p:sldId id="294" r:id="rId15"/>
    <p:sldId id="295" r:id="rId16"/>
    <p:sldId id="296" r:id="rId17"/>
    <p:sldId id="297" r:id="rId18"/>
    <p:sldId id="268" r:id="rId19"/>
    <p:sldId id="269" r:id="rId20"/>
    <p:sldId id="270" r:id="rId21"/>
    <p:sldId id="271" r:id="rId22"/>
    <p:sldId id="272" r:id="rId23"/>
    <p:sldId id="273" r:id="rId24"/>
    <p:sldId id="277" r:id="rId25"/>
    <p:sldId id="278" r:id="rId26"/>
    <p:sldId id="279" r:id="rId27"/>
    <p:sldId id="275" r:id="rId28"/>
    <p:sldId id="298" r:id="rId29"/>
    <p:sldId id="299" r:id="rId30"/>
    <p:sldId id="301" r:id="rId31"/>
    <p:sldId id="300" r:id="rId32"/>
    <p:sldId id="304" r:id="rId33"/>
    <p:sldId id="303" r:id="rId34"/>
    <p:sldId id="302" r:id="rId35"/>
    <p:sldId id="305" r:id="rId36"/>
    <p:sldId id="276" r:id="rId37"/>
    <p:sldId id="308" r:id="rId38"/>
    <p:sldId id="307" r:id="rId39"/>
    <p:sldId id="306" r:id="rId40"/>
    <p:sldId id="274" r:id="rId41"/>
    <p:sldId id="309" r:id="rId42"/>
    <p:sldId id="311" r:id="rId43"/>
    <p:sldId id="310" r:id="rId44"/>
    <p:sldId id="312" r:id="rId45"/>
    <p:sldId id="281" r:id="rId46"/>
    <p:sldId id="280" r:id="rId47"/>
    <p:sldId id="282" r:id="rId48"/>
    <p:sldId id="283" r:id="rId49"/>
    <p:sldId id="284" r:id="rId50"/>
    <p:sldId id="285" r:id="rId51"/>
    <p:sldId id="286" r:id="rId52"/>
    <p:sldId id="314" r:id="rId53"/>
    <p:sldId id="315" r:id="rId54"/>
    <p:sldId id="316" r:id="rId55"/>
    <p:sldId id="287" r:id="rId56"/>
    <p:sldId id="313" r:id="rId57"/>
    <p:sldId id="288" r:id="rId58"/>
    <p:sldId id="289" r:id="rId59"/>
    <p:sldId id="290" r:id="rId60"/>
    <p:sldId id="291" r:id="rId6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omePC" initials="H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 autoAdjust="0"/>
    <p:restoredTop sz="94595" autoAdjust="0"/>
  </p:normalViewPr>
  <p:slideViewPr>
    <p:cSldViewPr>
      <p:cViewPr varScale="1">
        <p:scale>
          <a:sx n="70" d="100"/>
          <a:sy n="70" d="100"/>
        </p:scale>
        <p:origin x="138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67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5D25D-A36F-4E43-8961-A38BF0A1EB49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F4602A-888F-48B3-B532-29D774ED39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0909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3DA213-4C75-412A-A009-BADA7B09161F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9E2DE5-C4B3-49EE-967D-B35CD11FE9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115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2A19-FBE4-4B75-A585-08D975619D4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18F5-5683-4796-BE16-FA48688461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2A19-FBE4-4B75-A585-08D975619D4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18F5-5683-4796-BE16-FA48688461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2A19-FBE4-4B75-A585-08D975619D4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18F5-5683-4796-BE16-FA48688461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2A19-FBE4-4B75-A585-08D975619D4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18F5-5683-4796-BE16-FA48688461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2A19-FBE4-4B75-A585-08D975619D4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18F5-5683-4796-BE16-FA48688461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2A19-FBE4-4B75-A585-08D975619D4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18F5-5683-4796-BE16-FA48688461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2A19-FBE4-4B75-A585-08D975619D4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18F5-5683-4796-BE16-FA48688461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2A19-FBE4-4B75-A585-08D975619D4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18F5-5683-4796-BE16-FA48688461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2A19-FBE4-4B75-A585-08D975619D4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18F5-5683-4796-BE16-FA48688461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2A19-FBE4-4B75-A585-08D975619D4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18F5-5683-4796-BE16-FA48688461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62A19-FBE4-4B75-A585-08D975619D4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018F5-5683-4796-BE16-FA48688461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B062A19-FBE4-4B75-A585-08D975619D4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7018F5-5683-4796-BE16-FA48688461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\Desktop\&#1042;&#1110;&#1076;&#1082;&#1088;&#1080;&#1090;&#1080;&#1081;%20&#1091;&#1088;&#1086;&#1082;%20&#1079;%20&#1095;&#1080;&#1090;&#1072;&#1085;&#1085;&#1103;\&#1054;1,%20&#1091;%20&#1083;&#1091;&#1079;&#1110;%20&#1082;&#1072;&#1083;&#1080;&#1085;&#1072;.mp3" TargetMode="External"/><Relationship Id="rId1" Type="http://schemas.microsoft.com/office/2007/relationships/media" Target="file:///C:\Users\User\Desktop\&#1042;&#1110;&#1076;&#1082;&#1088;&#1080;&#1090;&#1080;&#1081;%20&#1091;&#1088;&#1086;&#1082;%20&#1079;%20&#1095;&#1080;&#1090;&#1072;&#1085;&#1085;&#1103;\&#1054;1,%20&#1091;%20&#1083;&#1091;&#1079;&#1110;%20&#1082;&#1072;&#1083;&#1080;&#1085;&#1072;.mp3" TargetMode="Externa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7355" y="0"/>
            <a:ext cx="2012853" cy="6858001"/>
            <a:chOff x="27355" y="0"/>
            <a:chExt cx="2012853" cy="6858001"/>
          </a:xfrm>
        </p:grpSpPr>
        <p:pic>
          <p:nvPicPr>
            <p:cNvPr id="1026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Группа 6"/>
          <p:cNvGrpSpPr/>
          <p:nvPr/>
        </p:nvGrpSpPr>
        <p:grpSpPr>
          <a:xfrm flipH="1">
            <a:off x="7045347" y="0"/>
            <a:ext cx="2088232" cy="6858001"/>
            <a:chOff x="27355" y="0"/>
            <a:chExt cx="2012853" cy="6858001"/>
          </a:xfrm>
        </p:grpSpPr>
        <p:pic>
          <p:nvPicPr>
            <p:cNvPr id="8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2040208" y="5649534"/>
            <a:ext cx="1481958" cy="123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 rot="10800000">
            <a:off x="5563389" y="0"/>
            <a:ext cx="1481958" cy="123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979712" y="1916832"/>
            <a:ext cx="5112568" cy="28931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2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Тема.</a:t>
            </a:r>
            <a:endParaRPr lang="ru-RU" sz="3200" b="1" i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32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Калина – символ </a:t>
            </a:r>
            <a:r>
              <a:rPr lang="ru-RU" sz="3200" b="1" i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краси</a:t>
            </a:r>
            <a:r>
              <a:rPr lang="ru-RU" sz="32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та </a:t>
            </a:r>
            <a:r>
              <a:rPr lang="ru-RU" sz="3200" b="1" i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дівочої</a:t>
            </a:r>
            <a:r>
              <a:rPr lang="ru-RU" sz="32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200" b="1" i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вроди</a:t>
            </a:r>
            <a:r>
              <a:rPr lang="ru-RU" sz="32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uk-UA" sz="32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Казка Г.Демченко </a:t>
            </a:r>
            <a:r>
              <a:rPr lang="uk-UA" sz="3200" b="1" i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“Калинка</a:t>
            </a:r>
            <a:r>
              <a:rPr lang="uk-UA" sz="5400" b="1" i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”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16016" y="5013176"/>
            <a:ext cx="21602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Підготувала</a:t>
            </a:r>
            <a:r>
              <a:rPr lang="ru-RU" dirty="0" smtClean="0"/>
              <a:t> </a:t>
            </a:r>
            <a:r>
              <a:rPr lang="ru-RU" dirty="0" err="1" smtClean="0"/>
              <a:t>вчитель</a:t>
            </a:r>
            <a:r>
              <a:rPr lang="ru-RU" dirty="0" smtClean="0"/>
              <a:t> </a:t>
            </a:r>
            <a:r>
              <a:rPr lang="ru-RU" dirty="0" err="1" smtClean="0"/>
              <a:t>початкових</a:t>
            </a:r>
            <a:r>
              <a:rPr lang="ru-RU" dirty="0" smtClean="0"/>
              <a:t> </a:t>
            </a:r>
            <a:r>
              <a:rPr lang="ru-RU" dirty="0" err="1" smtClean="0"/>
              <a:t>класів</a:t>
            </a:r>
            <a:r>
              <a:rPr lang="ru-RU" dirty="0" smtClean="0"/>
              <a:t> </a:t>
            </a:r>
            <a:r>
              <a:rPr lang="ru-RU" dirty="0" err="1" smtClean="0"/>
              <a:t>Буштинської</a:t>
            </a:r>
            <a:r>
              <a:rPr lang="ru-RU" dirty="0" smtClean="0"/>
              <a:t> ЗОШ   </a:t>
            </a:r>
          </a:p>
          <a:p>
            <a:r>
              <a:rPr lang="ru-RU" dirty="0"/>
              <a:t> </a:t>
            </a:r>
            <a:r>
              <a:rPr lang="ru-RU" dirty="0" smtClean="0"/>
              <a:t>   І-ІІІ </a:t>
            </a:r>
            <a:r>
              <a:rPr lang="ru-RU" dirty="0" err="1" smtClean="0"/>
              <a:t>ступенів</a:t>
            </a:r>
            <a:endParaRPr lang="ru-RU" dirty="0" smtClean="0"/>
          </a:p>
          <a:p>
            <a:r>
              <a:rPr lang="uk-UA" dirty="0" smtClean="0"/>
              <a:t>  </a:t>
            </a:r>
            <a:r>
              <a:rPr lang="uk-UA" dirty="0" err="1" smtClean="0"/>
              <a:t>Микулін</a:t>
            </a:r>
            <a:r>
              <a:rPr lang="uk-UA" dirty="0" smtClean="0"/>
              <a:t> В.Л.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671676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35696" y="260648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Оголошення теми та мети уроку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7704" y="1196752"/>
            <a:ext cx="626469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800" dirty="0" smtClean="0"/>
          </a:p>
          <a:p>
            <a:r>
              <a:rPr lang="uk-UA" sz="2800" i="1" dirty="0" smtClean="0"/>
              <a:t>За хатою у садочку, у зеленому віночку</a:t>
            </a:r>
          </a:p>
          <a:p>
            <a:r>
              <a:rPr lang="uk-UA" sz="2800" i="1" dirty="0" smtClean="0"/>
              <a:t>Та в червоних намистах стоїть пава молода.</a:t>
            </a:r>
          </a:p>
          <a:p>
            <a:r>
              <a:rPr lang="uk-UA" sz="2800" i="1" dirty="0" smtClean="0"/>
              <a:t>І збігаються всі діти, щоб на неї поглядіти.</a:t>
            </a:r>
          </a:p>
          <a:p>
            <a:r>
              <a:rPr lang="uk-UA" sz="2800" i="1" dirty="0" smtClean="0"/>
              <a:t>За намисто кожен – смик, та й укине на язик.</a:t>
            </a:r>
            <a:endParaRPr lang="ru-RU" sz="28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979712" y="1268760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solidFill>
                  <a:srgbClr val="00B050"/>
                </a:solidFill>
              </a:rPr>
              <a:t>Загадка</a:t>
            </a:r>
            <a:endParaRPr lang="ru-RU" sz="2800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35696" y="260648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Оголошення теми та мети уроку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7704" y="1196752"/>
            <a:ext cx="626469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800" dirty="0" smtClean="0"/>
          </a:p>
          <a:p>
            <a:r>
              <a:rPr lang="uk-UA" sz="2800" i="1" dirty="0" smtClean="0"/>
              <a:t>За хатою у садочку, у зеленому віночку</a:t>
            </a:r>
          </a:p>
          <a:p>
            <a:r>
              <a:rPr lang="uk-UA" sz="2800" i="1" dirty="0" smtClean="0"/>
              <a:t>Та в червоних намистах стоїть пава молода.</a:t>
            </a:r>
          </a:p>
          <a:p>
            <a:r>
              <a:rPr lang="uk-UA" sz="2800" i="1" dirty="0" smtClean="0"/>
              <a:t>І збігаються всі діти, щоб на неї поглядіти.</a:t>
            </a:r>
          </a:p>
          <a:p>
            <a:r>
              <a:rPr lang="uk-UA" sz="2800" i="1" dirty="0" smtClean="0"/>
              <a:t>За намисто кожен – смик, та й укине на язик.</a:t>
            </a:r>
            <a:endParaRPr lang="ru-RU" sz="28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979712" y="1268760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solidFill>
                  <a:srgbClr val="00B050"/>
                </a:solidFill>
              </a:rPr>
              <a:t>Загадка</a:t>
            </a:r>
            <a:endParaRPr lang="ru-RU" sz="2800" i="1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6016" y="5445224"/>
            <a:ext cx="2376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i="1" dirty="0" smtClean="0"/>
              <a:t>    (Калина)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43808" y="260648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00B050"/>
                </a:solidFill>
              </a:rPr>
              <a:t>     </a:t>
            </a:r>
            <a:r>
              <a:rPr lang="uk-UA" sz="3200" i="1" dirty="0" smtClean="0">
                <a:solidFill>
                  <a:srgbClr val="FF0000"/>
                </a:solidFill>
              </a:rPr>
              <a:t>Творчі групи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1196752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err="1" smtClean="0"/>
              <a:t>”Народознавці”</a:t>
            </a:r>
            <a:endParaRPr lang="uk-UA" sz="3200" i="1" dirty="0" smtClean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43808" y="260648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00B050"/>
                </a:solidFill>
              </a:rPr>
              <a:t>     </a:t>
            </a:r>
            <a:r>
              <a:rPr lang="uk-UA" sz="3200" i="1" dirty="0" smtClean="0">
                <a:solidFill>
                  <a:srgbClr val="FF0000"/>
                </a:solidFill>
              </a:rPr>
              <a:t>Творчі групи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1196752"/>
            <a:ext cx="4032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err="1" smtClean="0"/>
              <a:t>”Народознавці”</a:t>
            </a:r>
            <a:endParaRPr lang="uk-UA" sz="3200" i="1" dirty="0" smtClean="0"/>
          </a:p>
          <a:p>
            <a:r>
              <a:rPr lang="uk-UA" sz="3200" i="1" dirty="0" err="1" smtClean="0"/>
              <a:t>“Пісняри”</a:t>
            </a:r>
            <a:endParaRPr lang="uk-UA" sz="3200" i="1" dirty="0" smtClean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43808" y="260648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00B050"/>
                </a:solidFill>
              </a:rPr>
              <a:t>     </a:t>
            </a:r>
            <a:r>
              <a:rPr lang="uk-UA" sz="3200" i="1" dirty="0" smtClean="0">
                <a:solidFill>
                  <a:srgbClr val="FF0000"/>
                </a:solidFill>
              </a:rPr>
              <a:t>Творчі групи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1196752"/>
            <a:ext cx="40324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err="1" smtClean="0"/>
              <a:t>”Народознавці”</a:t>
            </a:r>
            <a:endParaRPr lang="uk-UA" sz="3200" i="1" dirty="0" smtClean="0"/>
          </a:p>
          <a:p>
            <a:r>
              <a:rPr lang="uk-UA" sz="3200" i="1" dirty="0" err="1" smtClean="0"/>
              <a:t>“Пісняри”</a:t>
            </a:r>
            <a:endParaRPr lang="uk-UA" sz="3200" i="1" dirty="0" smtClean="0"/>
          </a:p>
          <a:p>
            <a:r>
              <a:rPr lang="uk-UA" sz="3200" i="1" dirty="0" err="1" smtClean="0"/>
              <a:t>“Літератори”</a:t>
            </a:r>
            <a:endParaRPr lang="uk-UA" sz="3200" i="1" dirty="0" smtClean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43808" y="260648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00B050"/>
                </a:solidFill>
              </a:rPr>
              <a:t>     </a:t>
            </a:r>
            <a:r>
              <a:rPr lang="uk-UA" sz="3200" i="1" dirty="0" smtClean="0">
                <a:solidFill>
                  <a:srgbClr val="FF0000"/>
                </a:solidFill>
              </a:rPr>
              <a:t>Творчі групи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1196752"/>
            <a:ext cx="403244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err="1" smtClean="0"/>
              <a:t>”Народознавці”</a:t>
            </a:r>
            <a:endParaRPr lang="uk-UA" sz="3200" i="1" dirty="0" smtClean="0"/>
          </a:p>
          <a:p>
            <a:r>
              <a:rPr lang="uk-UA" sz="3200" i="1" dirty="0" err="1" smtClean="0"/>
              <a:t>“Пісняри”</a:t>
            </a:r>
            <a:endParaRPr lang="uk-UA" sz="3200" i="1" dirty="0" smtClean="0"/>
          </a:p>
          <a:p>
            <a:r>
              <a:rPr lang="uk-UA" sz="3200" i="1" dirty="0" err="1" smtClean="0"/>
              <a:t>“Літератори”</a:t>
            </a:r>
            <a:endParaRPr lang="uk-UA" sz="3200" i="1" dirty="0" smtClean="0"/>
          </a:p>
          <a:p>
            <a:r>
              <a:rPr lang="uk-UA" sz="3200" i="1" dirty="0" err="1" smtClean="0"/>
              <a:t>“Фольклористи”</a:t>
            </a:r>
            <a:endParaRPr lang="uk-UA" sz="3200" i="1" dirty="0" smtClean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43808" y="260648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00B050"/>
                </a:solidFill>
              </a:rPr>
              <a:t>     </a:t>
            </a:r>
            <a:r>
              <a:rPr lang="uk-UA" sz="3200" i="1" dirty="0" smtClean="0">
                <a:solidFill>
                  <a:srgbClr val="FF0000"/>
                </a:solidFill>
              </a:rPr>
              <a:t>Творчі групи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1196752"/>
            <a:ext cx="40324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err="1" smtClean="0"/>
              <a:t>”Народознавці”</a:t>
            </a:r>
            <a:endParaRPr lang="uk-UA" sz="3200" i="1" dirty="0" smtClean="0"/>
          </a:p>
          <a:p>
            <a:r>
              <a:rPr lang="uk-UA" sz="3200" i="1" dirty="0" err="1" smtClean="0"/>
              <a:t>“Пісняри”</a:t>
            </a:r>
            <a:endParaRPr lang="uk-UA" sz="3200" i="1" dirty="0" smtClean="0"/>
          </a:p>
          <a:p>
            <a:r>
              <a:rPr lang="uk-UA" sz="3200" i="1" dirty="0" err="1" smtClean="0"/>
              <a:t>“Літератори”</a:t>
            </a:r>
            <a:endParaRPr lang="uk-UA" sz="3200" i="1" dirty="0" smtClean="0"/>
          </a:p>
          <a:p>
            <a:r>
              <a:rPr lang="uk-UA" sz="3200" i="1" dirty="0" err="1" smtClean="0"/>
              <a:t>“Фольклористи”</a:t>
            </a:r>
            <a:endParaRPr lang="uk-UA" sz="3200" i="1" dirty="0" smtClean="0"/>
          </a:p>
          <a:p>
            <a:r>
              <a:rPr lang="uk-UA" sz="3200" i="1" dirty="0" err="1" smtClean="0"/>
              <a:t>“Народні</a:t>
            </a:r>
            <a:r>
              <a:rPr lang="uk-UA" sz="3200" i="1" dirty="0" smtClean="0"/>
              <a:t> </a:t>
            </a:r>
            <a:r>
              <a:rPr lang="uk-UA" sz="3200" i="1" dirty="0" err="1" smtClean="0"/>
              <a:t>цілителі”</a:t>
            </a:r>
            <a:endParaRPr lang="uk-UA" sz="3200" i="1" dirty="0" smtClean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43808" y="260648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00B050"/>
                </a:solidFill>
              </a:rPr>
              <a:t>     </a:t>
            </a:r>
            <a:r>
              <a:rPr lang="uk-UA" sz="3200" i="1" dirty="0" smtClean="0">
                <a:solidFill>
                  <a:srgbClr val="FF0000"/>
                </a:solidFill>
              </a:rPr>
              <a:t>Творчі групи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1196752"/>
            <a:ext cx="40324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err="1" smtClean="0"/>
              <a:t>”Народознавці”</a:t>
            </a:r>
            <a:endParaRPr lang="uk-UA" sz="3200" i="1" dirty="0" smtClean="0"/>
          </a:p>
          <a:p>
            <a:r>
              <a:rPr lang="uk-UA" sz="3200" i="1" dirty="0" err="1" smtClean="0"/>
              <a:t>“Пісняри”</a:t>
            </a:r>
            <a:endParaRPr lang="uk-UA" sz="3200" i="1" dirty="0" smtClean="0"/>
          </a:p>
          <a:p>
            <a:r>
              <a:rPr lang="uk-UA" sz="3200" i="1" dirty="0" err="1" smtClean="0"/>
              <a:t>“Літератори”</a:t>
            </a:r>
            <a:endParaRPr lang="uk-UA" sz="3200" i="1" dirty="0" smtClean="0"/>
          </a:p>
          <a:p>
            <a:r>
              <a:rPr lang="uk-UA" sz="3200" i="1" dirty="0" err="1" smtClean="0"/>
              <a:t>“Фольклористи”</a:t>
            </a:r>
            <a:endParaRPr lang="uk-UA" sz="3200" i="1" dirty="0" smtClean="0"/>
          </a:p>
          <a:p>
            <a:r>
              <a:rPr lang="uk-UA" sz="3200" i="1" dirty="0" err="1" smtClean="0"/>
              <a:t>“Народні</a:t>
            </a:r>
            <a:r>
              <a:rPr lang="uk-UA" sz="3200" i="1" dirty="0" smtClean="0"/>
              <a:t> </a:t>
            </a:r>
            <a:r>
              <a:rPr lang="uk-UA" sz="3200" i="1" dirty="0" err="1" smtClean="0"/>
              <a:t>цілителі”</a:t>
            </a:r>
            <a:endParaRPr lang="uk-UA" sz="3200" i="1" dirty="0" smtClean="0"/>
          </a:p>
          <a:p>
            <a:r>
              <a:rPr lang="uk-UA" sz="3200" i="1" dirty="0" err="1" smtClean="0"/>
              <a:t>“Журналісти”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59832" y="332656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err="1" smtClean="0">
                <a:solidFill>
                  <a:srgbClr val="FF0000"/>
                </a:solidFill>
              </a:rPr>
              <a:t>“Народознавці”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1720" y="1412776"/>
            <a:ext cx="60486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00B050"/>
                </a:solidFill>
              </a:rPr>
              <a:t>Девіз:</a:t>
            </a:r>
          </a:p>
          <a:p>
            <a:r>
              <a:rPr lang="uk-UA" sz="3200" i="1" dirty="0" smtClean="0"/>
              <a:t>Люби природу й бережи – </a:t>
            </a:r>
          </a:p>
          <a:p>
            <a:r>
              <a:rPr lang="uk-UA" sz="3200" i="1" dirty="0" smtClean="0"/>
              <a:t>ми ж на планеті не одні.</a:t>
            </a:r>
            <a:endParaRPr lang="ru-RU" sz="3200" i="1" dirty="0"/>
          </a:p>
        </p:txBody>
      </p:sp>
      <p:pic>
        <p:nvPicPr>
          <p:cNvPr id="16386" name="Picture 2" descr="Картинки по запросу гроно калини малюн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996952"/>
            <a:ext cx="3810000" cy="35219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67744" y="548680"/>
            <a:ext cx="61926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Опрацювання казки Г.Демченко </a:t>
            </a:r>
            <a:r>
              <a:rPr lang="uk-UA" sz="3200" i="1" dirty="0" err="1" smtClean="0">
                <a:solidFill>
                  <a:srgbClr val="FF0000"/>
                </a:solidFill>
              </a:rPr>
              <a:t>“Калинка”</a:t>
            </a:r>
            <a:r>
              <a:rPr lang="uk-UA" sz="3200" i="1" dirty="0" smtClean="0">
                <a:solidFill>
                  <a:srgbClr val="FF0000"/>
                </a:solidFill>
              </a:rPr>
              <a:t> с.70-72</a:t>
            </a:r>
            <a:endParaRPr lang="ru-RU" sz="3200" i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калинк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3307" y="2074343"/>
            <a:ext cx="3764997" cy="4378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35696" y="836712"/>
            <a:ext cx="730830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i="1" dirty="0" smtClean="0">
                <a:solidFill>
                  <a:srgbClr val="00B050"/>
                </a:solidFill>
              </a:rPr>
              <a:t>Девіз: </a:t>
            </a:r>
          </a:p>
          <a:p>
            <a:endParaRPr lang="uk-UA" sz="4000" i="1" dirty="0" smtClean="0">
              <a:solidFill>
                <a:schemeClr val="accent6"/>
              </a:solidFill>
            </a:endParaRPr>
          </a:p>
          <a:p>
            <a:r>
              <a:rPr lang="uk-UA" sz="4000" i="1" dirty="0" smtClean="0">
                <a:solidFill>
                  <a:schemeClr val="accent6"/>
                </a:solidFill>
              </a:rPr>
              <a:t>Ми всі господарі природи,</a:t>
            </a:r>
          </a:p>
          <a:p>
            <a:endParaRPr lang="uk-UA" sz="4000" i="1" dirty="0" smtClean="0">
              <a:solidFill>
                <a:schemeClr val="accent6"/>
              </a:solidFill>
            </a:endParaRPr>
          </a:p>
          <a:p>
            <a:r>
              <a:rPr lang="uk-UA" sz="4000" i="1" dirty="0" smtClean="0">
                <a:solidFill>
                  <a:schemeClr val="accent6"/>
                </a:solidFill>
              </a:rPr>
              <a:t>тож збережемо її вроду.</a:t>
            </a:r>
            <a:endParaRPr lang="ru-RU" sz="4000" i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39752" y="332656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Розповідь про письменницю</a:t>
            </a:r>
            <a:endParaRPr lang="ru-RU" sz="3200" i="1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tom7-10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1720" y="1052736"/>
            <a:ext cx="1438656" cy="180136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779912" y="1196752"/>
            <a:ext cx="511256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i="1" dirty="0" smtClean="0"/>
              <a:t>Галина Олексіївна Демченко – українська письменниця. Її батько був агрономом, а мама – вчителькою.  Тому дівчинка Галинка у 6 років уже вміла гарно читати й писати. Любила Галина Олексіївна доглядати квіти, малювати. Та найбільше їй подобалося складати вірші, казки, оповідання. Тому і стала письменницею.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07704" y="260648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Читання казки вчителем. с.70</a:t>
            </a:r>
            <a:endParaRPr lang="ru-RU" sz="3200" i="1" dirty="0">
              <a:solidFill>
                <a:srgbClr val="FF0000"/>
              </a:solidFill>
            </a:endParaRPr>
          </a:p>
        </p:txBody>
      </p:sp>
      <p:pic>
        <p:nvPicPr>
          <p:cNvPr id="8" name="Голос 0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99648" y="6021288"/>
            <a:ext cx="609600" cy="609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073" y="1333501"/>
            <a:ext cx="2543175" cy="3810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497" y="2000050"/>
            <a:ext cx="3439005" cy="285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25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051720" y="260648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       </a:t>
            </a:r>
            <a:r>
              <a:rPr lang="uk-UA" sz="3200" i="1" dirty="0" smtClean="0">
                <a:solidFill>
                  <a:srgbClr val="FF0000"/>
                </a:solidFill>
              </a:rPr>
              <a:t>Словникова робота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1720" y="1268760"/>
            <a:ext cx="633670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/>
              <a:t>Курний шлях – у пилюці</a:t>
            </a:r>
          </a:p>
          <a:p>
            <a:r>
              <a:rPr lang="uk-UA" sz="2800" i="1" dirty="0" smtClean="0"/>
              <a:t>Обабіч – з обох сторін дороги</a:t>
            </a:r>
          </a:p>
          <a:p>
            <a:r>
              <a:rPr lang="uk-UA" sz="2800" i="1" dirty="0" smtClean="0"/>
              <a:t>Гущавина – густий ліс</a:t>
            </a:r>
          </a:p>
          <a:p>
            <a:r>
              <a:rPr lang="uk-UA" sz="2800" i="1" dirty="0" smtClean="0"/>
              <a:t>На привіллі – на волі</a:t>
            </a:r>
          </a:p>
          <a:p>
            <a:r>
              <a:rPr lang="uk-UA" sz="2800" i="1" dirty="0" smtClean="0"/>
              <a:t>Крислатий кущ – розложистий, рясний</a:t>
            </a:r>
          </a:p>
          <a:p>
            <a:r>
              <a:rPr lang="uk-UA" sz="2800" i="1" dirty="0" smtClean="0"/>
              <a:t>Подорожній – людина, яка подорожує</a:t>
            </a:r>
          </a:p>
          <a:p>
            <a:r>
              <a:rPr lang="uk-UA" sz="2800" i="1" dirty="0" smtClean="0"/>
              <a:t>Стрепенувся – прокинувся</a:t>
            </a:r>
          </a:p>
          <a:p>
            <a:r>
              <a:rPr lang="uk-UA" sz="2800" i="1" dirty="0" err="1" smtClean="0"/>
              <a:t>Гульк</a:t>
            </a:r>
            <a:r>
              <a:rPr lang="uk-UA" sz="2800" i="1" dirty="0" smtClean="0"/>
              <a:t> - раптово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35696" y="332656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    Читання казки учнями     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7704" y="1340768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І частина – буксиром</a:t>
            </a:r>
          </a:p>
          <a:p>
            <a:r>
              <a:rPr lang="uk-UA" dirty="0" smtClean="0"/>
              <a:t>- Як дівчинка ставилася до квітів?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35696" y="332656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    Читання казки учнями     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7704" y="1340768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i="1" dirty="0" smtClean="0"/>
              <a:t>І частина – буксиром</a:t>
            </a:r>
          </a:p>
          <a:p>
            <a:r>
              <a:rPr lang="uk-UA" i="1" dirty="0" smtClean="0"/>
              <a:t>- Як дівчинка ставилася до квітів?</a:t>
            </a:r>
            <a:endParaRPr lang="ru-RU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979712" y="2420888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i="1" dirty="0" smtClean="0"/>
              <a:t>ІІ частина – голосно </a:t>
            </a:r>
            <a:r>
              <a:rPr lang="uk-UA" i="1" dirty="0" err="1" smtClean="0"/>
              <a:t>“ланцюжком”</a:t>
            </a:r>
            <a:endParaRPr lang="uk-UA" i="1" dirty="0" smtClean="0"/>
          </a:p>
          <a:p>
            <a:r>
              <a:rPr lang="uk-UA" i="1" dirty="0" smtClean="0"/>
              <a:t>- Як Калинка доглядала за стебельцем?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35696" y="332656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    Читання казки учнями     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7704" y="1340768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i="1" dirty="0" smtClean="0"/>
              <a:t>І частина – буксиром</a:t>
            </a:r>
          </a:p>
          <a:p>
            <a:r>
              <a:rPr lang="uk-UA" i="1" dirty="0" smtClean="0"/>
              <a:t>- Як дівчинка ставилася до квітів?</a:t>
            </a:r>
            <a:endParaRPr lang="ru-RU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979712" y="2420888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i="1" dirty="0" smtClean="0"/>
              <a:t>ІІ частина – голосно </a:t>
            </a:r>
            <a:r>
              <a:rPr lang="uk-UA" i="1" dirty="0" err="1" smtClean="0"/>
              <a:t>“ланцюжком”</a:t>
            </a:r>
            <a:endParaRPr lang="uk-UA" i="1" dirty="0" smtClean="0"/>
          </a:p>
          <a:p>
            <a:r>
              <a:rPr lang="uk-UA" i="1" dirty="0" smtClean="0"/>
              <a:t>- Як Калинка доглядала за стебельцем?</a:t>
            </a:r>
            <a:endParaRPr lang="ru-RU" i="1" dirty="0"/>
          </a:p>
        </p:txBody>
      </p:sp>
      <p:sp>
        <p:nvSpPr>
          <p:cNvPr id="9" name="TextBox 8"/>
          <p:cNvSpPr txBox="1"/>
          <p:nvPr/>
        </p:nvSpPr>
        <p:spPr>
          <a:xfrm>
            <a:off x="2051720" y="3501008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i="1" dirty="0" smtClean="0"/>
              <a:t>ІІІ частина – вправа </a:t>
            </a:r>
            <a:r>
              <a:rPr lang="uk-UA" i="1" dirty="0" err="1" smtClean="0"/>
              <a:t>“Калина”</a:t>
            </a:r>
            <a:endParaRPr lang="uk-UA" i="1" dirty="0" smtClean="0"/>
          </a:p>
          <a:p>
            <a:r>
              <a:rPr lang="uk-UA" i="1" dirty="0" smtClean="0"/>
              <a:t>- Що сказав подорожній?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35696" y="332656"/>
            <a:ext cx="6768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    Читання казки учнями     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7704" y="1340768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i="1" dirty="0" smtClean="0"/>
              <a:t>І частина – буксиром</a:t>
            </a:r>
          </a:p>
          <a:p>
            <a:r>
              <a:rPr lang="uk-UA" i="1" dirty="0" smtClean="0"/>
              <a:t>- Як дівчинка ставилася до квітів?</a:t>
            </a:r>
            <a:endParaRPr lang="ru-RU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979712" y="2420888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i="1" dirty="0" smtClean="0"/>
              <a:t>ІІ частина – голосно </a:t>
            </a:r>
            <a:r>
              <a:rPr lang="uk-UA" i="1" dirty="0" err="1" smtClean="0"/>
              <a:t>“ланцюжком”</a:t>
            </a:r>
            <a:endParaRPr lang="uk-UA" i="1" dirty="0" smtClean="0"/>
          </a:p>
          <a:p>
            <a:r>
              <a:rPr lang="uk-UA" i="1" dirty="0" smtClean="0"/>
              <a:t>- Як Калинка доглядала за стебельцем?</a:t>
            </a:r>
            <a:endParaRPr lang="ru-RU" i="1" dirty="0"/>
          </a:p>
        </p:txBody>
      </p:sp>
      <p:sp>
        <p:nvSpPr>
          <p:cNvPr id="9" name="TextBox 8"/>
          <p:cNvSpPr txBox="1"/>
          <p:nvPr/>
        </p:nvSpPr>
        <p:spPr>
          <a:xfrm>
            <a:off x="2051720" y="3501008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i="1" dirty="0" smtClean="0"/>
              <a:t>ІІІ частина – вправа </a:t>
            </a:r>
            <a:r>
              <a:rPr lang="uk-UA" i="1" dirty="0" err="1" smtClean="0"/>
              <a:t>“Калина”</a:t>
            </a:r>
            <a:endParaRPr lang="uk-UA" i="1" dirty="0" smtClean="0"/>
          </a:p>
          <a:p>
            <a:r>
              <a:rPr lang="uk-UA" i="1" dirty="0" smtClean="0"/>
              <a:t>- Що сказав подорожній?</a:t>
            </a:r>
            <a:endParaRPr lang="ru-RU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2195736" y="4797152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IV</a:t>
            </a:r>
            <a:r>
              <a:rPr lang="uk-UA" i="1" dirty="0" smtClean="0"/>
              <a:t>  частина – напівголосно</a:t>
            </a:r>
          </a:p>
          <a:p>
            <a:r>
              <a:rPr lang="uk-UA" i="1" dirty="0" smtClean="0"/>
              <a:t>- Що кущ сказав дівчинці?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23728" y="332656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Гра “ Я почну, а ти </a:t>
            </a:r>
            <a:r>
              <a:rPr lang="uk-UA" sz="3200" i="1" dirty="0" err="1" smtClean="0">
                <a:solidFill>
                  <a:srgbClr val="FF0000"/>
                </a:solidFill>
              </a:rPr>
              <a:t>дочитай”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1268760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/>
              <a:t>Колись, давно – </a:t>
            </a:r>
            <a:r>
              <a:rPr lang="uk-UA" sz="2800" i="1" dirty="0" err="1" smtClean="0"/>
              <a:t>давно</a:t>
            </a:r>
            <a:r>
              <a:rPr lang="uk-UA" sz="2800" i="1" dirty="0" smtClean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23728" y="332656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Гра “ Я почну, а ти </a:t>
            </a:r>
            <a:r>
              <a:rPr lang="uk-UA" sz="3200" i="1" dirty="0" err="1" smtClean="0">
                <a:solidFill>
                  <a:srgbClr val="FF0000"/>
                </a:solidFill>
              </a:rPr>
              <a:t>дочитай”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1268760"/>
            <a:ext cx="64087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/>
              <a:t>Колись, давно – </a:t>
            </a:r>
            <a:r>
              <a:rPr lang="uk-UA" sz="2800" i="1" dirty="0" err="1" smtClean="0"/>
              <a:t>давно</a:t>
            </a:r>
            <a:r>
              <a:rPr lang="uk-UA" sz="2800" i="1" dirty="0" smtClean="0"/>
              <a:t>…</a:t>
            </a:r>
          </a:p>
          <a:p>
            <a:r>
              <a:rPr lang="uk-UA" sz="2800" i="1" dirty="0" smtClean="0"/>
              <a:t>Видно, й рослинам…</a:t>
            </a:r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23728" y="332656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Гра “ Я почну, а ти </a:t>
            </a:r>
            <a:r>
              <a:rPr lang="uk-UA" sz="3200" i="1" dirty="0" err="1" smtClean="0">
                <a:solidFill>
                  <a:srgbClr val="FF0000"/>
                </a:solidFill>
              </a:rPr>
              <a:t>дочитай”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1268760"/>
            <a:ext cx="64087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/>
              <a:t>Колись, давно – </a:t>
            </a:r>
            <a:r>
              <a:rPr lang="uk-UA" sz="2800" i="1" dirty="0" err="1" smtClean="0"/>
              <a:t>давно</a:t>
            </a:r>
            <a:r>
              <a:rPr lang="uk-UA" sz="2800" i="1" dirty="0" smtClean="0"/>
              <a:t>…</a:t>
            </a:r>
          </a:p>
          <a:p>
            <a:r>
              <a:rPr lang="uk-UA" sz="2800" i="1" dirty="0" smtClean="0"/>
              <a:t>Видно, й рослинам…</a:t>
            </a:r>
          </a:p>
          <a:p>
            <a:r>
              <a:rPr lang="uk-UA" sz="2800" i="1" dirty="0" smtClean="0"/>
              <a:t>Викопала…</a:t>
            </a:r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763688" y="332656"/>
            <a:ext cx="6984776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solidFill>
                  <a:srgbClr val="FF0000"/>
                </a:solidFill>
              </a:rPr>
              <a:t>             </a:t>
            </a:r>
            <a:r>
              <a:rPr lang="uk-UA" sz="3200" i="1" dirty="0" smtClean="0">
                <a:solidFill>
                  <a:srgbClr val="FF0000"/>
                </a:solidFill>
              </a:rPr>
              <a:t>Мовленнєва розминка.</a:t>
            </a:r>
          </a:p>
          <a:p>
            <a:r>
              <a:rPr lang="uk-UA" sz="3600" i="1" dirty="0" smtClean="0"/>
              <a:t>Пригадайте, діти, вмить,</a:t>
            </a:r>
          </a:p>
          <a:p>
            <a:r>
              <a:rPr lang="uk-UA" sz="3600" i="1" dirty="0" smtClean="0"/>
              <a:t> як криниченька шумить.</a:t>
            </a:r>
          </a:p>
          <a:p>
            <a:r>
              <a:rPr lang="uk-UA" sz="3600" i="1" dirty="0" smtClean="0"/>
              <a:t>Як в гайку струмочок дзвонить ?</a:t>
            </a:r>
          </a:p>
          <a:p>
            <a:r>
              <a:rPr lang="uk-UA" sz="3600" i="1" dirty="0" smtClean="0"/>
              <a:t>А як джміль в саду бринить ?</a:t>
            </a:r>
          </a:p>
          <a:p>
            <a:r>
              <a:rPr lang="uk-UA" sz="3600" i="1" dirty="0" smtClean="0"/>
              <a:t>Як шумлять у птаха крила ?</a:t>
            </a:r>
          </a:p>
          <a:p>
            <a:r>
              <a:rPr lang="uk-UA" sz="3600" i="1" dirty="0" smtClean="0"/>
              <a:t> А у морі синьому вітрила ?</a:t>
            </a:r>
            <a:endParaRPr lang="ru-RU" sz="3600" i="1" dirty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23728" y="332656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Гра “ Я почну, а ти </a:t>
            </a:r>
            <a:r>
              <a:rPr lang="uk-UA" sz="3200" i="1" dirty="0" err="1" smtClean="0">
                <a:solidFill>
                  <a:srgbClr val="FF0000"/>
                </a:solidFill>
              </a:rPr>
              <a:t>дочитай”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1268760"/>
            <a:ext cx="64087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/>
              <a:t>Колись, давно – </a:t>
            </a:r>
            <a:r>
              <a:rPr lang="uk-UA" sz="2800" i="1" dirty="0" err="1" smtClean="0"/>
              <a:t>давно</a:t>
            </a:r>
            <a:r>
              <a:rPr lang="uk-UA" sz="2800" i="1" dirty="0" smtClean="0"/>
              <a:t>…</a:t>
            </a:r>
          </a:p>
          <a:p>
            <a:r>
              <a:rPr lang="uk-UA" sz="2800" i="1" dirty="0" smtClean="0"/>
              <a:t>Видно, й рослинам…</a:t>
            </a:r>
          </a:p>
          <a:p>
            <a:r>
              <a:rPr lang="uk-UA" sz="2800" i="1" dirty="0" smtClean="0"/>
              <a:t>Викопала…</a:t>
            </a:r>
          </a:p>
          <a:p>
            <a:r>
              <a:rPr lang="uk-UA" sz="2800" i="1" dirty="0" smtClean="0"/>
              <a:t>Росте воно…</a:t>
            </a:r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23728" y="332656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Гра “ Я почну, а ти </a:t>
            </a:r>
            <a:r>
              <a:rPr lang="uk-UA" sz="3200" i="1" dirty="0" err="1" smtClean="0">
                <a:solidFill>
                  <a:srgbClr val="FF0000"/>
                </a:solidFill>
              </a:rPr>
              <a:t>дочитай”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1268760"/>
            <a:ext cx="64087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/>
              <a:t>Колись, давно – </a:t>
            </a:r>
            <a:r>
              <a:rPr lang="uk-UA" sz="2800" i="1" dirty="0" err="1" smtClean="0"/>
              <a:t>давно</a:t>
            </a:r>
            <a:r>
              <a:rPr lang="uk-UA" sz="2800" i="1" dirty="0" smtClean="0"/>
              <a:t>…</a:t>
            </a:r>
          </a:p>
          <a:p>
            <a:r>
              <a:rPr lang="uk-UA" sz="2800" i="1" dirty="0" smtClean="0"/>
              <a:t>Видно, й рослинам…</a:t>
            </a:r>
          </a:p>
          <a:p>
            <a:r>
              <a:rPr lang="uk-UA" sz="2800" i="1" dirty="0" smtClean="0"/>
              <a:t>Викопала…</a:t>
            </a:r>
          </a:p>
          <a:p>
            <a:r>
              <a:rPr lang="uk-UA" sz="2800" i="1" dirty="0" smtClean="0"/>
              <a:t>Росте воно…</a:t>
            </a:r>
          </a:p>
          <a:p>
            <a:r>
              <a:rPr lang="uk-UA" sz="2800" i="1" dirty="0" smtClean="0"/>
              <a:t>Іде якось…</a:t>
            </a:r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23728" y="332656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Гра “ Я почну, а ти </a:t>
            </a:r>
            <a:r>
              <a:rPr lang="uk-UA" sz="3200" i="1" dirty="0" err="1" smtClean="0">
                <a:solidFill>
                  <a:srgbClr val="FF0000"/>
                </a:solidFill>
              </a:rPr>
              <a:t>дочитай”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1268760"/>
            <a:ext cx="64087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/>
              <a:t>Колись, давно – </a:t>
            </a:r>
            <a:r>
              <a:rPr lang="uk-UA" sz="2800" i="1" dirty="0" err="1" smtClean="0"/>
              <a:t>давно</a:t>
            </a:r>
            <a:r>
              <a:rPr lang="uk-UA" sz="2800" i="1" dirty="0" smtClean="0"/>
              <a:t>…</a:t>
            </a:r>
          </a:p>
          <a:p>
            <a:r>
              <a:rPr lang="uk-UA" sz="2800" i="1" dirty="0" smtClean="0"/>
              <a:t>Видно, й рослинам…</a:t>
            </a:r>
          </a:p>
          <a:p>
            <a:r>
              <a:rPr lang="uk-UA" sz="2800" i="1" dirty="0" smtClean="0"/>
              <a:t>Викопала…</a:t>
            </a:r>
          </a:p>
          <a:p>
            <a:r>
              <a:rPr lang="uk-UA" sz="2800" i="1" dirty="0" smtClean="0"/>
              <a:t>Росте воно…</a:t>
            </a:r>
          </a:p>
          <a:p>
            <a:r>
              <a:rPr lang="uk-UA" sz="2800" i="1" dirty="0" smtClean="0"/>
              <a:t>Іде якось…</a:t>
            </a:r>
          </a:p>
          <a:p>
            <a:r>
              <a:rPr lang="uk-UA" sz="2800" i="1" dirty="0" smtClean="0"/>
              <a:t>Усміхнувся…</a:t>
            </a:r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23728" y="332656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Гра “ Я почну, а ти </a:t>
            </a:r>
            <a:r>
              <a:rPr lang="uk-UA" sz="3200" i="1" dirty="0" err="1" smtClean="0">
                <a:solidFill>
                  <a:srgbClr val="FF0000"/>
                </a:solidFill>
              </a:rPr>
              <a:t>дочитай”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1268760"/>
            <a:ext cx="640871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/>
              <a:t>Колись, давно – </a:t>
            </a:r>
            <a:r>
              <a:rPr lang="uk-UA" sz="2800" i="1" dirty="0" err="1" smtClean="0"/>
              <a:t>давно</a:t>
            </a:r>
            <a:r>
              <a:rPr lang="uk-UA" sz="2800" i="1" dirty="0" smtClean="0"/>
              <a:t>…</a:t>
            </a:r>
          </a:p>
          <a:p>
            <a:r>
              <a:rPr lang="uk-UA" sz="2800" i="1" dirty="0" smtClean="0"/>
              <a:t>Видно, й рослинам…</a:t>
            </a:r>
          </a:p>
          <a:p>
            <a:r>
              <a:rPr lang="uk-UA" sz="2800" i="1" dirty="0" smtClean="0"/>
              <a:t>Викопала…</a:t>
            </a:r>
          </a:p>
          <a:p>
            <a:r>
              <a:rPr lang="uk-UA" sz="2800" i="1" dirty="0" smtClean="0"/>
              <a:t>Росте воно…</a:t>
            </a:r>
          </a:p>
          <a:p>
            <a:r>
              <a:rPr lang="uk-UA" sz="2800" i="1" dirty="0" smtClean="0"/>
              <a:t>Іде якось…</a:t>
            </a:r>
          </a:p>
          <a:p>
            <a:r>
              <a:rPr lang="uk-UA" sz="2800" i="1" dirty="0" smtClean="0"/>
              <a:t>Усміхнувся…</a:t>
            </a:r>
          </a:p>
          <a:p>
            <a:r>
              <a:rPr lang="uk-UA" sz="2800" i="1" dirty="0" smtClean="0"/>
              <a:t>Обсипався…</a:t>
            </a:r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23728" y="332656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Гра “ Я почну, а ти </a:t>
            </a:r>
            <a:r>
              <a:rPr lang="uk-UA" sz="3200" i="1" dirty="0" err="1" smtClean="0">
                <a:solidFill>
                  <a:srgbClr val="FF0000"/>
                </a:solidFill>
              </a:rPr>
              <a:t>дочитай”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1268760"/>
            <a:ext cx="64087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/>
              <a:t>Колись, давно – </a:t>
            </a:r>
            <a:r>
              <a:rPr lang="uk-UA" sz="2800" i="1" dirty="0" err="1" smtClean="0"/>
              <a:t>давно</a:t>
            </a:r>
            <a:r>
              <a:rPr lang="uk-UA" sz="2800" i="1" dirty="0" smtClean="0"/>
              <a:t>…</a:t>
            </a:r>
          </a:p>
          <a:p>
            <a:r>
              <a:rPr lang="uk-UA" sz="2800" i="1" dirty="0" smtClean="0"/>
              <a:t>Видно, й рослинам…</a:t>
            </a:r>
          </a:p>
          <a:p>
            <a:r>
              <a:rPr lang="uk-UA" sz="2800" i="1" dirty="0" smtClean="0"/>
              <a:t>Викопала…</a:t>
            </a:r>
          </a:p>
          <a:p>
            <a:r>
              <a:rPr lang="uk-UA" sz="2800" i="1" dirty="0" smtClean="0"/>
              <a:t>Росте воно…</a:t>
            </a:r>
          </a:p>
          <a:p>
            <a:r>
              <a:rPr lang="uk-UA" sz="2800" i="1" dirty="0" smtClean="0"/>
              <a:t>Іде якось…</a:t>
            </a:r>
          </a:p>
          <a:p>
            <a:r>
              <a:rPr lang="uk-UA" sz="2800" i="1" dirty="0" smtClean="0"/>
              <a:t>Усміхнувся…</a:t>
            </a:r>
          </a:p>
          <a:p>
            <a:r>
              <a:rPr lang="uk-UA" sz="2800" i="1" dirty="0" smtClean="0"/>
              <a:t>Обсипався…</a:t>
            </a:r>
          </a:p>
          <a:p>
            <a:r>
              <a:rPr lang="uk-UA" sz="2800" i="1" dirty="0" smtClean="0"/>
              <a:t>Прийшла й…</a:t>
            </a:r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23728" y="332656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Гра “ Я почну, а ти </a:t>
            </a:r>
            <a:r>
              <a:rPr lang="uk-UA" sz="3200" i="1" dirty="0" err="1" smtClean="0">
                <a:solidFill>
                  <a:srgbClr val="FF0000"/>
                </a:solidFill>
              </a:rPr>
              <a:t>дочитай”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1268760"/>
            <a:ext cx="64087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/>
              <a:t>Колись, давно – </a:t>
            </a:r>
            <a:r>
              <a:rPr lang="uk-UA" sz="2800" i="1" dirty="0" err="1" smtClean="0"/>
              <a:t>давно</a:t>
            </a:r>
            <a:r>
              <a:rPr lang="uk-UA" sz="2800" i="1" dirty="0" smtClean="0"/>
              <a:t>…</a:t>
            </a:r>
          </a:p>
          <a:p>
            <a:r>
              <a:rPr lang="uk-UA" sz="2800" i="1" dirty="0" smtClean="0"/>
              <a:t>Видно, й рослинам…</a:t>
            </a:r>
          </a:p>
          <a:p>
            <a:r>
              <a:rPr lang="uk-UA" sz="2800" i="1" dirty="0" smtClean="0"/>
              <a:t>Викопала…</a:t>
            </a:r>
          </a:p>
          <a:p>
            <a:r>
              <a:rPr lang="uk-UA" sz="2800" i="1" dirty="0" smtClean="0"/>
              <a:t>Росте воно…</a:t>
            </a:r>
          </a:p>
          <a:p>
            <a:r>
              <a:rPr lang="uk-UA" sz="2800" i="1" dirty="0" smtClean="0"/>
              <a:t>Іде якось…</a:t>
            </a:r>
          </a:p>
          <a:p>
            <a:r>
              <a:rPr lang="uk-UA" sz="2800" i="1" dirty="0" smtClean="0"/>
              <a:t>Усміхнувся…</a:t>
            </a:r>
          </a:p>
          <a:p>
            <a:r>
              <a:rPr lang="uk-UA" sz="2800" i="1" dirty="0" smtClean="0"/>
              <a:t>Обсипався…</a:t>
            </a:r>
          </a:p>
          <a:p>
            <a:r>
              <a:rPr lang="uk-UA" sz="2800" i="1" dirty="0" smtClean="0"/>
              <a:t>Прийшла й…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51720" y="4725144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/>
              <a:t> Відтоді всі…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67744" y="260648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      Гра </a:t>
            </a:r>
            <a:r>
              <a:rPr lang="uk-UA" sz="3200" i="1" dirty="0" err="1" smtClean="0">
                <a:solidFill>
                  <a:srgbClr val="FF0000"/>
                </a:solidFill>
              </a:rPr>
              <a:t>“Так</a:t>
            </a:r>
            <a:r>
              <a:rPr lang="uk-UA" sz="3200" i="1" dirty="0" smtClean="0">
                <a:solidFill>
                  <a:srgbClr val="FF0000"/>
                </a:solidFill>
              </a:rPr>
              <a:t> чи </a:t>
            </a:r>
            <a:r>
              <a:rPr lang="uk-UA" sz="3200" i="1" dirty="0" err="1" smtClean="0">
                <a:solidFill>
                  <a:srgbClr val="FF0000"/>
                </a:solidFill>
              </a:rPr>
              <a:t>ні”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744" y="1340768"/>
            <a:ext cx="6120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uk-UA" sz="2800" i="1" dirty="0" smtClean="0"/>
              <a:t> У Калини було щире серце?</a:t>
            </a:r>
          </a:p>
          <a:p>
            <a:r>
              <a:rPr lang="uk-UA" sz="2800" i="1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67744" y="260648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      Гра </a:t>
            </a:r>
            <a:r>
              <a:rPr lang="uk-UA" sz="3200" i="1" dirty="0" err="1" smtClean="0">
                <a:solidFill>
                  <a:srgbClr val="FF0000"/>
                </a:solidFill>
              </a:rPr>
              <a:t>“Так</a:t>
            </a:r>
            <a:r>
              <a:rPr lang="uk-UA" sz="3200" i="1" dirty="0" smtClean="0">
                <a:solidFill>
                  <a:srgbClr val="FF0000"/>
                </a:solidFill>
              </a:rPr>
              <a:t> чи </a:t>
            </a:r>
            <a:r>
              <a:rPr lang="uk-UA" sz="3200" i="1" dirty="0" err="1" smtClean="0">
                <a:solidFill>
                  <a:srgbClr val="FF0000"/>
                </a:solidFill>
              </a:rPr>
              <a:t>ні”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744" y="1340768"/>
            <a:ext cx="61206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uk-UA" sz="2800" i="1" dirty="0" smtClean="0"/>
              <a:t> У Калини було щире серце?</a:t>
            </a:r>
          </a:p>
          <a:p>
            <a:r>
              <a:rPr lang="uk-UA" sz="2800" i="1" dirty="0" smtClean="0"/>
              <a:t> </a:t>
            </a:r>
          </a:p>
          <a:p>
            <a:pPr>
              <a:buFont typeface="Wingdings" pitchFamily="2" charset="2"/>
              <a:buChar char="v"/>
            </a:pPr>
            <a:r>
              <a:rPr lang="uk-UA" sz="2800" i="1" dirty="0" smtClean="0"/>
              <a:t>Калина посадила кущик восени?</a:t>
            </a:r>
          </a:p>
          <a:p>
            <a:endParaRPr lang="uk-UA" sz="2800" i="1" dirty="0" smtClean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67744" y="260648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      Гра </a:t>
            </a:r>
            <a:r>
              <a:rPr lang="uk-UA" sz="3200" i="1" dirty="0" err="1" smtClean="0">
                <a:solidFill>
                  <a:srgbClr val="FF0000"/>
                </a:solidFill>
              </a:rPr>
              <a:t>“Так</a:t>
            </a:r>
            <a:r>
              <a:rPr lang="uk-UA" sz="3200" i="1" dirty="0" smtClean="0">
                <a:solidFill>
                  <a:srgbClr val="FF0000"/>
                </a:solidFill>
              </a:rPr>
              <a:t> чи </a:t>
            </a:r>
            <a:r>
              <a:rPr lang="uk-UA" sz="3200" i="1" dirty="0" err="1" smtClean="0">
                <a:solidFill>
                  <a:srgbClr val="FF0000"/>
                </a:solidFill>
              </a:rPr>
              <a:t>ні”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744" y="1340768"/>
            <a:ext cx="61206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uk-UA" sz="2800" i="1" dirty="0" smtClean="0"/>
              <a:t> У Калини було щире серце?</a:t>
            </a:r>
          </a:p>
          <a:p>
            <a:r>
              <a:rPr lang="uk-UA" sz="2800" i="1" dirty="0" smtClean="0"/>
              <a:t> </a:t>
            </a:r>
          </a:p>
          <a:p>
            <a:pPr>
              <a:buFont typeface="Wingdings" pitchFamily="2" charset="2"/>
              <a:buChar char="v"/>
            </a:pPr>
            <a:r>
              <a:rPr lang="uk-UA" sz="2800" i="1" dirty="0" smtClean="0"/>
              <a:t>Калина посадила кущик восени?</a:t>
            </a:r>
          </a:p>
          <a:p>
            <a:endParaRPr lang="uk-UA" sz="2800" i="1" dirty="0" smtClean="0"/>
          </a:p>
          <a:p>
            <a:pPr>
              <a:buFont typeface="Wingdings" pitchFamily="2" charset="2"/>
              <a:buChar char="v"/>
            </a:pPr>
            <a:r>
              <a:rPr lang="uk-UA" sz="2800" i="1" dirty="0" smtClean="0"/>
              <a:t>Подорожній пішов собі мовчки?</a:t>
            </a:r>
          </a:p>
          <a:p>
            <a:r>
              <a:rPr lang="uk-UA" sz="2800" i="1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67744" y="260648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      Гра </a:t>
            </a:r>
            <a:r>
              <a:rPr lang="uk-UA" sz="3200" i="1" dirty="0" err="1" smtClean="0">
                <a:solidFill>
                  <a:srgbClr val="FF0000"/>
                </a:solidFill>
              </a:rPr>
              <a:t>“Так</a:t>
            </a:r>
            <a:r>
              <a:rPr lang="uk-UA" sz="3200" i="1" dirty="0" smtClean="0">
                <a:solidFill>
                  <a:srgbClr val="FF0000"/>
                </a:solidFill>
              </a:rPr>
              <a:t> чи </a:t>
            </a:r>
            <a:r>
              <a:rPr lang="uk-UA" sz="3200" i="1" dirty="0" err="1" smtClean="0">
                <a:solidFill>
                  <a:srgbClr val="FF0000"/>
                </a:solidFill>
              </a:rPr>
              <a:t>ні”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744" y="1340768"/>
            <a:ext cx="61206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uk-UA" sz="2800" i="1" dirty="0" smtClean="0"/>
              <a:t> У Калини було щире серце?</a:t>
            </a:r>
          </a:p>
          <a:p>
            <a:r>
              <a:rPr lang="uk-UA" sz="2800" i="1" dirty="0" smtClean="0"/>
              <a:t> </a:t>
            </a:r>
          </a:p>
          <a:p>
            <a:pPr>
              <a:buFont typeface="Wingdings" pitchFamily="2" charset="2"/>
              <a:buChar char="v"/>
            </a:pPr>
            <a:r>
              <a:rPr lang="uk-UA" sz="2800" i="1" dirty="0" smtClean="0"/>
              <a:t>Калина посадила кущик восени?</a:t>
            </a:r>
          </a:p>
          <a:p>
            <a:endParaRPr lang="uk-UA" sz="2800" i="1" dirty="0" smtClean="0"/>
          </a:p>
          <a:p>
            <a:pPr>
              <a:buFont typeface="Wingdings" pitchFamily="2" charset="2"/>
              <a:buChar char="v"/>
            </a:pPr>
            <a:r>
              <a:rPr lang="uk-UA" sz="2800" i="1" dirty="0" smtClean="0"/>
              <a:t>Подорожній пішов собі мовчки?</a:t>
            </a:r>
          </a:p>
          <a:p>
            <a:r>
              <a:rPr lang="uk-UA" sz="2800" i="1" dirty="0" smtClean="0"/>
              <a:t> </a:t>
            </a:r>
          </a:p>
          <a:p>
            <a:pPr>
              <a:buFont typeface="Wingdings" pitchFamily="2" charset="2"/>
              <a:buChar char="v"/>
            </a:pPr>
            <a:r>
              <a:rPr lang="uk-UA" sz="2800" i="1" dirty="0" smtClean="0"/>
              <a:t>Заховані у ягодах зернятка схожі на маленьке серце?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07704" y="332656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       </a:t>
            </a:r>
            <a:r>
              <a:rPr lang="uk-UA" sz="3600" i="1" dirty="0" smtClean="0">
                <a:solidFill>
                  <a:srgbClr val="FF0000"/>
                </a:solidFill>
              </a:rPr>
              <a:t>Читання речення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688" y="2924944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Калина – символ нашого народу.</a:t>
            </a:r>
            <a:endParaRPr lang="ru-RU" sz="3200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2771800" y="2636912"/>
            <a:ext cx="288032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23728" y="332656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      Робота в парах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5736" y="1412776"/>
            <a:ext cx="63367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  </a:t>
            </a:r>
            <a:r>
              <a:rPr lang="uk-UA" sz="2800" i="1" dirty="0" smtClean="0"/>
              <a:t>Звали ту дівчинку – (Галинкою, Калинкою, Маринкою). </a:t>
            </a:r>
          </a:p>
          <a:p>
            <a:r>
              <a:rPr lang="uk-UA" sz="2800" i="1" dirty="0" smtClean="0"/>
              <a:t>Викопала в гущавині тонюсіньке (стебельце, деревце, джерельце).  Посадила край – (дороги, стежки, шляху, лісу). </a:t>
            </a:r>
          </a:p>
          <a:p>
            <a:r>
              <a:rPr lang="uk-UA" sz="2800" i="1" dirty="0" smtClean="0"/>
              <a:t>Іде якось  шляхом – (чоловік, дядько, подорожній, вовчик – братик).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23728" y="332656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      Робота в парах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5736" y="1412776"/>
            <a:ext cx="63367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  </a:t>
            </a:r>
            <a:r>
              <a:rPr lang="uk-UA" sz="2800" i="1" dirty="0" smtClean="0"/>
              <a:t>Звали ту дівчинку – (Галинкою, </a:t>
            </a:r>
            <a:r>
              <a:rPr lang="uk-UA" sz="2800" b="1" i="1" dirty="0" smtClean="0"/>
              <a:t>КАЛИНКОЮ</a:t>
            </a:r>
            <a:r>
              <a:rPr lang="uk-UA" sz="2800" i="1" dirty="0" smtClean="0"/>
              <a:t>, Маринкою). </a:t>
            </a:r>
          </a:p>
          <a:p>
            <a:r>
              <a:rPr lang="uk-UA" sz="2800" i="1" dirty="0" smtClean="0"/>
              <a:t>Викопала в гущавині тонюсіньке (стебельце, деревце, джерельце).  Посадила край – (дороги, стежки, шляху, лісу). </a:t>
            </a:r>
          </a:p>
          <a:p>
            <a:r>
              <a:rPr lang="uk-UA" sz="2800" i="1" dirty="0" smtClean="0"/>
              <a:t>Іде якось  шляхом – (чоловік, дядько, подорожній, вовчик – братик).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23728" y="332656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      Робота в парах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5736" y="1412776"/>
            <a:ext cx="63367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  </a:t>
            </a:r>
            <a:r>
              <a:rPr lang="uk-UA" sz="2800" i="1" dirty="0" smtClean="0"/>
              <a:t>Звали ту дівчинку – (Галинкою, </a:t>
            </a:r>
            <a:r>
              <a:rPr lang="uk-UA" sz="2800" b="1" i="1" dirty="0" smtClean="0"/>
              <a:t>КАЛИНКОЮ</a:t>
            </a:r>
            <a:r>
              <a:rPr lang="uk-UA" sz="2800" i="1" dirty="0" smtClean="0"/>
              <a:t>, Маринкою). </a:t>
            </a:r>
          </a:p>
          <a:p>
            <a:r>
              <a:rPr lang="uk-UA" sz="2800" i="1" dirty="0" smtClean="0"/>
              <a:t>Викопала в гущавині тонюсіньке (</a:t>
            </a:r>
            <a:r>
              <a:rPr lang="uk-UA" sz="2800" b="1" i="1" dirty="0" smtClean="0"/>
              <a:t>СТЕБЕЛЬЦЕ</a:t>
            </a:r>
            <a:r>
              <a:rPr lang="uk-UA" sz="2800" i="1" dirty="0" smtClean="0"/>
              <a:t>, деревце, джерельце).  Посадила край – (дороги, стежки, шляху, лісу). </a:t>
            </a:r>
          </a:p>
          <a:p>
            <a:r>
              <a:rPr lang="uk-UA" sz="2800" i="1" dirty="0" smtClean="0"/>
              <a:t>Іде якось  шляхом – (чоловік, дядько, подорожній, вовчик – братик).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23728" y="332656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      Робота в парах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5736" y="1412776"/>
            <a:ext cx="63367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  </a:t>
            </a:r>
            <a:r>
              <a:rPr lang="uk-UA" sz="2800" i="1" dirty="0" smtClean="0"/>
              <a:t>Звали ту дівчинку – (Галинкою</a:t>
            </a:r>
            <a:r>
              <a:rPr lang="uk-UA" sz="2800" b="1" i="1" dirty="0" smtClean="0"/>
              <a:t>, КАЛИНКОЮ,</a:t>
            </a:r>
            <a:r>
              <a:rPr lang="uk-UA" sz="2800" i="1" dirty="0" smtClean="0"/>
              <a:t> Маринкою). </a:t>
            </a:r>
          </a:p>
          <a:p>
            <a:r>
              <a:rPr lang="uk-UA" sz="2800" i="1" dirty="0" smtClean="0"/>
              <a:t>Викопала в гущавині тонюсіньке (</a:t>
            </a:r>
            <a:r>
              <a:rPr lang="uk-UA" sz="2800" b="1" i="1" dirty="0" smtClean="0"/>
              <a:t>СТЕБЕЛЬЦЕ</a:t>
            </a:r>
            <a:r>
              <a:rPr lang="uk-UA" sz="2800" i="1" dirty="0" smtClean="0"/>
              <a:t>, деревце, джерельце).  Посадила край – (дороги, стежки</a:t>
            </a:r>
            <a:r>
              <a:rPr lang="uk-UA" sz="2800" b="1" i="1" dirty="0" smtClean="0"/>
              <a:t>,ШЛЯХУ,</a:t>
            </a:r>
            <a:r>
              <a:rPr lang="uk-UA" sz="2800" i="1" dirty="0" smtClean="0"/>
              <a:t> лісу). </a:t>
            </a:r>
          </a:p>
          <a:p>
            <a:r>
              <a:rPr lang="uk-UA" sz="2800" i="1" dirty="0" smtClean="0"/>
              <a:t>Іде якось  шляхом – (чоловік, дядько, подорожній, вовчик – братик).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23728" y="332656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      Робота в парах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5736" y="1412776"/>
            <a:ext cx="63367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  </a:t>
            </a:r>
            <a:r>
              <a:rPr lang="uk-UA" sz="2800" i="1" dirty="0" smtClean="0"/>
              <a:t>Звали ту дівчинку – (Галинкою</a:t>
            </a:r>
            <a:r>
              <a:rPr lang="uk-UA" sz="2800" b="1" i="1" dirty="0" smtClean="0"/>
              <a:t>, КАЛИНКОЮ,</a:t>
            </a:r>
            <a:r>
              <a:rPr lang="uk-UA" sz="2800" i="1" dirty="0" smtClean="0"/>
              <a:t> Маринкою). </a:t>
            </a:r>
          </a:p>
          <a:p>
            <a:r>
              <a:rPr lang="uk-UA" sz="2800" i="1" dirty="0" smtClean="0"/>
              <a:t>Викопала в гущавині тонюсіньке (</a:t>
            </a:r>
            <a:r>
              <a:rPr lang="uk-UA" sz="2800" b="1" i="1" dirty="0" smtClean="0"/>
              <a:t>СТЕБЕЛЬЦЕ</a:t>
            </a:r>
            <a:r>
              <a:rPr lang="uk-UA" sz="2800" i="1" dirty="0" smtClean="0"/>
              <a:t>, деревце, джерельце).  Посадила край – (дороги, стежки</a:t>
            </a:r>
            <a:r>
              <a:rPr lang="uk-UA" sz="2800" b="1" i="1" dirty="0" smtClean="0"/>
              <a:t>,ШЛЯХУ,</a:t>
            </a:r>
            <a:r>
              <a:rPr lang="uk-UA" sz="2800" i="1" dirty="0" smtClean="0"/>
              <a:t> лісу). </a:t>
            </a:r>
          </a:p>
          <a:p>
            <a:r>
              <a:rPr lang="uk-UA" sz="2800" i="1" dirty="0" smtClean="0"/>
              <a:t>Іде якось  шляхом – (чоловік, дядько</a:t>
            </a:r>
            <a:r>
              <a:rPr lang="uk-UA" sz="2800" b="1" i="1" dirty="0" smtClean="0"/>
              <a:t>,ПОДОРОЖНІЙ,</a:t>
            </a:r>
            <a:r>
              <a:rPr lang="uk-UA" sz="2800" i="1" dirty="0" smtClean="0"/>
              <a:t> вовчик – братик).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  Читання </a:t>
            </a:r>
            <a:r>
              <a:rPr lang="uk-UA" sz="3200" i="1" dirty="0" err="1" smtClean="0">
                <a:solidFill>
                  <a:srgbClr val="FF0000"/>
                </a:solidFill>
              </a:rPr>
              <a:t>“Плутанки”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67744" y="1124744"/>
            <a:ext cx="1368152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Спасибі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499992" y="2060848"/>
            <a:ext cx="1296144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тим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300192" y="1412776"/>
            <a:ext cx="1656184" cy="5760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роботящим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220072" y="2996952"/>
            <a:ext cx="1152128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що цей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092280" y="3140968"/>
            <a:ext cx="1512168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рукам,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876256" y="4365104"/>
            <a:ext cx="1512168" cy="5760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посадили,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004048" y="5661248"/>
            <a:ext cx="1728192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і тому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076056" y="4221088"/>
            <a:ext cx="1296144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кущ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03848" y="5445224"/>
            <a:ext cx="1440160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доброму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195736" y="4221088"/>
            <a:ext cx="1656184" cy="5760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серцю,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203848" y="3140968"/>
            <a:ext cx="1656184" cy="5760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що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835696" y="2780928"/>
            <a:ext cx="1224136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його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555776" y="1916832"/>
            <a:ext cx="1440160" cy="5760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викохало!</a:t>
            </a:r>
            <a:endParaRPr lang="ru-RU" dirty="0"/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3707904" y="1340768"/>
            <a:ext cx="936104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5868144" y="1916832"/>
            <a:ext cx="36004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7668344" y="2060848"/>
            <a:ext cx="216024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 flipV="1">
            <a:off x="6516216" y="3140968"/>
            <a:ext cx="504056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6228184" y="3501008"/>
            <a:ext cx="72008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6516216" y="4509120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H="1">
            <a:off x="6660232" y="5085184"/>
            <a:ext cx="432048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15" idx="1"/>
          </p:cNvCxnSpPr>
          <p:nvPr/>
        </p:nvCxnSpPr>
        <p:spPr>
          <a:xfrm flipH="1" flipV="1">
            <a:off x="4716016" y="5805264"/>
            <a:ext cx="288032" cy="1080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H="1" flipV="1">
            <a:off x="3563888" y="4869160"/>
            <a:ext cx="21602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V="1">
            <a:off x="3347864" y="3789040"/>
            <a:ext cx="288032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flipH="1" flipV="1">
            <a:off x="3131840" y="2924944"/>
            <a:ext cx="36004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V="1">
            <a:off x="2195736" y="2276872"/>
            <a:ext cx="288032" cy="432048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flipH="1">
            <a:off x="2627784" y="332657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        </a:t>
            </a:r>
            <a:r>
              <a:rPr lang="uk-UA" sz="3200" i="1" dirty="0" err="1" smtClean="0">
                <a:solidFill>
                  <a:srgbClr val="FF0000"/>
                </a:solidFill>
              </a:rPr>
              <a:t>“Пісняри</a:t>
            </a:r>
            <a:r>
              <a:rPr lang="uk-UA" sz="3200" i="1" dirty="0" smtClean="0">
                <a:solidFill>
                  <a:srgbClr val="FF0000"/>
                </a:solidFill>
              </a:rPr>
              <a:t>"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79712" y="1412776"/>
            <a:ext cx="58326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solidFill>
                  <a:srgbClr val="00B050"/>
                </a:solidFill>
              </a:rPr>
              <a:t>Девіз:</a:t>
            </a:r>
          </a:p>
          <a:p>
            <a:endParaRPr lang="uk-UA" sz="2800" i="1" dirty="0" smtClean="0"/>
          </a:p>
          <a:p>
            <a:r>
              <a:rPr lang="uk-UA" sz="2800" i="1" dirty="0" smtClean="0"/>
              <a:t>Про калину заспіваємо тихенько,</a:t>
            </a:r>
          </a:p>
          <a:p>
            <a:r>
              <a:rPr lang="uk-UA" sz="2800" i="1" dirty="0" smtClean="0"/>
              <a:t>Звеселимо собі серденько.</a:t>
            </a:r>
            <a:endParaRPr lang="ru-RU" sz="2800" i="1" dirty="0"/>
          </a:p>
        </p:txBody>
      </p:sp>
      <p:pic>
        <p:nvPicPr>
          <p:cNvPr id="4098" name="Picture 2" descr="Картинки по запросу гроно калини малюн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789040"/>
            <a:ext cx="3143250" cy="24860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051720" y="620688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      </a:t>
            </a:r>
            <a:r>
              <a:rPr lang="uk-UA" sz="3200" i="1" dirty="0" err="1" smtClean="0">
                <a:solidFill>
                  <a:srgbClr val="FF0000"/>
                </a:solidFill>
              </a:rPr>
              <a:t>Фізкультхвилинка</a:t>
            </a:r>
            <a:endParaRPr lang="ru-RU" sz="3200" i="1" dirty="0">
              <a:solidFill>
                <a:srgbClr val="FF0000"/>
              </a:solidFill>
            </a:endParaRPr>
          </a:p>
        </p:txBody>
      </p:sp>
      <p:pic>
        <p:nvPicPr>
          <p:cNvPr id="7" name="О1, у лузі калин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60432" y="6237312"/>
            <a:ext cx="304800" cy="304800"/>
          </a:xfrm>
          <a:prstGeom prst="rect">
            <a:avLst/>
          </a:prstGeom>
        </p:spPr>
      </p:pic>
      <p:pic>
        <p:nvPicPr>
          <p:cNvPr id="2050" name="Picture 2" descr="Картинки по запросу фізкультхвилинка для дітей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744" y="1484784"/>
            <a:ext cx="6286500" cy="45529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11760" y="260648"/>
            <a:ext cx="561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      </a:t>
            </a:r>
            <a:r>
              <a:rPr lang="uk-UA" sz="3200" i="1" dirty="0" err="1" smtClean="0">
                <a:solidFill>
                  <a:srgbClr val="FF0000"/>
                </a:solidFill>
              </a:rPr>
              <a:t>“Літератори”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752" y="1412776"/>
            <a:ext cx="60486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solidFill>
                  <a:srgbClr val="00B050"/>
                </a:solidFill>
              </a:rPr>
              <a:t>Девіз:</a:t>
            </a:r>
          </a:p>
          <a:p>
            <a:endParaRPr lang="uk-UA" sz="2800" i="1" dirty="0" smtClean="0"/>
          </a:p>
          <a:p>
            <a:r>
              <a:rPr lang="uk-UA" sz="2800" i="1" dirty="0" smtClean="0"/>
              <a:t>Ми віршики про калину  шукали,</a:t>
            </a:r>
          </a:p>
          <a:p>
            <a:r>
              <a:rPr lang="uk-UA" sz="2800" i="1" dirty="0" smtClean="0"/>
              <a:t>Нам батьки, ну дуже трішки, допомагали.</a:t>
            </a:r>
            <a:endParaRPr lang="ru-RU" sz="2800" i="1" dirty="0"/>
          </a:p>
        </p:txBody>
      </p:sp>
      <p:pic>
        <p:nvPicPr>
          <p:cNvPr id="1026" name="Picture 2" descr="Картинки по запросу село кали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789040"/>
            <a:ext cx="4680520" cy="2880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131840" y="260648"/>
            <a:ext cx="50405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/>
              <a:t>На </a:t>
            </a:r>
            <a:r>
              <a:rPr lang="ru-RU" sz="2000" i="1" dirty="0" err="1" smtClean="0"/>
              <a:t>калині</a:t>
            </a:r>
            <a:r>
              <a:rPr lang="ru-RU" sz="2000" i="1" dirty="0" smtClean="0"/>
              <a:t> мене </a:t>
            </a:r>
            <a:r>
              <a:rPr lang="ru-RU" sz="2000" i="1" dirty="0" err="1" smtClean="0"/>
              <a:t>мати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колихала</a:t>
            </a:r>
            <a:r>
              <a:rPr lang="ru-RU" sz="2000" i="1" dirty="0" smtClean="0"/>
              <a:t>,</a:t>
            </a:r>
            <a:br>
              <a:rPr lang="ru-RU" sz="2000" i="1" dirty="0" smtClean="0"/>
            </a:br>
            <a:r>
              <a:rPr lang="ru-RU" sz="2000" i="1" dirty="0" smtClean="0"/>
              <a:t>В </a:t>
            </a:r>
            <a:r>
              <a:rPr lang="ru-RU" sz="2000" i="1" dirty="0" err="1" smtClean="0"/>
              <a:t>чистім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полі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щастя-долі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побажала</a:t>
            </a:r>
            <a:r>
              <a:rPr lang="ru-RU" sz="2000" i="1" dirty="0" smtClean="0"/>
              <a:t>.</a:t>
            </a:r>
            <a:br>
              <a:rPr lang="ru-RU" sz="2000" i="1" dirty="0" smtClean="0"/>
            </a:br>
            <a:r>
              <a:rPr lang="ru-RU" sz="2000" i="1" dirty="0" smtClean="0"/>
              <a:t>Ой, </a:t>
            </a:r>
            <a:r>
              <a:rPr lang="ru-RU" sz="2000" i="1" dirty="0" err="1" smtClean="0"/>
              <a:t>калинонько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червона</a:t>
            </a:r>
            <a:r>
              <a:rPr lang="ru-RU" sz="2000" i="1" dirty="0" smtClean="0"/>
              <a:t>, не </a:t>
            </a:r>
            <a:r>
              <a:rPr lang="ru-RU" sz="2000" i="1" dirty="0" err="1" smtClean="0"/>
              <a:t>хилися</a:t>
            </a:r>
            <a:r>
              <a:rPr lang="ru-RU" sz="2000" i="1" dirty="0" smtClean="0"/>
              <a:t>,</a:t>
            </a:r>
            <a:br>
              <a:rPr lang="ru-RU" sz="2000" i="1" dirty="0" smtClean="0"/>
            </a:br>
            <a:r>
              <a:rPr lang="ru-RU" sz="2000" i="1" dirty="0" smtClean="0"/>
              <a:t>В </a:t>
            </a:r>
            <a:r>
              <a:rPr lang="ru-RU" sz="2000" i="1" dirty="0" err="1" smtClean="0"/>
              <a:t>чистім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полі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щастя-долі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наберися</a:t>
            </a:r>
            <a:r>
              <a:rPr lang="ru-RU" sz="2000" i="1" dirty="0" smtClean="0"/>
              <a:t>.</a:t>
            </a:r>
            <a:br>
              <a:rPr lang="ru-RU" sz="2000" i="1" dirty="0" smtClean="0"/>
            </a:br>
            <a:r>
              <a:rPr lang="ru-RU" sz="2000" i="1" dirty="0" smtClean="0"/>
              <a:t>Та </a:t>
            </a:r>
            <a:r>
              <a:rPr lang="ru-RU" sz="2000" i="1" dirty="0" err="1" smtClean="0"/>
              <a:t>літа</a:t>
            </a:r>
            <a:r>
              <a:rPr lang="ru-RU" sz="2000" i="1" dirty="0" smtClean="0"/>
              <a:t> давно минули, </a:t>
            </a:r>
            <a:r>
              <a:rPr lang="ru-RU" sz="2000" i="1" dirty="0" err="1" smtClean="0"/>
              <a:t>одлунали</a:t>
            </a:r>
            <a:r>
              <a:rPr lang="ru-RU" sz="2000" i="1" dirty="0" smtClean="0"/>
              <a:t>, </a:t>
            </a:r>
            <a:br>
              <a:rPr lang="ru-RU" sz="2000" i="1" dirty="0" smtClean="0"/>
            </a:br>
            <a:r>
              <a:rPr lang="ru-RU" sz="2000" i="1" dirty="0" smtClean="0"/>
              <a:t>Як мене </a:t>
            </a:r>
            <a:r>
              <a:rPr lang="ru-RU" sz="2000" i="1" dirty="0" err="1" smtClean="0"/>
              <a:t>гілля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високе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колихало</a:t>
            </a:r>
            <a:r>
              <a:rPr lang="ru-RU" sz="2000" i="1" dirty="0" smtClean="0"/>
              <a:t>. </a:t>
            </a:r>
            <a:br>
              <a:rPr lang="ru-RU" sz="2000" i="1" dirty="0" smtClean="0"/>
            </a:br>
            <a:r>
              <a:rPr lang="ru-RU" sz="2000" i="1" dirty="0" err="1" smtClean="0"/>
              <a:t>Знов</a:t>
            </a:r>
            <a:r>
              <a:rPr lang="ru-RU" sz="2000" i="1" dirty="0" smtClean="0"/>
              <a:t> калина коло </a:t>
            </a:r>
            <a:r>
              <a:rPr lang="ru-RU" sz="2000" i="1" dirty="0" err="1" smtClean="0"/>
              <a:t>млину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розцвітає</a:t>
            </a:r>
            <a:r>
              <a:rPr lang="ru-RU" sz="2000" i="1" dirty="0" smtClean="0"/>
              <a:t>, </a:t>
            </a:r>
            <a:br>
              <a:rPr lang="ru-RU" sz="2000" i="1" dirty="0" smtClean="0"/>
            </a:br>
            <a:r>
              <a:rPr lang="ru-RU" sz="2000" i="1" dirty="0" err="1" smtClean="0"/>
              <a:t>Мого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рідного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синочка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забавляє</a:t>
            </a:r>
            <a:r>
              <a:rPr lang="ru-RU" sz="2000" i="1" dirty="0" smtClean="0"/>
              <a:t>. </a:t>
            </a:r>
            <a:br>
              <a:rPr lang="ru-RU" sz="2000" i="1" dirty="0" smtClean="0"/>
            </a:br>
            <a:r>
              <a:rPr lang="ru-RU" sz="2000" i="1" dirty="0" err="1" smtClean="0"/>
              <a:t>Виростай</a:t>
            </a:r>
            <a:r>
              <a:rPr lang="ru-RU" sz="2000" i="1" dirty="0" smtClean="0"/>
              <a:t> же, </a:t>
            </a:r>
            <a:r>
              <a:rPr lang="ru-RU" sz="2000" i="1" dirty="0" err="1" smtClean="0"/>
              <a:t>мій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синочку</a:t>
            </a:r>
            <a:r>
              <a:rPr lang="ru-RU" sz="2000" i="1" dirty="0" smtClean="0"/>
              <a:t>, </a:t>
            </a:r>
            <a:r>
              <a:rPr lang="ru-RU" sz="2000" i="1" dirty="0" err="1" smtClean="0"/>
              <a:t>мій</a:t>
            </a:r>
            <a:r>
              <a:rPr lang="ru-RU" sz="2000" i="1" dirty="0" smtClean="0"/>
              <a:t> соколе, </a:t>
            </a:r>
            <a:br>
              <a:rPr lang="ru-RU" sz="2000" i="1" dirty="0" smtClean="0"/>
            </a:br>
            <a:r>
              <a:rPr lang="ru-RU" sz="2000" i="1" dirty="0" err="1" smtClean="0"/>
              <a:t>Тобі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щастям</a:t>
            </a:r>
            <a:r>
              <a:rPr lang="ru-RU" sz="2000" i="1" dirty="0" smtClean="0"/>
              <a:t> колоситься </a:t>
            </a:r>
            <a:r>
              <a:rPr lang="ru-RU" sz="2000" i="1" dirty="0" err="1" smtClean="0"/>
              <a:t>рідне</a:t>
            </a:r>
            <a:r>
              <a:rPr lang="ru-RU" sz="2000" i="1" dirty="0" smtClean="0"/>
              <a:t> поле. </a:t>
            </a:r>
            <a:br>
              <a:rPr lang="ru-RU" sz="2000" i="1" dirty="0" smtClean="0"/>
            </a:br>
            <a:r>
              <a:rPr lang="ru-RU" sz="2000" i="1" dirty="0" err="1" smtClean="0"/>
              <a:t>Пролягла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тобі</a:t>
            </a:r>
            <a:r>
              <a:rPr lang="ru-RU" sz="2000" i="1" dirty="0" smtClean="0"/>
              <a:t> на </a:t>
            </a:r>
            <a:r>
              <a:rPr lang="ru-RU" sz="2000" i="1" dirty="0" err="1" smtClean="0"/>
              <a:t>зорі</a:t>
            </a:r>
            <a:r>
              <a:rPr lang="ru-RU" sz="2000" i="1" dirty="0" smtClean="0"/>
              <a:t> путь </a:t>
            </a:r>
            <a:r>
              <a:rPr lang="ru-RU" sz="2000" i="1" dirty="0" err="1" smtClean="0"/>
              <a:t>орлина</a:t>
            </a:r>
            <a:r>
              <a:rPr lang="ru-RU" sz="2000" i="1" dirty="0" smtClean="0"/>
              <a:t>, </a:t>
            </a:r>
            <a:br>
              <a:rPr lang="ru-RU" sz="2000" i="1" dirty="0" smtClean="0"/>
            </a:br>
            <a:r>
              <a:rPr lang="ru-RU" sz="2000" i="1" dirty="0" smtClean="0"/>
              <a:t>І в дорогу </a:t>
            </a:r>
            <a:r>
              <a:rPr lang="ru-RU" sz="2000" i="1" dirty="0" err="1" smtClean="0"/>
              <a:t>проводжає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цвіт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калини</a:t>
            </a:r>
            <a:r>
              <a:rPr lang="ru-RU" sz="2000" i="1" dirty="0" smtClean="0"/>
              <a:t>.</a:t>
            </a:r>
            <a:endParaRPr lang="ru-RU" sz="2000" i="1" dirty="0"/>
          </a:p>
        </p:txBody>
      </p:sp>
      <p:pic>
        <p:nvPicPr>
          <p:cNvPr id="45060" name="Picture 4" descr="Картинки по запросу на калині мене мати колихал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4149080"/>
            <a:ext cx="3712468" cy="24026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07704" y="332656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      </a:t>
            </a:r>
            <a:r>
              <a:rPr lang="uk-UA" sz="3600" dirty="0" smtClean="0">
                <a:solidFill>
                  <a:srgbClr val="FF0000"/>
                </a:solidFill>
              </a:rPr>
              <a:t> </a:t>
            </a:r>
            <a:r>
              <a:rPr lang="uk-UA" sz="3600" i="1" dirty="0" smtClean="0">
                <a:solidFill>
                  <a:srgbClr val="FF0000"/>
                </a:solidFill>
              </a:rPr>
              <a:t>Читання речення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688" y="2924944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Калина – символ нашого народу.</a:t>
            </a:r>
            <a:endParaRPr lang="ru-RU" sz="3200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4572000" y="2708920"/>
            <a:ext cx="144016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flipH="1">
            <a:off x="2699792" y="332656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 </a:t>
            </a:r>
            <a:r>
              <a:rPr lang="uk-UA" sz="3200" i="1" dirty="0" err="1" smtClean="0">
                <a:solidFill>
                  <a:srgbClr val="FF0000"/>
                </a:solidFill>
              </a:rPr>
              <a:t>“Фольклористи”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95736" y="1268760"/>
            <a:ext cx="583264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00B050"/>
                </a:solidFill>
              </a:rPr>
              <a:t>Девіз:</a:t>
            </a:r>
          </a:p>
          <a:p>
            <a:r>
              <a:rPr lang="uk-UA" sz="3200" i="1" dirty="0" smtClean="0"/>
              <a:t>Ми вміємо красою милуватися, берегти її, примножувати, оберігати.</a:t>
            </a:r>
            <a:endParaRPr lang="ru-RU" sz="3200" i="1" dirty="0"/>
          </a:p>
        </p:txBody>
      </p:sp>
      <p:pic>
        <p:nvPicPr>
          <p:cNvPr id="44034" name="Picture 2" descr="Картинки по запросу село кали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789040"/>
            <a:ext cx="3096344" cy="27809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83768" y="260648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 “ Народні </a:t>
            </a:r>
            <a:r>
              <a:rPr lang="uk-UA" sz="3200" i="1" dirty="0" err="1" smtClean="0">
                <a:solidFill>
                  <a:srgbClr val="FF0000"/>
                </a:solidFill>
              </a:rPr>
              <a:t>цілителі”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83768" y="1340768"/>
            <a:ext cx="53285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solidFill>
                  <a:srgbClr val="00B050"/>
                </a:solidFill>
              </a:rPr>
              <a:t>Девіз:</a:t>
            </a:r>
          </a:p>
          <a:p>
            <a:r>
              <a:rPr lang="uk-UA" sz="2800" i="1" dirty="0" smtClean="0"/>
              <a:t>З природою живи у дружбі,</a:t>
            </a:r>
          </a:p>
          <a:p>
            <a:r>
              <a:rPr lang="uk-UA" sz="2800" i="1" dirty="0" smtClean="0"/>
              <a:t>То буде вона тобі у службі.</a:t>
            </a:r>
            <a:endParaRPr lang="ru-RU" sz="2800" i="1" dirty="0"/>
          </a:p>
        </p:txBody>
      </p:sp>
      <p:pic>
        <p:nvPicPr>
          <p:cNvPr id="49154" name="Picture 2" descr="Картинки по запросу село кали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140968"/>
            <a:ext cx="6264696" cy="34563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83768" y="260648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</a:t>
            </a:r>
            <a:endParaRPr lang="ru-RU" sz="3200" i="1" dirty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276" y="1473201"/>
            <a:ext cx="5499100" cy="367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27761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83768" y="260648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</a:t>
            </a:r>
            <a:endParaRPr lang="ru-RU" sz="3200" i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980728"/>
            <a:ext cx="6408712" cy="4752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26357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83768" y="260648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</a:t>
            </a:r>
            <a:endParaRPr lang="ru-RU" sz="3200" i="1" dirty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845423"/>
            <a:ext cx="6848425" cy="4671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62923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07704" y="260648"/>
            <a:ext cx="47179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           </a:t>
            </a:r>
            <a:r>
              <a:rPr lang="uk-UA" sz="3200" i="1" dirty="0" err="1" smtClean="0">
                <a:solidFill>
                  <a:srgbClr val="FF0000"/>
                </a:solidFill>
              </a:rPr>
              <a:t>“Журналісти”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79712" y="1268760"/>
            <a:ext cx="64807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>
                <a:solidFill>
                  <a:srgbClr val="00B050"/>
                </a:solidFill>
              </a:rPr>
              <a:t>Девіз:</a:t>
            </a:r>
          </a:p>
          <a:p>
            <a:r>
              <a:rPr lang="uk-UA" sz="2800" i="1" dirty="0" smtClean="0"/>
              <a:t>Нехай земля квітує всюди, </a:t>
            </a:r>
          </a:p>
          <a:p>
            <a:r>
              <a:rPr lang="uk-UA" sz="2800" i="1" dirty="0" smtClean="0"/>
              <a:t>природу збережемо, люди!</a:t>
            </a:r>
            <a:endParaRPr lang="ru-RU" sz="2800" i="1" dirty="0"/>
          </a:p>
        </p:txBody>
      </p:sp>
      <p:pic>
        <p:nvPicPr>
          <p:cNvPr id="48130" name="Picture 2" descr="Картинки по запросу село кали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924944"/>
            <a:ext cx="5688632" cy="35730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07704" y="260648"/>
            <a:ext cx="5549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</a:t>
            </a:r>
            <a:endParaRPr lang="ru-RU" sz="3200" i="1" dirty="0">
              <a:solidFill>
                <a:srgbClr val="FF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543711"/>
            <a:ext cx="6858000" cy="569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59420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051720" y="332656"/>
            <a:ext cx="655272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800" i="1" dirty="0" smtClean="0"/>
          </a:p>
          <a:p>
            <a:r>
              <a:rPr lang="uk-UA" sz="2800" i="1" dirty="0" smtClean="0"/>
              <a:t>Лише назву Калинівка носить 70 поселень. А є ще </a:t>
            </a:r>
            <a:r>
              <a:rPr lang="uk-UA" sz="2800" i="1" dirty="0" err="1" smtClean="0"/>
              <a:t>Калинів</a:t>
            </a:r>
            <a:r>
              <a:rPr lang="uk-UA" sz="2800" i="1" dirty="0" smtClean="0"/>
              <a:t>, </a:t>
            </a:r>
            <a:r>
              <a:rPr lang="uk-UA" sz="2800" i="1" dirty="0" err="1" smtClean="0"/>
              <a:t>Калинів</a:t>
            </a:r>
            <a:r>
              <a:rPr lang="uk-UA" sz="2800" i="1" dirty="0" smtClean="0"/>
              <a:t> Міст, Калинка, Калинова Балка, Калинове, </a:t>
            </a:r>
            <a:r>
              <a:rPr lang="uk-UA" sz="2800" i="1" dirty="0" err="1" smtClean="0"/>
              <a:t>Калинове</a:t>
            </a:r>
            <a:r>
              <a:rPr lang="uk-UA" sz="2800" i="1" dirty="0" smtClean="0"/>
              <a:t> – </a:t>
            </a:r>
            <a:r>
              <a:rPr lang="uk-UA" sz="2800" i="1" dirty="0" err="1" smtClean="0"/>
              <a:t>Борщувате</a:t>
            </a:r>
            <a:r>
              <a:rPr lang="uk-UA" sz="2800" i="1" dirty="0" smtClean="0"/>
              <a:t>, Калиновий Гай. Навіть у нас, в Тячівському районі є село Калини.</a:t>
            </a:r>
            <a:endParaRPr lang="ru-RU" sz="2800" i="1" dirty="0"/>
          </a:p>
        </p:txBody>
      </p:sp>
      <p:pic>
        <p:nvPicPr>
          <p:cNvPr id="47106" name="Picture 2" descr="Картинки по запросу село калин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428999"/>
            <a:ext cx="4572000" cy="3429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555776" y="260648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   Підсумок уроку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932040" y="3068960"/>
            <a:ext cx="1584176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644008" y="191683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Символ України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236296" y="3140968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Лікарська рослина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148064" y="4653136"/>
            <a:ext cx="1512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Символізує дівочу красу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555776" y="3284984"/>
            <a:ext cx="1906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Корм для птахів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876256" y="220486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Цілющий сік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092280" y="4509120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Окраса двору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203848" y="450912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/>
              <a:t>Білосніжий</a:t>
            </a:r>
            <a:r>
              <a:rPr lang="uk-UA" dirty="0" smtClean="0"/>
              <a:t>     цвіт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915816" y="2276872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    Гірко-кислі     </a:t>
            </a:r>
          </a:p>
          <a:p>
            <a:r>
              <a:rPr lang="uk-UA" dirty="0" smtClean="0"/>
              <a:t>           ягоди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148064" y="328498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Калина</a:t>
            </a:r>
            <a:endParaRPr lang="ru-RU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 flipH="1" flipV="1">
            <a:off x="5508104" y="2204864"/>
            <a:ext cx="7200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6300192" y="2492896"/>
            <a:ext cx="576064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8" idx="6"/>
            <a:endCxn id="10" idx="1"/>
          </p:cNvCxnSpPr>
          <p:nvPr/>
        </p:nvCxnSpPr>
        <p:spPr>
          <a:xfrm flipV="1">
            <a:off x="6516216" y="3464134"/>
            <a:ext cx="720080" cy="1088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6372200" y="4005064"/>
            <a:ext cx="792088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8" idx="4"/>
          </p:cNvCxnSpPr>
          <p:nvPr/>
        </p:nvCxnSpPr>
        <p:spPr>
          <a:xfrm>
            <a:off x="5724128" y="4077072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8" idx="3"/>
          </p:cNvCxnSpPr>
          <p:nvPr/>
        </p:nvCxnSpPr>
        <p:spPr>
          <a:xfrm flipH="1">
            <a:off x="4355976" y="3929438"/>
            <a:ext cx="808061" cy="579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endCxn id="12" idx="3"/>
          </p:cNvCxnSpPr>
          <p:nvPr/>
        </p:nvCxnSpPr>
        <p:spPr>
          <a:xfrm flipH="1" flipV="1">
            <a:off x="4462067" y="3469650"/>
            <a:ext cx="397965" cy="313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8" idx="1"/>
          </p:cNvCxnSpPr>
          <p:nvPr/>
        </p:nvCxnSpPr>
        <p:spPr>
          <a:xfrm flipH="1" flipV="1">
            <a:off x="4644008" y="2636912"/>
            <a:ext cx="520029" cy="579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55776" y="476672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 Домашнє завдання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1760" y="1772816"/>
            <a:ext cx="58326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/>
              <a:t>С.70-72</a:t>
            </a:r>
          </a:p>
          <a:p>
            <a:r>
              <a:rPr lang="uk-UA" sz="2800" i="1" dirty="0" smtClean="0"/>
              <a:t> (Читати і  переказувати казку </a:t>
            </a:r>
            <a:r>
              <a:rPr lang="uk-UA" sz="2800" i="1" dirty="0" err="1" smtClean="0"/>
              <a:t>“Калинка”</a:t>
            </a:r>
            <a:r>
              <a:rPr lang="uk-UA" sz="2800" i="1" dirty="0" smtClean="0"/>
              <a:t>, придумати заголовки до кожної частини) 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691680" y="332656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          </a:t>
            </a:r>
            <a:r>
              <a:rPr lang="uk-UA" sz="3600" i="1" dirty="0" smtClean="0">
                <a:solidFill>
                  <a:srgbClr val="FF0000"/>
                </a:solidFill>
              </a:rPr>
              <a:t>Читання речення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688" y="2924944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Калина – символ нашого народу.</a:t>
            </a:r>
            <a:endParaRPr lang="ru-RU" sz="3200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6012160" y="2708920"/>
            <a:ext cx="72008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55776" y="476672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       Висновок уроку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55776" y="1628800"/>
            <a:ext cx="54726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/>
              <a:t>Швидко збігають хвилини,</a:t>
            </a:r>
          </a:p>
          <a:p>
            <a:r>
              <a:rPr lang="uk-UA" sz="3200" i="1" dirty="0" smtClean="0"/>
              <a:t>Ось і прощатись пора.</a:t>
            </a:r>
          </a:p>
          <a:p>
            <a:r>
              <a:rPr lang="uk-UA" sz="3200" i="1" dirty="0" smtClean="0"/>
              <a:t>Дозвольте вам на прощання</a:t>
            </a:r>
          </a:p>
          <a:p>
            <a:r>
              <a:rPr lang="uk-UA" sz="3200" i="1" dirty="0" smtClean="0"/>
              <a:t>Зичити щастя й добра!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07704" y="332656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       </a:t>
            </a:r>
            <a:r>
              <a:rPr lang="uk-UA" sz="3600" i="1" dirty="0" smtClean="0">
                <a:solidFill>
                  <a:srgbClr val="FF0000"/>
                </a:solidFill>
              </a:rPr>
              <a:t>Читання речення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688" y="2924944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Калина – символ нашого народу.</a:t>
            </a:r>
            <a:endParaRPr lang="ru-RU" sz="3200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7380312" y="2636912"/>
            <a:ext cx="144016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07704" y="332656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       </a:t>
            </a:r>
            <a:r>
              <a:rPr lang="uk-UA" sz="3600" i="1" dirty="0" smtClean="0">
                <a:solidFill>
                  <a:srgbClr val="FF0000"/>
                </a:solidFill>
              </a:rPr>
              <a:t>Читання речення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688" y="2924944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Калина – символ нашого народу 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27355" y="0"/>
            <a:ext cx="1592317" cy="6858001"/>
            <a:chOff x="27355" y="0"/>
            <a:chExt cx="2012853" cy="6858001"/>
          </a:xfrm>
        </p:grpSpPr>
        <p:pic>
          <p:nvPicPr>
            <p:cNvPr id="4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0"/>
              <a:ext cx="2012853" cy="3429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C:\Users\Анатолий\Desktop\urok_taras_shevchenko\Матеріали до уцроку\Рушник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7315"/>
            <a:stretch/>
          </p:blipFill>
          <p:spPr bwMode="auto">
            <a:xfrm>
              <a:off x="27355" y="3429001"/>
              <a:ext cx="2012853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2" descr="C:\Users\Анатолий\Desktop\urok_taras_shevchenko\Матеріали до уцроку\Рушник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2EEEB"/>
              </a:clrFrom>
              <a:clrTo>
                <a:srgbClr val="F2EEE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5" t="62453" r="60613"/>
          <a:stretch/>
        </p:blipFill>
        <p:spPr bwMode="auto">
          <a:xfrm>
            <a:off x="39749" y="4509120"/>
            <a:ext cx="2825353" cy="23488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07704" y="332656"/>
            <a:ext cx="698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FF0000"/>
                </a:solidFill>
              </a:rPr>
              <a:t>Перевірка домашнього завдання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35696" y="1700808"/>
            <a:ext cx="66967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/>
              <a:t>Текст </a:t>
            </a:r>
            <a:r>
              <a:rPr lang="uk-UA" sz="2800" i="1" dirty="0" err="1" smtClean="0"/>
              <a:t>“Калина”</a:t>
            </a:r>
            <a:r>
              <a:rPr lang="uk-UA" sz="2800" i="1" dirty="0" smtClean="0"/>
              <a:t> с. 69</a:t>
            </a:r>
          </a:p>
          <a:p>
            <a:r>
              <a:rPr lang="uk-UA" sz="2800" i="1" dirty="0" smtClean="0"/>
              <a:t>(читати, відповідати на питання)</a:t>
            </a:r>
          </a:p>
          <a:p>
            <a:endParaRPr lang="uk-UA" sz="2800" i="1" dirty="0" smtClean="0"/>
          </a:p>
          <a:p>
            <a:r>
              <a:rPr lang="uk-UA" sz="2800" i="1" dirty="0" smtClean="0"/>
              <a:t>Вірш </a:t>
            </a:r>
            <a:r>
              <a:rPr lang="uk-UA" sz="2800" i="1" dirty="0" err="1" smtClean="0"/>
              <a:t>“Буду</a:t>
            </a:r>
            <a:r>
              <a:rPr lang="uk-UA" sz="2800" i="1" dirty="0" smtClean="0"/>
              <a:t> я природі вірним </a:t>
            </a:r>
            <a:r>
              <a:rPr lang="uk-UA" sz="2800" i="1" dirty="0" err="1" smtClean="0"/>
              <a:t>другом”</a:t>
            </a:r>
            <a:r>
              <a:rPr lang="uk-UA" sz="2800" i="1" dirty="0" smtClean="0"/>
              <a:t> с.70 (виразно читати) 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42504637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-укр-1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416</TotalTime>
  <Words>1431</Words>
  <Application>Microsoft Office PowerPoint</Application>
  <PresentationFormat>Экран (4:3)</PresentationFormat>
  <Paragraphs>274</Paragraphs>
  <Slides>60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5" baseType="lpstr">
      <vt:lpstr>Calibri</vt:lpstr>
      <vt:lpstr>Georgia</vt:lpstr>
      <vt:lpstr>Trebuchet MS</vt:lpstr>
      <vt:lpstr>Wingdings</vt:lpstr>
      <vt:lpstr>Презентация-укр-1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HomePC</dc:creator>
  <cp:lastModifiedBy>User</cp:lastModifiedBy>
  <cp:revision>41</cp:revision>
  <dcterms:created xsi:type="dcterms:W3CDTF">2016-11-15T15:22:53Z</dcterms:created>
  <dcterms:modified xsi:type="dcterms:W3CDTF">2016-12-09T16:18:22Z</dcterms:modified>
</cp:coreProperties>
</file>