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37"/>
  </p:notesMasterIdLst>
  <p:handoutMasterIdLst>
    <p:handoutMasterId r:id="rId38"/>
  </p:handoutMasterIdLst>
  <p:sldIdLst>
    <p:sldId id="258" r:id="rId7"/>
    <p:sldId id="256" r:id="rId8"/>
    <p:sldId id="257" r:id="rId9"/>
    <p:sldId id="259" r:id="rId10"/>
    <p:sldId id="262" r:id="rId11"/>
    <p:sldId id="260" r:id="rId12"/>
    <p:sldId id="261" r:id="rId13"/>
    <p:sldId id="263" r:id="rId14"/>
    <p:sldId id="265" r:id="rId15"/>
    <p:sldId id="264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5" r:id="rId34"/>
    <p:sldId id="286" r:id="rId35"/>
    <p:sldId id="28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6BEA2-2D0A-419E-884A-07B47E7DA90D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D2508-1D7C-4374-8F76-DDC56BAAF1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7740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2107C-B4A1-4667-807A-B8EA79F55033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2BA89-4493-43EC-8C30-571BFC0A8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97465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2BA89-4493-43EC-8C30-571BFC0A80A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844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E30A-57F1-42B9-998D-59B0DEDF88D0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3BCC-B0AC-4A74-94B2-405699049A8F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1521-12A1-4139-B544-EEB2A8FBD5E9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E30A-57F1-42B9-998D-59B0DEDF88D0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19F-6666-49EE-97E4-2602624A040E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AED2-E47A-4142-B388-BF8A543EB116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8029-E4B4-44A6-B376-8BCDC86C71AC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FA8D-7473-498A-9315-6A9D2B53CFD4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5060-07BC-474F-991A-01A985F0162B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D121-4EDB-4E9C-BAAF-1AE27D7C5164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B53-7FA1-4C90-BDAF-83236407EEAE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19F-6666-49EE-97E4-2602624A040E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69C9-55B5-43F8-A888-D6B1BA635469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3BCC-B0AC-4A74-94B2-405699049A8F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1521-12A1-4139-B544-EEB2A8FBD5E9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E30A-57F1-42B9-998D-59B0DEDF88D0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19F-6666-49EE-97E4-2602624A040E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AED2-E47A-4142-B388-BF8A543EB116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8029-E4B4-44A6-B376-8BCDC86C71AC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FA8D-7473-498A-9315-6A9D2B53CFD4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5060-07BC-474F-991A-01A985F0162B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D121-4EDB-4E9C-BAAF-1AE27D7C5164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AED2-E47A-4142-B388-BF8A543EB116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B53-7FA1-4C90-BDAF-83236407EEAE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69C9-55B5-43F8-A888-D6B1BA635469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3BCC-B0AC-4A74-94B2-405699049A8F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1521-12A1-4139-B544-EEB2A8FBD5E9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E60E30A-57F1-42B9-998D-59B0DEDF88D0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CD4A19F-6666-49EE-97E4-2602624A040E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6D8AED2-E47A-4142-B388-BF8A543EB116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04F8029-E4B4-44A6-B376-8BCDC86C71AC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4B3FA8D-7473-498A-9315-6A9D2B53CFD4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5060-07BC-474F-991A-01A985F0162B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8029-E4B4-44A6-B376-8BCDC86C71AC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972D121-4EDB-4E9C-BAAF-1AE27D7C5164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1D2BB53-7FA1-4C90-BDAF-83236407EEAE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5D69C9-55B5-43F8-A888-D6B1BA635469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3BCC-B0AC-4A74-94B2-405699049A8F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1521-12A1-4139-B544-EEB2A8FBD5E9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E30A-57F1-42B9-998D-59B0DEDF88D0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19F-6666-49EE-97E4-2602624A040E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AED2-E47A-4142-B388-BF8A543EB116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8029-E4B4-44A6-B376-8BCDC86C71AC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FA8D-7473-498A-9315-6A9D2B53CFD4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FA8D-7473-498A-9315-6A9D2B53CFD4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5060-07BC-474F-991A-01A985F0162B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D121-4EDB-4E9C-BAAF-1AE27D7C5164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B53-7FA1-4C90-BDAF-83236407EEAE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69C9-55B5-43F8-A888-D6B1BA635469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3BCC-B0AC-4A74-94B2-405699049A8F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1521-12A1-4139-B544-EEB2A8FBD5E9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60E30A-57F1-42B9-998D-59B0DEDF88D0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4A19F-6666-49EE-97E4-2602624A040E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8AED2-E47A-4142-B388-BF8A543EB116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4F8029-E4B4-44A6-B376-8BCDC86C71AC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5060-07BC-474F-991A-01A985F0162B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3FA8D-7473-498A-9315-6A9D2B53CFD4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B85060-07BC-474F-991A-01A985F0162B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72D121-4EDB-4E9C-BAAF-1AE27D7C5164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1D2BB53-7FA1-4C90-BDAF-83236407EEAE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5D69C9-55B5-43F8-A888-D6B1BA635469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83BCC-B0AC-4A74-94B2-405699049A8F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11521-12A1-4139-B544-EEB2A8FBD5E9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D121-4EDB-4E9C-BAAF-1AE27D7C5164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B53-7FA1-4C90-BDAF-83236407EEAE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69C9-55B5-43F8-A888-D6B1BA635469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D53B-48F1-470E-B2A3-0A39121FEF32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A0D53B-48F1-470E-B2A3-0A39121FEF32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A0D53B-48F1-470E-B2A3-0A39121FEF32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EA0D53B-48F1-470E-B2A3-0A39121FEF32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A0D53B-48F1-470E-B2A3-0A39121FEF32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EA0D53B-48F1-470E-B2A3-0A39121FEF32}" type="datetime1">
              <a:rPr lang="ru-RU" smtClean="0"/>
              <a:pPr/>
              <a:t>17.02.2017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568952" cy="2234679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Comic Sans MS" pitchFamily="66" charset="0"/>
              </a:rPr>
              <a:t>Вступ. </a:t>
            </a:r>
            <a:br>
              <a:rPr lang="uk-UA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Comic Sans MS" pitchFamily="66" charset="0"/>
              </a:rPr>
              <a:t>Розвиток географічних знань про Землю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6622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Умовні знаки, які використовують при спостереженні за погодою: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7065556" cy="4840924"/>
          </a:xfrm>
        </p:spPr>
      </p:pic>
    </p:spTree>
    <p:extLst>
      <p:ext uri="{BB962C8B-B14F-4D97-AF65-F5344CB8AC3E}">
        <p14:creationId xmlns="" xmlns:p14="http://schemas.microsoft.com/office/powerpoint/2010/main" val="2301345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Comic Sans MS" pitchFamily="66" charset="0"/>
              </a:rPr>
              <a:t>5. Пізнання </a:t>
            </a:r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</a:rPr>
              <a:t>Землі в первісні часи</a:t>
            </a:r>
            <a:br>
              <a:rPr lang="uk-UA" sz="2400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269" y="4948719"/>
            <a:ext cx="3116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План, накреслений 13 тис. років тому на бивні мамонта (Черкаська обл., Україна)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4176464" cy="3096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28084" y="4948719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Шумерська глиняна табличка, на якій зображені ділянки оброблювальних земель (Ірак, 2100 р. до н.е.)</a:t>
            </a:r>
            <a:endParaRPr lang="ru-RU" dirty="0"/>
          </a:p>
        </p:txBody>
      </p:sp>
      <p:pic>
        <p:nvPicPr>
          <p:cNvPr id="1026" name="Picture 2" descr="http://subject.com.ua/textbook/geography/6klas_2/6klas_2.files/image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2808312" cy="324036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2918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lvl="0" indent="-514350">
              <a:lnSpc>
                <a:spcPct val="120000"/>
              </a:lnSpc>
              <a:spcBef>
                <a:spcPct val="20000"/>
              </a:spcBef>
            </a:pPr>
            <a:r>
              <a:rPr lang="uk-UA" sz="2400" b="1" dirty="0" smtClean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  <a:t>6. Як </a:t>
            </a:r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  <a:t>люди в давнину уявляли Землю</a:t>
            </a:r>
            <a:r>
              <a:rPr lang="uk-UA" sz="1600" b="1" dirty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uk-UA" sz="1600" b="1" dirty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96952"/>
            <a:ext cx="5148562" cy="3858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81" y="692696"/>
            <a:ext cx="4516410" cy="3384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098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" y="0"/>
            <a:ext cx="5076056" cy="3717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3" y="3356992"/>
            <a:ext cx="4777619" cy="34435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4083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" y="3066196"/>
            <a:ext cx="5034136" cy="37756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28" y="-1991"/>
            <a:ext cx="4770807" cy="35750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9316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lvl="0" indent="-514350">
              <a:lnSpc>
                <a:spcPct val="120000"/>
              </a:lnSpc>
              <a:spcBef>
                <a:spcPct val="20000"/>
              </a:spcBef>
            </a:pPr>
            <a:r>
              <a:rPr lang="uk-UA" sz="2400" b="1" dirty="0" smtClean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  <a:t>7. Хто </a:t>
            </a:r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  <a:t>здійснив найдавніші плавання</a:t>
            </a:r>
            <a:r>
              <a:rPr lang="uk-UA" sz="1600" b="1" dirty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uk-UA" sz="1600" b="1" dirty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2800350" cy="36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4509120"/>
            <a:ext cx="215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Геродот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6196662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Плавання фінікійців (</a:t>
            </a:r>
            <a:r>
              <a:rPr lang="en-US" sz="1600" dirty="0" smtClean="0"/>
              <a:t>VI</a:t>
            </a:r>
            <a:r>
              <a:rPr lang="uk-UA" sz="1600" dirty="0" smtClean="0"/>
              <a:t> ст. до н.е.)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08720"/>
            <a:ext cx="4074564" cy="46658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3821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93849" y="483278"/>
            <a:ext cx="4572000" cy="501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uk-UA" sz="2400" b="1" dirty="0" smtClean="0">
                <a:solidFill>
                  <a:srgbClr val="FF0000"/>
                </a:solidFill>
                <a:latin typeface="Comic Sans MS" pitchFamily="66" charset="0"/>
              </a:rPr>
              <a:t>8.Поява </a:t>
            </a:r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</a:rPr>
              <a:t>географічних карт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124744"/>
            <a:ext cx="4320480" cy="2554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367952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Карта </a:t>
            </a:r>
            <a:r>
              <a:rPr lang="uk-UA" dirty="0" err="1" smtClean="0"/>
              <a:t>Ератосфена</a:t>
            </a:r>
            <a:r>
              <a:rPr lang="uk-UA" dirty="0" smtClean="0"/>
              <a:t> (</a:t>
            </a:r>
            <a:r>
              <a:rPr lang="en-US" dirty="0" smtClean="0"/>
              <a:t>III</a:t>
            </a:r>
            <a:r>
              <a:rPr lang="uk-UA" dirty="0" smtClean="0"/>
              <a:t> ст. до н.е.)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66" y="3310939"/>
            <a:ext cx="4388147" cy="3066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7204" y="637627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Карта </a:t>
            </a:r>
            <a:r>
              <a:rPr lang="uk-UA" dirty="0" err="1" smtClean="0"/>
              <a:t>Птолемея</a:t>
            </a:r>
            <a:r>
              <a:rPr lang="uk-UA" dirty="0" smtClean="0"/>
              <a:t> (</a:t>
            </a:r>
            <a:r>
              <a:rPr lang="en-US" dirty="0" smtClean="0"/>
              <a:t>II</a:t>
            </a:r>
            <a:r>
              <a:rPr lang="uk-UA" dirty="0" smtClean="0"/>
              <a:t> ст.)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74387"/>
            <a:ext cx="2422596" cy="25313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616" y="621166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/>
              <a:t>Ератосфен</a:t>
            </a:r>
            <a:endParaRPr lang="uk-UA" b="1" dirty="0" smtClean="0"/>
          </a:p>
          <a:p>
            <a:pPr algn="ctr"/>
            <a:r>
              <a:rPr lang="uk-UA" b="1" dirty="0" err="1"/>
              <a:t>б</a:t>
            </a:r>
            <a:r>
              <a:rPr lang="uk-UA" b="1" dirty="0" err="1" smtClean="0"/>
              <a:t>л</a:t>
            </a:r>
            <a:r>
              <a:rPr lang="uk-UA" b="1" dirty="0" smtClean="0"/>
              <a:t>. 275-194 до н.е. 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76" y="1124744"/>
            <a:ext cx="2431332" cy="20162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69346" y="252380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solidFill>
                  <a:schemeClr val="bg1"/>
                </a:solidFill>
              </a:rPr>
              <a:t>Птолемей</a:t>
            </a:r>
            <a:endParaRPr lang="uk-UA" b="1" dirty="0" smtClean="0">
              <a:solidFill>
                <a:schemeClr val="bg1"/>
              </a:solidFill>
            </a:endParaRP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(90-168 рр.)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431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9. Плавання вікінгів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8712968" cy="5760640"/>
          </a:xfrm>
        </p:spPr>
      </p:pic>
    </p:spTree>
    <p:extLst>
      <p:ext uri="{BB962C8B-B14F-4D97-AF65-F5344CB8AC3E}">
        <p14:creationId xmlns="" xmlns:p14="http://schemas.microsoft.com/office/powerpoint/2010/main" val="1347915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113670"/>
            <a:ext cx="6076950" cy="456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82" y="35349"/>
            <a:ext cx="3136508" cy="444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403937" y="434679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solidFill>
                  <a:schemeClr val="bg1"/>
                </a:solidFill>
              </a:rPr>
              <a:t>Ерік</a:t>
            </a:r>
            <a:r>
              <a:rPr lang="uk-UA" b="1" dirty="0" smtClean="0">
                <a:solidFill>
                  <a:schemeClr val="bg1"/>
                </a:solidFill>
              </a:rPr>
              <a:t> Рудий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89040"/>
            <a:ext cx="2111929" cy="28601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040" y="623731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/>
              <a:t>Лейф</a:t>
            </a:r>
            <a:r>
              <a:rPr lang="uk-UA" b="1" dirty="0" smtClean="0"/>
              <a:t> </a:t>
            </a:r>
            <a:r>
              <a:rPr lang="uk-UA" b="1" dirty="0" err="1" smtClean="0"/>
              <a:t>Еріксон</a:t>
            </a:r>
            <a:endParaRPr lang="uk-UA" b="1" dirty="0" smtClean="0"/>
          </a:p>
          <a:p>
            <a:pPr algn="ctr"/>
            <a:r>
              <a:rPr lang="uk-UA" b="1" dirty="0" smtClean="0"/>
              <a:t>(970-1020 рр.)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040606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99348"/>
            <a:ext cx="8229600" cy="114300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Comic Sans MS" pitchFamily="66" charset="0"/>
              </a:rPr>
              <a:t>10. Подорож Марко Пало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76" y="2276872"/>
            <a:ext cx="7416824" cy="4130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" y="116632"/>
            <a:ext cx="22225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51635" y="1431082"/>
            <a:ext cx="1960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Марко Поло</a:t>
            </a:r>
          </a:p>
          <a:p>
            <a:pPr algn="ctr"/>
            <a:r>
              <a:rPr lang="uk-UA" b="1" dirty="0" smtClean="0"/>
              <a:t>1254-1324 рр.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15956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148"/>
            <a:ext cx="7772400" cy="8648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План </a:t>
            </a:r>
            <a:r>
              <a:rPr lang="ru-RU" sz="2000" b="1" dirty="0" err="1" smtClean="0">
                <a:solidFill>
                  <a:srgbClr val="FF0000"/>
                </a:solidFill>
                <a:latin typeface="Comic Sans MS" pitchFamily="66" charset="0"/>
              </a:rPr>
              <a:t>вивчення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Comic Sans MS" pitchFamily="66" charset="0"/>
              </a:rPr>
              <a:t>матеріалу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620688"/>
            <a:ext cx="6400800" cy="5040560"/>
          </a:xfrm>
        </p:spPr>
        <p:txBody>
          <a:bodyPr>
            <a:normAutofit fontScale="25000" lnSpcReduction="20000"/>
          </a:bodyPr>
          <a:lstStyle/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uk-UA" sz="6400" b="1" dirty="0" smtClean="0">
                <a:solidFill>
                  <a:schemeClr val="tx1"/>
                </a:solidFill>
                <a:latin typeface="Comic Sans MS" pitchFamily="66" charset="0"/>
              </a:rPr>
              <a:t>Як виникла географія?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uk-UA" sz="6400" b="1" dirty="0" smtClean="0">
                <a:solidFill>
                  <a:schemeClr val="tx1"/>
                </a:solidFill>
                <a:latin typeface="Comic Sans MS" pitchFamily="66" charset="0"/>
              </a:rPr>
              <a:t>Що вивчає сучасна географія?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uk-UA" sz="6400" b="1" dirty="0" smtClean="0">
                <a:solidFill>
                  <a:schemeClr val="tx1"/>
                </a:solidFill>
                <a:latin typeface="Comic Sans MS" pitchFamily="66" charset="0"/>
              </a:rPr>
              <a:t>Джерела географічної інформації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uk-UA" sz="6400" b="1" dirty="0" smtClean="0">
                <a:solidFill>
                  <a:schemeClr val="tx1"/>
                </a:solidFill>
                <a:latin typeface="Comic Sans MS" pitchFamily="66" charset="0"/>
              </a:rPr>
              <a:t>Методи географічних досліджень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uk-UA" sz="6400" b="1" dirty="0" smtClean="0">
                <a:solidFill>
                  <a:schemeClr val="tx1"/>
                </a:solidFill>
                <a:latin typeface="Comic Sans MS" pitchFamily="66" charset="0"/>
              </a:rPr>
              <a:t>Пізнання Землі в первісні часи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uk-UA" sz="6400" b="1" dirty="0" smtClean="0">
                <a:solidFill>
                  <a:schemeClr val="tx1"/>
                </a:solidFill>
                <a:latin typeface="Comic Sans MS" pitchFamily="66" charset="0"/>
              </a:rPr>
              <a:t>Як люди в давнину уявляли Землю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uk-UA" sz="6400" b="1" dirty="0" smtClean="0">
                <a:solidFill>
                  <a:schemeClr val="tx1"/>
                </a:solidFill>
                <a:latin typeface="Comic Sans MS" pitchFamily="66" charset="0"/>
              </a:rPr>
              <a:t>Хто здійснив найдавніші плавання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uk-UA" sz="6400" b="1" dirty="0" smtClean="0">
                <a:solidFill>
                  <a:schemeClr val="tx1"/>
                </a:solidFill>
                <a:latin typeface="Comic Sans MS" pitchFamily="66" charset="0"/>
              </a:rPr>
              <a:t>Поява географічних карт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uk-UA" sz="6400" b="1" dirty="0" smtClean="0">
                <a:solidFill>
                  <a:schemeClr val="tx1"/>
                </a:solidFill>
                <a:latin typeface="Comic Sans MS" pitchFamily="66" charset="0"/>
              </a:rPr>
              <a:t>Плавання вікінгів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uk-UA" sz="6400" b="1" dirty="0" smtClean="0">
                <a:solidFill>
                  <a:schemeClr val="tx1"/>
                </a:solidFill>
                <a:latin typeface="Comic Sans MS" pitchFamily="66" charset="0"/>
              </a:rPr>
              <a:t>Подорож Марко Поло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uk-UA" sz="6400" b="1" dirty="0" smtClean="0">
                <a:solidFill>
                  <a:schemeClr val="tx1"/>
                </a:solidFill>
                <a:latin typeface="Comic Sans MS" pitchFamily="66" charset="0"/>
              </a:rPr>
              <a:t>Глобус Мартіна </a:t>
            </a:r>
            <a:r>
              <a:rPr lang="uk-UA" sz="6400" b="1" dirty="0" err="1" smtClean="0">
                <a:solidFill>
                  <a:schemeClr val="tx1"/>
                </a:solidFill>
                <a:latin typeface="Comic Sans MS" pitchFamily="66" charset="0"/>
              </a:rPr>
              <a:t>Бегайма</a:t>
            </a:r>
            <a:endParaRPr lang="uk-UA" sz="6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uk-UA" sz="6400" b="1" dirty="0" smtClean="0">
                <a:solidFill>
                  <a:schemeClr val="tx1"/>
                </a:solidFill>
                <a:latin typeface="Comic Sans MS" pitchFamily="66" charset="0"/>
              </a:rPr>
              <a:t>Пошуки морського </a:t>
            </a:r>
            <a:r>
              <a:rPr lang="uk-UA" sz="6400" b="1" dirty="0">
                <a:solidFill>
                  <a:schemeClr val="tx1"/>
                </a:solidFill>
                <a:latin typeface="Comic Sans MS" pitchFamily="66" charset="0"/>
              </a:rPr>
              <a:t>ш</a:t>
            </a:r>
            <a:r>
              <a:rPr lang="uk-UA" sz="6400" b="1" dirty="0" smtClean="0">
                <a:solidFill>
                  <a:schemeClr val="tx1"/>
                </a:solidFill>
                <a:latin typeface="Comic Sans MS" pitchFamily="66" charset="0"/>
              </a:rPr>
              <a:t>ляху в Індію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uk-UA" sz="6400" b="1" dirty="0" smtClean="0">
                <a:solidFill>
                  <a:schemeClr val="tx1"/>
                </a:solidFill>
                <a:latin typeface="Comic Sans MS" pitchFamily="66" charset="0"/>
              </a:rPr>
              <a:t>Плавання Христофора Колумба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uk-UA" sz="6400" b="1" dirty="0" smtClean="0">
                <a:solidFill>
                  <a:schemeClr val="tx1"/>
                </a:solidFill>
                <a:latin typeface="Comic Sans MS" pitchFamily="66" charset="0"/>
              </a:rPr>
              <a:t>Чому Америку назвали Америкою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uk-UA" sz="6400" b="1" dirty="0" smtClean="0">
                <a:solidFill>
                  <a:schemeClr val="tx1"/>
                </a:solidFill>
                <a:latin typeface="Comic Sans MS" pitchFamily="66" charset="0"/>
              </a:rPr>
              <a:t>Перше навколосвітнє плавання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uk-UA" sz="6400" b="1" dirty="0" smtClean="0">
                <a:solidFill>
                  <a:schemeClr val="tx1"/>
                </a:solidFill>
                <a:latin typeface="Comic Sans MS" pitchFamily="66" charset="0"/>
              </a:rPr>
              <a:t>Як відкривали Австралію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uk-UA" sz="6400" b="1" dirty="0" smtClean="0">
                <a:solidFill>
                  <a:schemeClr val="tx1"/>
                </a:solidFill>
                <a:latin typeface="Comic Sans MS" pitchFamily="66" charset="0"/>
              </a:rPr>
              <a:t>Навколосвітні подорожі Джеймса </a:t>
            </a:r>
            <a:r>
              <a:rPr lang="uk-UA" sz="6400" b="1" dirty="0" err="1" smtClean="0">
                <a:solidFill>
                  <a:schemeClr val="tx1"/>
                </a:solidFill>
                <a:latin typeface="Comic Sans MS" pitchFamily="66" charset="0"/>
              </a:rPr>
              <a:t>Кука</a:t>
            </a:r>
            <a:endParaRPr lang="uk-UA" sz="6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uk-UA" sz="6400" b="1" dirty="0" smtClean="0">
                <a:solidFill>
                  <a:schemeClr val="tx1"/>
                </a:solidFill>
                <a:latin typeface="Comic Sans MS" pitchFamily="66" charset="0"/>
              </a:rPr>
              <a:t>Експедиція Івана </a:t>
            </a:r>
            <a:r>
              <a:rPr lang="uk-UA" sz="6400" b="1" dirty="0" err="1" smtClean="0">
                <a:solidFill>
                  <a:schemeClr val="tx1"/>
                </a:solidFill>
                <a:latin typeface="Comic Sans MS" pitchFamily="66" charset="0"/>
              </a:rPr>
              <a:t>Крузенштерна</a:t>
            </a:r>
            <a:r>
              <a:rPr lang="uk-UA" sz="6400" b="1" dirty="0" smtClean="0">
                <a:solidFill>
                  <a:schemeClr val="tx1"/>
                </a:solidFill>
                <a:latin typeface="Comic Sans MS" pitchFamily="66" charset="0"/>
              </a:rPr>
              <a:t> і Юрія </a:t>
            </a:r>
            <a:r>
              <a:rPr lang="uk-UA" sz="6400" b="1" dirty="0" err="1" smtClean="0">
                <a:solidFill>
                  <a:schemeClr val="tx1"/>
                </a:solidFill>
                <a:latin typeface="Comic Sans MS" pitchFamily="66" charset="0"/>
              </a:rPr>
              <a:t>Лисянського</a:t>
            </a:r>
            <a:endParaRPr lang="uk-UA" sz="6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uk-UA" sz="6400" b="1" dirty="0" smtClean="0">
                <a:solidFill>
                  <a:schemeClr val="tx1"/>
                </a:solidFill>
                <a:latin typeface="Comic Sans MS" pitchFamily="66" charset="0"/>
              </a:rPr>
              <a:t>Відкриття Антарктиди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uk-UA" sz="6400" b="1" dirty="0" smtClean="0">
                <a:solidFill>
                  <a:schemeClr val="tx1"/>
                </a:solidFill>
                <a:latin typeface="Comic Sans MS" pitchFamily="66" charset="0"/>
              </a:rPr>
              <a:t>Результати відкриттів</a:t>
            </a:r>
          </a:p>
          <a:p>
            <a:pPr marL="514350" indent="-514350" algn="l">
              <a:lnSpc>
                <a:spcPct val="120000"/>
              </a:lnSpc>
            </a:pP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21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5544616" cy="922114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uk-UA" sz="2400" b="1" dirty="0" smtClean="0">
                <a:latin typeface="Comic Sans MS" pitchFamily="66" charset="0"/>
              </a:rPr>
              <a:t>11. Глобус Мартіна </a:t>
            </a:r>
            <a:r>
              <a:rPr lang="uk-UA" sz="2400" b="1" dirty="0" err="1" smtClean="0">
                <a:latin typeface="Comic Sans MS" pitchFamily="66" charset="0"/>
              </a:rPr>
              <a:t>Бегайма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392"/>
            <a:ext cx="7131424" cy="53485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80" y="116632"/>
            <a:ext cx="242720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236296" y="3068960"/>
            <a:ext cx="1656184" cy="120032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Слово </a:t>
            </a:r>
            <a:r>
              <a:rPr lang="uk-UA" b="1" i="1" dirty="0" smtClean="0"/>
              <a:t>глобус</a:t>
            </a:r>
            <a:r>
              <a:rPr lang="uk-UA" dirty="0" smtClean="0"/>
              <a:t> у перекладі з латинської означає куля.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6388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0"/>
            <a:ext cx="8229600" cy="1143000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20000"/>
              </a:lnSpc>
              <a:spcBef>
                <a:spcPct val="20000"/>
              </a:spcBef>
            </a:pPr>
            <a:r>
              <a:rPr lang="uk-UA" sz="2400" b="1" dirty="0" smtClean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  <a:t>12. Пошуки </a:t>
            </a:r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  <a:t>морського шляху в Індію</a:t>
            </a:r>
            <a:br>
              <a:rPr lang="uk-UA" sz="2400" b="1" dirty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20688"/>
            <a:ext cx="67687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 smtClean="0"/>
              <a:t>З кінця </a:t>
            </a:r>
            <a:r>
              <a:rPr lang="en-US" sz="1400" dirty="0" smtClean="0"/>
              <a:t>XV</a:t>
            </a:r>
            <a:r>
              <a:rPr lang="uk-UA" sz="1400" dirty="0" smtClean="0"/>
              <a:t> до середини </a:t>
            </a:r>
            <a:r>
              <a:rPr lang="en-US" sz="1400" dirty="0" smtClean="0"/>
              <a:t>XVII</a:t>
            </a:r>
            <a:r>
              <a:rPr lang="uk-UA" sz="1400" dirty="0" smtClean="0"/>
              <a:t> ст. було здійснено найбільше визначних географічних відкриттів в історії людства. Цей період називають добою Великих географічних відкриттів. Сприяв цьому розвиток у Європі ремесел, торгівлі та науки. Для морських експедицій почали будувати нові, достатньо надійні для далеких плавань, вітрильні судна – каравели. У цей час удосконалили компас і морські карти.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697" y="1794076"/>
            <a:ext cx="4576364" cy="5067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697" y="1794076"/>
            <a:ext cx="2274565" cy="2363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-61527" y="416993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/>
              <a:t>Васко</a:t>
            </a:r>
            <a:r>
              <a:rPr lang="uk-UA" b="1" dirty="0" smtClean="0"/>
              <a:t> </a:t>
            </a:r>
            <a:r>
              <a:rPr lang="uk-UA" b="1" dirty="0" err="1" smtClean="0"/>
              <a:t>да</a:t>
            </a:r>
            <a:r>
              <a:rPr lang="uk-UA" b="1" dirty="0" smtClean="0"/>
              <a:t> Гама</a:t>
            </a:r>
          </a:p>
          <a:p>
            <a:pPr algn="ctr"/>
            <a:r>
              <a:rPr lang="uk-UA" b="1" dirty="0" smtClean="0"/>
              <a:t>(</a:t>
            </a:r>
            <a:r>
              <a:rPr lang="uk-UA" b="1" dirty="0" err="1" smtClean="0"/>
              <a:t>бл</a:t>
            </a:r>
            <a:r>
              <a:rPr lang="uk-UA" b="1" dirty="0" smtClean="0"/>
              <a:t>. 1460-1524)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53072"/>
            <a:ext cx="27432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692280" y="609329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/>
              <a:t>Бартоломеу</a:t>
            </a:r>
            <a:r>
              <a:rPr lang="uk-UA" b="1" dirty="0"/>
              <a:t> </a:t>
            </a:r>
            <a:r>
              <a:rPr lang="uk-UA" b="1" dirty="0" err="1" smtClean="0"/>
              <a:t>Діаш</a:t>
            </a:r>
            <a:endParaRPr lang="uk-UA" b="1" dirty="0" smtClean="0"/>
          </a:p>
          <a:p>
            <a:pPr algn="ctr"/>
            <a:r>
              <a:rPr lang="uk-UA" b="1" dirty="0" smtClean="0"/>
              <a:t>(</a:t>
            </a:r>
            <a:r>
              <a:rPr lang="uk-UA" b="1" dirty="0" err="1" smtClean="0"/>
              <a:t>бл</a:t>
            </a:r>
            <a:r>
              <a:rPr lang="uk-UA" b="1" dirty="0" smtClean="0"/>
              <a:t>. 1450-1500)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2064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915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-2588"/>
            <a:ext cx="8229600" cy="114300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Comic Sans MS" pitchFamily="66" charset="0"/>
              </a:rPr>
              <a:t>13. Плавання Христофора Колумба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2" y="2492896"/>
            <a:ext cx="7416824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54" y="73079"/>
            <a:ext cx="2249045" cy="270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1124744"/>
            <a:ext cx="2322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Христофор Колумб</a:t>
            </a:r>
          </a:p>
          <a:p>
            <a:pPr algn="ctr"/>
            <a:r>
              <a:rPr lang="uk-UA" b="1" dirty="0" smtClean="0"/>
              <a:t>(</a:t>
            </a:r>
            <a:r>
              <a:rPr lang="uk-UA" b="1" dirty="0" err="1" smtClean="0"/>
              <a:t>бл</a:t>
            </a:r>
            <a:r>
              <a:rPr lang="uk-UA" b="1" dirty="0" smtClean="0"/>
              <a:t>. 1451-1506)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924273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14. </a:t>
            </a:r>
            <a:r>
              <a:rPr lang="ru-RU" sz="4000" b="1" dirty="0" err="1" smtClean="0"/>
              <a:t>Чому</a:t>
            </a:r>
            <a:r>
              <a:rPr lang="ru-RU" sz="4000" b="1" dirty="0" smtClean="0"/>
              <a:t> Америку назвали Америкою?</a:t>
            </a:r>
            <a:endParaRPr lang="ru-RU" sz="4000" b="1" dirty="0"/>
          </a:p>
        </p:txBody>
      </p:sp>
      <p:pic>
        <p:nvPicPr>
          <p:cNvPr id="21506" name="Picture 2" descr="https://upload.wikimedia.org/wikipedia/commons/thumb/5/5b/Amerigo_Vespucci.jpg/267px-Amerigo_Vespuc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00240"/>
            <a:ext cx="3328993" cy="43577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4678" y="621508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+mj-lt"/>
              </a:rPr>
              <a:t>бл</a:t>
            </a:r>
            <a:r>
              <a:rPr lang="ru-RU" sz="2400" b="1" dirty="0" smtClean="0">
                <a:latin typeface="+mj-lt"/>
              </a:rPr>
              <a:t>. 1451-1512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4265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585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15. Перше </a:t>
            </a:r>
            <a:r>
              <a:rPr lang="ru-RU" dirty="0" err="1" smtClean="0"/>
              <a:t>навколосв</a:t>
            </a:r>
            <a:r>
              <a:rPr lang="uk-UA" dirty="0" err="1" smtClean="0"/>
              <a:t>ітнє</a:t>
            </a:r>
            <a:r>
              <a:rPr lang="uk-UA" dirty="0" smtClean="0"/>
              <a:t> плавання</a:t>
            </a:r>
            <a:endParaRPr lang="ru-RU" dirty="0"/>
          </a:p>
        </p:txBody>
      </p:sp>
      <p:pic>
        <p:nvPicPr>
          <p:cNvPr id="20482" name="Picture 2" descr="https://upload.wikimedia.org/wikipedia/ru/5/5a/%D0%9F%D0%BE%D1%80%D1%82%D1%80%D0%B5%D1%82_%D0%9C%D0%B0%D0%B3%D0%B5%D0%BB%D0%BB%D0%B0%D0%BD%D0%B0_%D0%B8%D0%B7_%D0%B3%D0%B0%D0%BB%D0%B5%D1%80%D0%B5%D0%B8_%D0%A3%D1%84%D1%84%D0%B8%D1%86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284324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85786" y="4071942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dirty="0" smtClean="0"/>
          </a:p>
          <a:p>
            <a:pPr algn="ctr"/>
            <a:r>
              <a:rPr lang="uk-UA" b="1" dirty="0" err="1" smtClean="0"/>
              <a:t>Фернан</a:t>
            </a:r>
            <a:r>
              <a:rPr lang="uk-UA" b="1" dirty="0" smtClean="0"/>
              <a:t> Магеллан</a:t>
            </a:r>
          </a:p>
          <a:p>
            <a:pPr algn="ctr"/>
            <a:r>
              <a:rPr lang="uk-UA" b="1" dirty="0" smtClean="0"/>
              <a:t> 1480-1521 рр.</a:t>
            </a:r>
            <a:endParaRPr lang="ru-RU" b="1" dirty="0"/>
          </a:p>
        </p:txBody>
      </p:sp>
      <p:pic>
        <p:nvPicPr>
          <p:cNvPr id="20484" name="Picture 4" descr="http://schooled.ru/textbook/geography/6klas_2/6klas_2.files/image0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143248"/>
            <a:ext cx="5609262" cy="32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Картинки по запросу хуан элька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500042"/>
            <a:ext cx="2416160" cy="26442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235743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Хуан </a:t>
            </a:r>
            <a:r>
              <a:rPr lang="uk-UA" b="1" dirty="0" err="1" smtClean="0"/>
              <a:t>Елькано</a:t>
            </a:r>
            <a:endParaRPr lang="uk-UA" b="1" dirty="0" smtClean="0"/>
          </a:p>
          <a:p>
            <a:pPr algn="ctr"/>
            <a:r>
              <a:rPr lang="uk-UA" b="1" dirty="0" err="1" smtClean="0"/>
              <a:t>бл</a:t>
            </a:r>
            <a:r>
              <a:rPr lang="uk-UA" b="1" dirty="0" smtClean="0"/>
              <a:t>. 1486-1526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059282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16. Як відкрили Австралію</a:t>
            </a:r>
            <a:endParaRPr lang="ru-RU" dirty="0"/>
          </a:p>
        </p:txBody>
      </p:sp>
      <p:pic>
        <p:nvPicPr>
          <p:cNvPr id="19458" name="Picture 2" descr="Картинки по запросу плавание абеля тасм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6334019" cy="3872878"/>
          </a:xfrm>
          <a:prstGeom prst="rect">
            <a:avLst/>
          </a:prstGeom>
          <a:noFill/>
        </p:spPr>
      </p:pic>
      <p:pic>
        <p:nvPicPr>
          <p:cNvPr id="19460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428868"/>
            <a:ext cx="2214546" cy="16192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29454" y="4357694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/>
              <a:t>Абел</a:t>
            </a:r>
            <a:r>
              <a:rPr lang="uk-UA" b="1" dirty="0" smtClean="0"/>
              <a:t> </a:t>
            </a:r>
            <a:r>
              <a:rPr lang="uk-UA" b="1" dirty="0" err="1" smtClean="0"/>
              <a:t>Тасман</a:t>
            </a:r>
            <a:endParaRPr lang="uk-UA" b="1" dirty="0" smtClean="0"/>
          </a:p>
          <a:p>
            <a:pPr algn="ctr"/>
            <a:r>
              <a:rPr lang="uk-UA" b="1" dirty="0" err="1" smtClean="0"/>
              <a:t>бл</a:t>
            </a:r>
            <a:r>
              <a:rPr lang="uk-UA" b="1" dirty="0" smtClean="0"/>
              <a:t>. 1603-1659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3328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17. Навколосвітні подорожі Джеймса </a:t>
            </a:r>
            <a:r>
              <a:rPr lang="uk-UA" dirty="0" err="1" smtClean="0"/>
              <a:t>Кука</a:t>
            </a:r>
            <a:endParaRPr lang="ru-RU" dirty="0"/>
          </a:p>
        </p:txBody>
      </p:sp>
      <p:pic>
        <p:nvPicPr>
          <p:cNvPr id="18434" name="Picture 2" descr="Картинки по запросу плавання джеймса ку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85992"/>
            <a:ext cx="6271254" cy="3935730"/>
          </a:xfrm>
          <a:prstGeom prst="rect">
            <a:avLst/>
          </a:prstGeom>
          <a:noFill/>
        </p:spPr>
      </p:pic>
      <p:pic>
        <p:nvPicPr>
          <p:cNvPr id="18436" name="Picture 4" descr="Картинки по запросу плавання джеймса ку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2071702" cy="27050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14351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Джеймс </a:t>
            </a:r>
            <a:r>
              <a:rPr lang="uk-UA" b="1" dirty="0" err="1" smtClean="0"/>
              <a:t>Кук</a:t>
            </a:r>
            <a:endParaRPr lang="uk-UA" b="1" dirty="0" smtClean="0"/>
          </a:p>
          <a:p>
            <a:pPr algn="ctr"/>
            <a:r>
              <a:rPr lang="uk-UA" b="1" dirty="0" smtClean="0"/>
              <a:t>1728-1779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057328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18. </a:t>
            </a:r>
            <a:r>
              <a:rPr lang="uk-UA" dirty="0" err="1" smtClean="0"/>
              <a:t>Експедиія</a:t>
            </a:r>
            <a:r>
              <a:rPr lang="uk-UA" dirty="0" smtClean="0"/>
              <a:t> Івана </a:t>
            </a:r>
            <a:r>
              <a:rPr lang="uk-UA" dirty="0" err="1" smtClean="0"/>
              <a:t>Крузенштерна</a:t>
            </a:r>
            <a:r>
              <a:rPr lang="uk-UA" dirty="0" smtClean="0"/>
              <a:t> і Юрія </a:t>
            </a:r>
            <a:r>
              <a:rPr lang="uk-UA" dirty="0" err="1" smtClean="0"/>
              <a:t>Лисянського</a:t>
            </a:r>
            <a:endParaRPr lang="ru-RU" dirty="0"/>
          </a:p>
        </p:txBody>
      </p:sp>
      <p:pic>
        <p:nvPicPr>
          <p:cNvPr id="17410" name="Picture 2" descr="Картинки по запросу плавання крузенштерна і лисянськ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643314"/>
            <a:ext cx="5332132" cy="3000396"/>
          </a:xfrm>
          <a:prstGeom prst="rect">
            <a:avLst/>
          </a:prstGeom>
          <a:noFill/>
        </p:spPr>
      </p:pic>
      <p:pic>
        <p:nvPicPr>
          <p:cNvPr id="17412" name="Picture 4" descr="Картинки по запросу плавання крузенштерна і лисянсько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5"/>
            <a:ext cx="1689686" cy="20717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2714620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Юрій </a:t>
            </a:r>
            <a:r>
              <a:rPr lang="uk-UA" dirty="0" err="1" smtClean="0"/>
              <a:t>Лисянський</a:t>
            </a:r>
            <a:endParaRPr lang="uk-UA" dirty="0" smtClean="0"/>
          </a:p>
          <a:p>
            <a:pPr algn="ctr"/>
            <a:r>
              <a:rPr lang="uk-UA" dirty="0" smtClean="0"/>
              <a:t>1773-1837</a:t>
            </a:r>
            <a:endParaRPr lang="ru-RU" dirty="0"/>
          </a:p>
        </p:txBody>
      </p:sp>
      <p:pic>
        <p:nvPicPr>
          <p:cNvPr id="17414" name="Picture 6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428736"/>
            <a:ext cx="1714512" cy="22837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14942" y="2571744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Іван </a:t>
            </a:r>
            <a:r>
              <a:rPr lang="uk-UA" dirty="0" err="1" smtClean="0"/>
              <a:t>Крузенштерн</a:t>
            </a:r>
            <a:r>
              <a:rPr lang="uk-UA" dirty="0" smtClean="0"/>
              <a:t> 1770-1846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1926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19. В</a:t>
            </a:r>
            <a:r>
              <a:rPr lang="uk-UA" dirty="0" err="1" smtClean="0"/>
              <a:t>ідкриття</a:t>
            </a:r>
            <a:r>
              <a:rPr lang="uk-UA" dirty="0" smtClean="0"/>
              <a:t> Антарктиди</a:t>
            </a:r>
            <a:endParaRPr lang="ru-RU" dirty="0"/>
          </a:p>
        </p:txBody>
      </p:sp>
      <p:pic>
        <p:nvPicPr>
          <p:cNvPr id="1026" name="Picture 2" descr="http://svitppt.com.ua/images/26/25665/960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286676" cy="5465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20. Результати відкриттів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571612"/>
            <a:ext cx="857256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uk-UA" dirty="0" smtClean="0"/>
              <a:t> </a:t>
            </a:r>
            <a:r>
              <a:rPr lang="uk-UA" sz="2800" dirty="0" smtClean="0"/>
              <a:t>Початок </a:t>
            </a:r>
            <a:r>
              <a:rPr lang="en-US" sz="2800" dirty="0" err="1" smtClean="0"/>
              <a:t>xıx</a:t>
            </a:r>
            <a:r>
              <a:rPr lang="uk-UA" sz="2800" dirty="0" smtClean="0"/>
              <a:t> ст. вся планета стала пізнаною, крім внутрішніх районів Антарктиди й океанів.</a:t>
            </a:r>
          </a:p>
          <a:p>
            <a:pPr algn="just"/>
            <a:endParaRPr lang="uk-UA" sz="2800" dirty="0" smtClean="0"/>
          </a:p>
          <a:p>
            <a:pPr algn="just">
              <a:buFont typeface="Wingdings" pitchFamily="2" charset="2"/>
              <a:buChar char="§"/>
            </a:pPr>
            <a:r>
              <a:rPr lang="uk-UA" sz="2800" dirty="0" smtClean="0"/>
              <a:t>Географічні карти набули точності.</a:t>
            </a:r>
          </a:p>
          <a:p>
            <a:pPr algn="just"/>
            <a:endParaRPr lang="uk-UA" sz="2800" dirty="0" smtClean="0"/>
          </a:p>
          <a:p>
            <a:pPr algn="just">
              <a:buFont typeface="Wingdings" pitchFamily="2" charset="2"/>
              <a:buChar char="§"/>
            </a:pPr>
            <a:r>
              <a:rPr lang="uk-UA" sz="2800" dirty="0" smtClean="0"/>
              <a:t>Кожна частина суходолу і водного простору дістала назву.</a:t>
            </a:r>
          </a:p>
          <a:p>
            <a:pPr algn="just"/>
            <a:endParaRPr lang="uk-UA" sz="2800" dirty="0" smtClean="0"/>
          </a:p>
          <a:p>
            <a:pPr algn="just">
              <a:buFont typeface="Wingdings" pitchFamily="2" charset="2"/>
              <a:buChar char="§"/>
            </a:pPr>
            <a:r>
              <a:rPr lang="uk-UA" sz="2800" dirty="0" smtClean="0"/>
              <a:t>Материків на </a:t>
            </a:r>
            <a:r>
              <a:rPr lang="uk-UA" sz="2800" dirty="0" smtClean="0"/>
              <a:t>З</a:t>
            </a:r>
            <a:r>
              <a:rPr lang="uk-UA" sz="2800" dirty="0" smtClean="0"/>
              <a:t>емлі виявилось шість.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20824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Comic Sans MS" pitchFamily="66" charset="0"/>
              </a:rPr>
              <a:t>1. Як виникла географія?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2443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dirty="0" smtClean="0"/>
              <a:t>Географія виникла понад 2,5тис. років тому.</a:t>
            </a:r>
          </a:p>
          <a:p>
            <a:pPr marL="0" indent="0" algn="ctr"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1950720" cy="2579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3704114"/>
            <a:ext cx="195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Гея</a:t>
            </a:r>
            <a:r>
              <a:rPr lang="uk-UA" dirty="0" smtClean="0"/>
              <a:t> – богиня Землі у стародавніх греків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24744"/>
            <a:ext cx="4477218" cy="3325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4477739"/>
            <a:ext cx="5184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Слово </a:t>
            </a:r>
            <a:r>
              <a:rPr lang="uk-UA" b="1" i="1" dirty="0" smtClean="0"/>
              <a:t>географія </a:t>
            </a:r>
            <a:r>
              <a:rPr lang="uk-UA" dirty="0" smtClean="0"/>
              <a:t>утворене від імені богині Землі Геї («</a:t>
            </a:r>
            <a:r>
              <a:rPr lang="uk-UA" dirty="0" err="1" smtClean="0"/>
              <a:t>ге</a:t>
            </a:r>
            <a:r>
              <a:rPr lang="uk-UA" dirty="0" smtClean="0"/>
              <a:t>») і слова «графо» – пишу. Отже, «географія» у перекладі з грецької означає </a:t>
            </a:r>
            <a:r>
              <a:rPr lang="uk-UA" dirty="0" err="1" smtClean="0"/>
              <a:t>землеопис</a:t>
            </a:r>
            <a:r>
              <a:rPr lang="uk-UA" dirty="0" smtClean="0"/>
              <a:t>.</a:t>
            </a:r>
          </a:p>
          <a:p>
            <a:r>
              <a:rPr lang="uk-UA" dirty="0" err="1" smtClean="0"/>
              <a:t>Термин</a:t>
            </a:r>
            <a:r>
              <a:rPr lang="uk-UA" dirty="0" smtClean="0"/>
              <a:t> «географія» складається з двох слів: «</a:t>
            </a:r>
            <a:r>
              <a:rPr lang="uk-UA" dirty="0" err="1" smtClean="0"/>
              <a:t>гео</a:t>
            </a:r>
            <a:r>
              <a:rPr lang="uk-UA" dirty="0" smtClean="0"/>
              <a:t>» – земля і «графо» – пишу, тобто дослівний переклад  слова – </a:t>
            </a:r>
            <a:r>
              <a:rPr lang="uk-UA" dirty="0" err="1" smtClean="0"/>
              <a:t>землеопис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3480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4318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uk-UA" sz="6600" dirty="0" smtClean="0"/>
              <a:t>Дякую за увагу!</a:t>
            </a:r>
            <a:endParaRPr lang="ru-RU" sz="6600" dirty="0"/>
          </a:p>
        </p:txBody>
      </p:sp>
    </p:spTree>
    <p:extLst>
      <p:ext uri="{BB962C8B-B14F-4D97-AF65-F5344CB8AC3E}">
        <p14:creationId xmlns="" xmlns:p14="http://schemas.microsoft.com/office/powerpoint/2010/main" val="1949772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6448" y="260648"/>
            <a:ext cx="8229600" cy="114300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Comic Sans MS" pitchFamily="66" charset="0"/>
              </a:rPr>
              <a:t>2. Що вивчає сучасна</a:t>
            </a:r>
            <a:br>
              <a:rPr lang="uk-UA" sz="2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uk-UA" sz="2400" b="1" dirty="0" smtClean="0">
                <a:solidFill>
                  <a:srgbClr val="FF0000"/>
                </a:solidFill>
                <a:latin typeface="Comic Sans MS" pitchFamily="66" charset="0"/>
              </a:rPr>
              <a:t> географія?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97" y="1412776"/>
            <a:ext cx="4752528" cy="3974087"/>
          </a:xfrm>
        </p:spPr>
      </p:pic>
      <p:sp>
        <p:nvSpPr>
          <p:cNvPr id="5" name="TextBox 4"/>
          <p:cNvSpPr txBox="1"/>
          <p:nvPr/>
        </p:nvSpPr>
        <p:spPr>
          <a:xfrm>
            <a:off x="535329" y="5386863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Фізична географія </a:t>
            </a:r>
            <a:r>
              <a:rPr lang="uk-UA" sz="1600" dirty="0" smtClean="0"/>
              <a:t>вивчає природу Землі (із грецької «</a:t>
            </a:r>
            <a:r>
              <a:rPr lang="uk-UA" sz="1600" dirty="0" err="1" smtClean="0"/>
              <a:t>фізис</a:t>
            </a:r>
            <a:r>
              <a:rPr lang="uk-UA" sz="1600" dirty="0" smtClean="0"/>
              <a:t>» – природа).</a:t>
            </a:r>
          </a:p>
          <a:p>
            <a:r>
              <a:rPr lang="uk-UA" sz="1600" b="1" dirty="0" smtClean="0"/>
              <a:t>Соціальна і економічна географія </a:t>
            </a:r>
            <a:r>
              <a:rPr lang="uk-UA" sz="1600" dirty="0" smtClean="0"/>
              <a:t>вивчає населення та його господарську діяльність (тобто Землю як оселю людства).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113" y="260647"/>
            <a:ext cx="2824380" cy="64496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928936" y="2536741"/>
            <a:ext cx="92333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uk-UA" sz="1600" b="1" dirty="0" smtClean="0"/>
              <a:t>Основні географічні поняття</a:t>
            </a:r>
            <a:endParaRPr lang="ru-RU" sz="16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852266" y="344468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3488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688632"/>
          </a:xfrm>
          <a:solidFill>
            <a:schemeClr val="bg1">
              <a:alpha val="67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uk-UA" b="1" dirty="0" smtClean="0">
                <a:solidFill>
                  <a:srgbClr val="FF0000"/>
                </a:solidFill>
              </a:rPr>
              <a:t>Географія</a:t>
            </a:r>
            <a:r>
              <a:rPr lang="uk-UA" dirty="0" smtClean="0"/>
              <a:t> – це наука про Землю, її природу, населення та його господарську діяльність, про взаємодію людей і природи.</a:t>
            </a:r>
            <a:br>
              <a:rPr lang="uk-UA" dirty="0" smtClean="0"/>
            </a:br>
            <a:r>
              <a:rPr lang="uk-UA" b="1" dirty="0" smtClean="0">
                <a:solidFill>
                  <a:srgbClr val="FF0000"/>
                </a:solidFill>
              </a:rPr>
              <a:t>Об‘єкти вивчення географії: </a:t>
            </a:r>
            <a:r>
              <a:rPr lang="uk-UA" dirty="0" smtClean="0"/>
              <a:t>природа, населення, господарство.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0631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Comic Sans MS" pitchFamily="66" charset="0"/>
              </a:rPr>
              <a:t>3. Джерела географічної інформації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" y="1268760"/>
            <a:ext cx="8115298" cy="5184576"/>
          </a:xfrm>
        </p:spPr>
      </p:pic>
    </p:spTree>
    <p:extLst>
      <p:ext uri="{BB962C8B-B14F-4D97-AF65-F5344CB8AC3E}">
        <p14:creationId xmlns="" xmlns:p14="http://schemas.microsoft.com/office/powerpoint/2010/main" val="69330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Comic Sans MS" pitchFamily="66" charset="0"/>
              </a:rPr>
              <a:t>4. Методи географічних досліджень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smtClean="0"/>
              <a:t>Способи, за допомогою яких вивчають той чи інший об‘єкт, явище, процеси природи та суспільства, називають </a:t>
            </a:r>
            <a:r>
              <a:rPr lang="uk-UA" sz="1600" b="1" dirty="0" smtClean="0">
                <a:solidFill>
                  <a:srgbClr val="FF0000"/>
                </a:solidFill>
              </a:rPr>
              <a:t>методами досліджень.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6115050" cy="2333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77072"/>
            <a:ext cx="6115050" cy="2190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532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755" y="2538102"/>
            <a:ext cx="1935890" cy="3339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67544" y="-744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3200" dirty="0" smtClean="0">
                <a:solidFill>
                  <a:schemeClr val="bg1"/>
                </a:solidFill>
              </a:rPr>
              <a:t>Власні дослідження можна проводити на основі своїх спостережень: за зміною висоти Сонця над горизонтом, метеорологічних (за погодою) та фенологічних (за змінами в рослинності та тваринному світі).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" y="2636911"/>
            <a:ext cx="3813196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49" y="2414967"/>
            <a:ext cx="3600399" cy="3390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5373249" y="6021288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>
                <a:solidFill>
                  <a:schemeClr val="bg1"/>
                </a:solidFill>
              </a:rPr>
              <a:t>Схема шкільного метеорологічного майданчика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67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560840" cy="4464496"/>
          </a:xfrm>
        </p:spPr>
      </p:pic>
    </p:spTree>
    <p:extLst>
      <p:ext uri="{BB962C8B-B14F-4D97-AF65-F5344CB8AC3E}">
        <p14:creationId xmlns="" xmlns:p14="http://schemas.microsoft.com/office/powerpoint/2010/main" val="45840729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640</Words>
  <Application>Microsoft Office PowerPoint</Application>
  <PresentationFormat>Экран (4:3)</PresentationFormat>
  <Paragraphs>99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Тема Office</vt:lpstr>
      <vt:lpstr>Поток</vt:lpstr>
      <vt:lpstr>Апекс</vt:lpstr>
      <vt:lpstr>Яркая</vt:lpstr>
      <vt:lpstr>1_Поток</vt:lpstr>
      <vt:lpstr>Открытая</vt:lpstr>
      <vt:lpstr>Вступ.  Розвиток географічних знань про Землю</vt:lpstr>
      <vt:lpstr>План вивчення матеріалу:</vt:lpstr>
      <vt:lpstr>1. Як виникла географія?</vt:lpstr>
      <vt:lpstr>2. Що вивчає сучасна  географія?</vt:lpstr>
      <vt:lpstr>Географія – це наука про Землю, її природу, населення та його господарську діяльність, про взаємодію людей і природи. Об‘єкти вивчення географії: природа, населення, господарство.</vt:lpstr>
      <vt:lpstr>3. Джерела географічної інформації</vt:lpstr>
      <vt:lpstr>4. Методи географічних досліджень</vt:lpstr>
      <vt:lpstr>Власні дослідження можна проводити на основі своїх спостережень: за зміною висоти Сонця над горизонтом, метеорологічних (за погодою) та фенологічних (за змінами в рослинності та тваринному світі). </vt:lpstr>
      <vt:lpstr>Слайд 9</vt:lpstr>
      <vt:lpstr>Умовні знаки, які використовують при спостереженні за погодою:</vt:lpstr>
      <vt:lpstr>5. Пізнання Землі в первісні часи </vt:lpstr>
      <vt:lpstr>6. Як люди в давнину уявляли Землю </vt:lpstr>
      <vt:lpstr>Слайд 13</vt:lpstr>
      <vt:lpstr>Слайд 14</vt:lpstr>
      <vt:lpstr>7. Хто здійснив найдавніші плавання </vt:lpstr>
      <vt:lpstr>Слайд 16</vt:lpstr>
      <vt:lpstr>9. Плавання вікінгів</vt:lpstr>
      <vt:lpstr>Слайд 18</vt:lpstr>
      <vt:lpstr>10. Подорож Марко Пало</vt:lpstr>
      <vt:lpstr>11. Глобус Мартіна Бегайма</vt:lpstr>
      <vt:lpstr>12. Пошуки морського шляху в Індію </vt:lpstr>
      <vt:lpstr>13. Плавання Христофора Колумба</vt:lpstr>
      <vt:lpstr>14. Чому Америку назвали Америкою?</vt:lpstr>
      <vt:lpstr>15. Перше навколосвітнє плавання</vt:lpstr>
      <vt:lpstr>16. Як відкрили Австралію</vt:lpstr>
      <vt:lpstr>17. Навколосвітні подорожі Джеймса Кука</vt:lpstr>
      <vt:lpstr>18. Експедиія Івана Крузенштерна і Юрія Лисянського</vt:lpstr>
      <vt:lpstr>19. Відкриття Антарктиди</vt:lpstr>
      <vt:lpstr>20. Результати відкриттів 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</dc:title>
  <cp:lastModifiedBy>User5</cp:lastModifiedBy>
  <cp:revision>27</cp:revision>
  <dcterms:modified xsi:type="dcterms:W3CDTF">2017-02-17T08:08:31Z</dcterms:modified>
</cp:coreProperties>
</file>