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5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303" r:id="rId21"/>
    <p:sldId id="302" r:id="rId22"/>
    <p:sldId id="304" r:id="rId23"/>
    <p:sldId id="275" r:id="rId24"/>
    <p:sldId id="276" r:id="rId25"/>
    <p:sldId id="277" r:id="rId26"/>
    <p:sldId id="279" r:id="rId27"/>
    <p:sldId id="278" r:id="rId28"/>
    <p:sldId id="280" r:id="rId29"/>
    <p:sldId id="281" r:id="rId30"/>
    <p:sldId id="282" r:id="rId31"/>
    <p:sldId id="305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301" r:id="rId48"/>
    <p:sldId id="298" r:id="rId49"/>
    <p:sldId id="299" r:id="rId50"/>
    <p:sldId id="300" r:id="rId51"/>
    <p:sldId id="307" r:id="rId52"/>
    <p:sldId id="308" r:id="rId53"/>
    <p:sldId id="309" r:id="rId54"/>
    <p:sldId id="310" r:id="rId55"/>
    <p:sldId id="306" r:id="rId56"/>
    <p:sldId id="311" r:id="rId57"/>
    <p:sldId id="312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109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384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235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330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001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316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251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888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789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240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46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934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animashki-pogoda-10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5616" y="476672"/>
            <a:ext cx="6643688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54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/>
              <a:t>Читай виразно!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46" y="1600200"/>
            <a:ext cx="9142753" cy="525780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uk-UA" b="1" dirty="0" smtClean="0"/>
              <a:t>                           Прилетіли </a:t>
            </a:r>
            <a:r>
              <a:rPr lang="uk-UA" b="1" dirty="0" err="1" smtClean="0"/>
              <a:t>солов</a:t>
            </a:r>
            <a:r>
              <a:rPr lang="en-US" b="1" dirty="0" smtClean="0"/>
              <a:t>’</a:t>
            </a:r>
            <a:r>
              <a:rPr lang="uk-UA" b="1" dirty="0" smtClean="0"/>
              <a:t>ї,</a:t>
            </a:r>
          </a:p>
          <a:p>
            <a:pPr marL="0" indent="0" algn="r">
              <a:buNone/>
            </a:pPr>
            <a:r>
              <a:rPr lang="uk-UA" b="1" dirty="0" smtClean="0"/>
              <a:t>                                Звеселились всі гаї.</a:t>
            </a:r>
          </a:p>
          <a:p>
            <a:pPr marL="0" indent="0" algn="r">
              <a:buNone/>
            </a:pPr>
            <a:r>
              <a:rPr lang="uk-UA" b="1" dirty="0" smtClean="0"/>
              <a:t>                               Ой веселі </a:t>
            </a:r>
            <a:r>
              <a:rPr lang="uk-UA" b="1" dirty="0" err="1" smtClean="0"/>
              <a:t>солов</a:t>
            </a:r>
            <a:r>
              <a:rPr lang="en-US" b="1" dirty="0" smtClean="0"/>
              <a:t>’</a:t>
            </a:r>
            <a:r>
              <a:rPr lang="uk-UA" b="1" dirty="0" smtClean="0"/>
              <a:t>ї,</a:t>
            </a:r>
          </a:p>
          <a:p>
            <a:pPr marL="0" indent="0" algn="r">
              <a:buNone/>
            </a:pPr>
            <a:r>
              <a:rPr lang="uk-UA" b="1" dirty="0" smtClean="0"/>
              <a:t>                              Розкажіть про ті краї.</a:t>
            </a:r>
          </a:p>
          <a:p>
            <a:pPr marL="0" indent="0" algn="r">
              <a:buNone/>
            </a:pPr>
            <a:r>
              <a:rPr lang="uk-UA" b="1" dirty="0" smtClean="0"/>
              <a:t>                                  Де зимою ви літали?</a:t>
            </a:r>
          </a:p>
          <a:p>
            <a:pPr marL="0" indent="0" algn="r">
              <a:buNone/>
            </a:pPr>
            <a:r>
              <a:rPr lang="uk-UA" b="1" dirty="0" smtClean="0"/>
              <a:t>Що ви їли? Де ви спали?</a:t>
            </a:r>
          </a:p>
          <a:p>
            <a:pPr marL="0" indent="0" algn="r">
              <a:buNone/>
            </a:pPr>
            <a:r>
              <a:rPr lang="uk-UA" b="1" dirty="0" smtClean="0"/>
              <a:t>А чи мають ті краї</a:t>
            </a:r>
          </a:p>
          <a:p>
            <a:pPr marL="0" indent="0" algn="r">
              <a:buNone/>
            </a:pPr>
            <a:r>
              <a:rPr lang="uk-UA" b="1" dirty="0" smtClean="0"/>
              <a:t>Отакі, як в нас гаї?</a:t>
            </a:r>
            <a:endParaRPr lang="ru-RU" b="1" dirty="0"/>
          </a:p>
        </p:txBody>
      </p:sp>
      <p:pic>
        <p:nvPicPr>
          <p:cNvPr id="4" name="Рисунок 3" descr="http://img1.liveinternet.ru/images/attach/b/3/9/499/9499211_solowey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4464496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200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56792"/>
          </a:xfrm>
          <a:solidFill>
            <a:srgbClr val="FF0000">
              <a:alpha val="64000"/>
            </a:srgbClr>
          </a:solidFill>
        </p:spPr>
        <p:txBody>
          <a:bodyPr/>
          <a:lstStyle/>
          <a:p>
            <a:r>
              <a:rPr lang="uk-UA" b="1" dirty="0" smtClean="0"/>
              <a:t>АКРОВІРШ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56792"/>
            <a:ext cx="9144000" cy="5301208"/>
          </a:xfrm>
          <a:solidFill>
            <a:srgbClr val="FF0000">
              <a:alpha val="46000"/>
            </a:srgb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400" b="1" dirty="0" smtClean="0"/>
              <a:t>Т</a:t>
            </a:r>
            <a:r>
              <a:rPr lang="uk-UA" sz="4400" dirty="0" smtClean="0"/>
              <a:t>и мусиш нам співця назвати,</a:t>
            </a:r>
          </a:p>
          <a:p>
            <a:pPr marL="0" indent="0">
              <a:buNone/>
            </a:pPr>
            <a:r>
              <a:rPr lang="uk-UA" sz="4400" b="1" dirty="0" smtClean="0"/>
              <a:t>А</a:t>
            </a:r>
            <a:r>
              <a:rPr lang="uk-UA" sz="4400" dirty="0" smtClean="0"/>
              <a:t>дже умів лиш він один</a:t>
            </a:r>
          </a:p>
          <a:p>
            <a:pPr marL="0" indent="0">
              <a:buNone/>
            </a:pPr>
            <a:r>
              <a:rPr lang="uk-UA" sz="4400" b="1" dirty="0" smtClean="0"/>
              <a:t>Р</a:t>
            </a:r>
            <a:r>
              <a:rPr lang="uk-UA" sz="4400" dirty="0" smtClean="0"/>
              <a:t>абів німих так захищати,</a:t>
            </a:r>
          </a:p>
          <a:p>
            <a:pPr marL="0" indent="0">
              <a:buNone/>
            </a:pPr>
            <a:r>
              <a:rPr lang="uk-UA" sz="4400" b="1" dirty="0" smtClean="0"/>
              <a:t>А </a:t>
            </a:r>
            <a:r>
              <a:rPr lang="uk-UA" sz="4400" dirty="0" smtClean="0"/>
              <a:t>хто так оспівав, як він,</a:t>
            </a:r>
          </a:p>
          <a:p>
            <a:pPr marL="0" indent="0">
              <a:buNone/>
            </a:pPr>
            <a:r>
              <a:rPr lang="uk-UA" sz="4400" b="1" dirty="0" smtClean="0"/>
              <a:t>С</a:t>
            </a:r>
            <a:r>
              <a:rPr lang="uk-UA" sz="4400" dirty="0" smtClean="0"/>
              <a:t>адок вишневий коло хати?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56785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3665" y="548681"/>
            <a:ext cx="7874535" cy="1296143"/>
          </a:xfrm>
        </p:spPr>
        <p:txBody>
          <a:bodyPr>
            <a:normAutofit fontScale="90000"/>
          </a:bodyPr>
          <a:lstStyle/>
          <a:p>
            <a:pPr algn="r"/>
            <a:r>
              <a:rPr lang="uk-UA" dirty="0" smtClean="0"/>
              <a:t>Тарас Григорович </a:t>
            </a:r>
            <a:r>
              <a:rPr lang="uk-UA" dirty="0"/>
              <a:t>Ш</a:t>
            </a:r>
            <a:r>
              <a:rPr lang="uk-UA" dirty="0" smtClean="0"/>
              <a:t>евченко – великий народний поет і художник</a:t>
            </a:r>
            <a:endParaRPr lang="ru-RU" dirty="0"/>
          </a:p>
        </p:txBody>
      </p:sp>
      <p:pic>
        <p:nvPicPr>
          <p:cNvPr id="4" name="Рисунок 3" descr="http://taras-shevchenko.in.ua/pic/foto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844824"/>
            <a:ext cx="4824536" cy="4896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434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130425"/>
            <a:ext cx="7630616" cy="1470025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winwalls.ru/pic/201305/1600x900/winwalls.ru-2256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25252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323528" y="260648"/>
            <a:ext cx="6534472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>
                <a:latin typeface="Arial Rounded MT Bold" pitchFamily="34" charset="0"/>
              </a:rPr>
              <a:t>              </a:t>
            </a:r>
            <a:r>
              <a:rPr lang="en-US" sz="4000" b="1" dirty="0" smtClean="0">
                <a:latin typeface="Arial Rounded MT Bold" pitchFamily="34" charset="0"/>
              </a:rPr>
              <a:t>I</a:t>
            </a:r>
            <a:r>
              <a:rPr lang="uk-UA" sz="4000" b="1" dirty="0" smtClean="0"/>
              <a:t> </a:t>
            </a:r>
            <a:r>
              <a:rPr lang="uk-UA" sz="4000" b="1" dirty="0"/>
              <a:t>команда</a:t>
            </a:r>
            <a:endParaRPr lang="ru-RU" sz="4000" b="1" dirty="0"/>
          </a:p>
          <a:p>
            <a:endParaRPr lang="uk-UA" sz="6000" i="1" dirty="0" smtClean="0"/>
          </a:p>
          <a:p>
            <a:r>
              <a:rPr lang="uk-UA" sz="6600" i="1" dirty="0"/>
              <a:t> </a:t>
            </a:r>
            <a:r>
              <a:rPr lang="uk-UA" sz="6600" i="1" dirty="0" smtClean="0"/>
              <a:t>   </a:t>
            </a:r>
            <a:r>
              <a:rPr lang="en-US" sz="6600" i="1" dirty="0" smtClean="0"/>
              <a:t>“</a:t>
            </a:r>
            <a:r>
              <a:rPr lang="uk-UA" sz="6600" b="1" i="1" dirty="0">
                <a:solidFill>
                  <a:srgbClr val="FF0000"/>
                </a:solidFill>
              </a:rPr>
              <a:t>Пошуковці</a:t>
            </a:r>
            <a:r>
              <a:rPr lang="en-US" sz="6600" i="1" dirty="0"/>
              <a:t>”</a:t>
            </a:r>
            <a:endParaRPr lang="ru-RU" sz="6600" i="1" dirty="0"/>
          </a:p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“</a:t>
            </a:r>
            <a:r>
              <a:rPr lang="uk-UA" sz="5400" b="1" dirty="0">
                <a:solidFill>
                  <a:schemeClr val="accent3">
                    <a:lumMod val="50000"/>
                  </a:schemeClr>
                </a:solidFill>
              </a:rPr>
              <a:t>Якими були дитячі роки Т</a:t>
            </a:r>
            <a:r>
              <a:rPr lang="uk-UA" sz="5400" b="1" dirty="0" smtClean="0">
                <a:solidFill>
                  <a:schemeClr val="accent3">
                    <a:lumMod val="50000"/>
                  </a:schemeClr>
                </a:solidFill>
              </a:rPr>
              <a:t>. Г</a:t>
            </a:r>
            <a:r>
              <a:rPr lang="uk-UA" sz="5400" b="1" dirty="0">
                <a:solidFill>
                  <a:schemeClr val="accent3">
                    <a:lumMod val="50000"/>
                  </a:schemeClr>
                </a:solidFill>
              </a:rPr>
              <a:t>. Шевченка</a:t>
            </a:r>
            <a:r>
              <a:rPr lang="ru-RU" sz="5400" b="1" dirty="0">
                <a:solidFill>
                  <a:schemeClr val="accent3">
                    <a:lumMod val="50000"/>
                  </a:schemeClr>
                </a:solidFill>
              </a:rPr>
              <a:t>”</a:t>
            </a:r>
          </a:p>
        </p:txBody>
      </p:sp>
      <p:pic>
        <p:nvPicPr>
          <p:cNvPr id="7" name="Picture 7" descr="b01b9c64ad3d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04" y="4569520"/>
            <a:ext cx="1872208" cy="2258825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2069023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batjkivshhyna-tarasa.com.ua/images/morynci/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8640"/>
            <a:ext cx="7884368" cy="6525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949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.arts.in.ua/i/c/f118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526"/>
            <a:ext cx="8568952" cy="66492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873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o3.imgsmail.ru/imgpreview?key=5354ee87518d7ab7&amp;mb=imgdb_preview_147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0"/>
            <a:ext cx="8568952" cy="6741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420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myslenedrevo.com.ua/files/MDr/books/1840Kobzar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0"/>
            <a:ext cx="6552728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862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museumshevchenko.org.ua/flash-point/uploads/gallery/87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74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765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go4.imgsmail.ru/imgpreview?key=7091f02bc64b7d4f&amp;mb=imgdb_preview_201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" t="11508" b="6933"/>
          <a:stretch/>
        </p:blipFill>
        <p:spPr bwMode="auto">
          <a:xfrm>
            <a:off x="762000" y="114819"/>
            <a:ext cx="7704856" cy="67413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9457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5" descr="270514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0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g0.liveinternet.ru/images/attach/c/3/77/303/77303872_large_14880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010"/>
            <a:ext cx="9144000" cy="68269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32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.arts.in.ua/i/3366/blya-tinu-kushch-kalini_tarasenko_oleksy_12827407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462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modney.pp.ua/uploads/posts/2015-12/yagoda-kalina-korist-shkoda_332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892480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166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916832"/>
          </a:xfrm>
          <a:solidFill>
            <a:srgbClr val="FFC000"/>
          </a:solidFill>
        </p:spPr>
        <p:txBody>
          <a:bodyPr/>
          <a:lstStyle/>
          <a:p>
            <a:r>
              <a:rPr lang="en-US" b="1" i="1" dirty="0" smtClean="0">
                <a:solidFill>
                  <a:srgbClr val="0070C0"/>
                </a:solidFill>
              </a:rPr>
              <a:t>II</a:t>
            </a:r>
            <a:r>
              <a:rPr lang="uk-UA" b="1" i="1" dirty="0" smtClean="0">
                <a:solidFill>
                  <a:srgbClr val="0070C0"/>
                </a:solidFill>
              </a:rPr>
              <a:t> команда</a:t>
            </a:r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844824"/>
            <a:ext cx="9144000" cy="5013176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r"/>
            <a:r>
              <a:rPr lang="en-US" sz="4800" b="1" i="1" dirty="0" smtClean="0">
                <a:solidFill>
                  <a:srgbClr val="FF0000"/>
                </a:solidFill>
              </a:rPr>
              <a:t>                        “</a:t>
            </a:r>
            <a:r>
              <a:rPr lang="uk-UA" sz="4800" b="1" i="1" dirty="0" smtClean="0">
                <a:solidFill>
                  <a:srgbClr val="FF0000"/>
                </a:solidFill>
              </a:rPr>
              <a:t>Літературознавці</a:t>
            </a:r>
            <a:r>
              <a:rPr lang="en-US" sz="4800" b="1" i="1" dirty="0" smtClean="0">
                <a:solidFill>
                  <a:srgbClr val="FF0000"/>
                </a:solidFill>
              </a:rPr>
              <a:t>”</a:t>
            </a:r>
            <a:endParaRPr lang="uk-UA" sz="4800" b="1" i="1" dirty="0" smtClean="0">
              <a:solidFill>
                <a:srgbClr val="FF0000"/>
              </a:solidFill>
            </a:endParaRPr>
          </a:p>
          <a:p>
            <a:pPr algn="r"/>
            <a:endParaRPr lang="uk-UA" dirty="0"/>
          </a:p>
          <a:p>
            <a:pPr algn="r"/>
            <a:r>
              <a:rPr lang="en-US" sz="4800" b="1" i="1" dirty="0" smtClean="0">
                <a:solidFill>
                  <a:srgbClr val="C00000"/>
                </a:solidFill>
              </a:rPr>
              <a:t>“</a:t>
            </a:r>
            <a:r>
              <a:rPr lang="uk-UA" sz="4800" b="1" i="1" dirty="0" smtClean="0">
                <a:solidFill>
                  <a:srgbClr val="C00000"/>
                </a:solidFill>
              </a:rPr>
              <a:t>Творча спадщина </a:t>
            </a:r>
            <a:endParaRPr lang="en-US" sz="4800" b="1" i="1" dirty="0" smtClean="0">
              <a:solidFill>
                <a:srgbClr val="C00000"/>
              </a:solidFill>
            </a:endParaRPr>
          </a:p>
          <a:p>
            <a:pPr algn="r"/>
            <a:r>
              <a:rPr lang="uk-UA" sz="4800" b="1" i="1" dirty="0" smtClean="0">
                <a:solidFill>
                  <a:srgbClr val="C00000"/>
                </a:solidFill>
              </a:rPr>
              <a:t>Т.Г.Шевченка</a:t>
            </a:r>
            <a:r>
              <a:rPr lang="en-US" sz="4800" b="1" i="1" dirty="0" smtClean="0">
                <a:solidFill>
                  <a:srgbClr val="C00000"/>
                </a:solidFill>
              </a:rPr>
              <a:t>”</a:t>
            </a:r>
            <a:endParaRPr lang="ru-RU" sz="4800" b="1" i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http://go3.imgsmail.ru/imgpreview?key=36e22cb204aef482&amp;mb=imgdb_preview_130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60848"/>
            <a:ext cx="3024336" cy="3960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667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nbukids.files.wordpress.com/2011/03/d188d0b5d0b2d187d0b5d0bdd0bad0b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84018"/>
            <a:ext cx="6984776" cy="6741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3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шевченко\Моя-Україна-разное-Українське-мистецтво-208539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56551"/>
            <a:ext cx="9036496" cy="6935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2287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o1.imgsmail.ru/imgpreview?key=301b177e145ea539&amp;mb=imgdb_preview_98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8064896" cy="6309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066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ovalin-nvo.at.ua/_nw/0/0402776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6632"/>
            <a:ext cx="7776864" cy="6741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806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datas/literatura/SHevchenko-Taras/0016-016-Pershu-zbrku-svokh-poetichnikh-tvorv-SHevchenko-vidav-1840-pd-nazvoju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561662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07505" y="3982998"/>
            <a:ext cx="5616624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sz="6000" b="1" dirty="0" smtClean="0">
                <a:solidFill>
                  <a:srgbClr val="C00000"/>
                </a:solidFill>
              </a:rPr>
              <a:t>835 </a:t>
            </a:r>
            <a:r>
              <a:rPr lang="uk-UA" sz="6000" b="1" dirty="0">
                <a:solidFill>
                  <a:srgbClr val="C00000"/>
                </a:solidFill>
              </a:rPr>
              <a:t>творів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60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ekomissionka.ck.ua/content/2012/20120114/u39834/images/201201/f20120114221049-shevchenko-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88" y="116632"/>
            <a:ext cx="4263390" cy="3089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images.zakupka.com/i/firms/27/74/74275/kobzar-shevchenko-t_c39d574447243d8_200x20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210" y="116632"/>
            <a:ext cx="2470785" cy="3281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go1.imgsmail.ru/imgpreview?key=4d5915ba2172291&amp;mb=imgdb_preview_164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8" y="2961781"/>
            <a:ext cx="2022009" cy="2522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os1.i.ua/3/6/12877411_f616c421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64586"/>
            <a:ext cx="1938020" cy="298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zhv-cbs.edukit.dp.ua/files2/images/shevchenko/12190672.jpg?size=3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429000"/>
            <a:ext cx="1757683" cy="309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kptv.in.ua/foto/taras-shevchenko-kobzar-teper-na-angliyskom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607" y="3151353"/>
            <a:ext cx="4728124" cy="36516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537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0" descr="r006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0955" y="116632"/>
            <a:ext cx="385762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10" descr="r006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158"/>
            <a:ext cx="385762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Содержимое 3" descr="0_e577b_68918818_orig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2665022"/>
            <a:ext cx="9144000" cy="421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13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404665"/>
            <a:ext cx="8027169" cy="2736303"/>
          </a:xfrm>
        </p:spPr>
        <p:txBody>
          <a:bodyPr>
            <a:noAutofit/>
          </a:bodyPr>
          <a:lstStyle/>
          <a:p>
            <a:endParaRPr lang="uk-UA" sz="3200" dirty="0" smtClean="0"/>
          </a:p>
          <a:p>
            <a:endParaRPr lang="uk-UA" sz="3200" dirty="0"/>
          </a:p>
          <a:p>
            <a:endParaRPr lang="uk-UA" sz="3200" dirty="0" smtClean="0"/>
          </a:p>
          <a:p>
            <a:endParaRPr lang="uk-UA" sz="3200" dirty="0"/>
          </a:p>
          <a:p>
            <a:endParaRPr lang="uk-UA" sz="3200" dirty="0" smtClean="0"/>
          </a:p>
          <a:p>
            <a:r>
              <a:rPr lang="uk-UA" sz="3600" b="1" dirty="0" smtClean="0">
                <a:solidFill>
                  <a:srgbClr val="00B050"/>
                </a:solidFill>
              </a:rPr>
              <a:t>Художня спадщина – більше </a:t>
            </a:r>
            <a:r>
              <a:rPr lang="uk-UA" sz="3600" b="1" dirty="0" smtClean="0">
                <a:solidFill>
                  <a:srgbClr val="FF0000"/>
                </a:solidFill>
              </a:rPr>
              <a:t>1000 </a:t>
            </a:r>
            <a:r>
              <a:rPr lang="uk-UA" sz="3600" b="1" dirty="0" smtClean="0">
                <a:solidFill>
                  <a:srgbClr val="00B050"/>
                </a:solidFill>
              </a:rPr>
              <a:t>творів</a:t>
            </a:r>
          </a:p>
          <a:p>
            <a:r>
              <a:rPr lang="uk-U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Понад</a:t>
            </a:r>
            <a:r>
              <a:rPr lang="uk-UA" sz="3600" dirty="0" smtClean="0"/>
              <a:t> </a:t>
            </a:r>
            <a:r>
              <a:rPr lang="uk-UA" sz="3600" b="1" dirty="0" smtClean="0">
                <a:solidFill>
                  <a:srgbClr val="FF0000"/>
                </a:solidFill>
              </a:rPr>
              <a:t>120 </a:t>
            </a:r>
            <a:r>
              <a:rPr lang="uk-U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композиторів створили на його слова біля </a:t>
            </a:r>
            <a:r>
              <a:rPr lang="uk-UA" sz="3600" b="1" dirty="0" smtClean="0">
                <a:solidFill>
                  <a:srgbClr val="FF0000"/>
                </a:solidFill>
              </a:rPr>
              <a:t>500</a:t>
            </a:r>
            <a:r>
              <a:rPr lang="uk-UA" sz="3600" dirty="0" smtClean="0"/>
              <a:t> </a:t>
            </a:r>
            <a:r>
              <a:rPr lang="uk-U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музичних творів</a:t>
            </a:r>
          </a:p>
          <a:p>
            <a:r>
              <a:rPr lang="uk-UA" sz="3200" b="1" dirty="0" smtClean="0">
                <a:solidFill>
                  <a:srgbClr val="7030A0"/>
                </a:solidFill>
              </a:rPr>
              <a:t>Створено науку </a:t>
            </a:r>
            <a:r>
              <a:rPr lang="uk-UA" sz="3200" dirty="0" smtClean="0"/>
              <a:t>- </a:t>
            </a:r>
            <a:r>
              <a:rPr lang="uk-UA" sz="4400" b="1" dirty="0" smtClean="0">
                <a:solidFill>
                  <a:srgbClr val="FF0000"/>
                </a:solidFill>
              </a:rPr>
              <a:t>Шевченкознавство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http://bookbox.com.ua/uploads/posts/2015-05/1431367217_04-05-2015-104317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645024"/>
            <a:ext cx="345638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106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тарас григорьевич шевченк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1010"/>
            <a:ext cx="4608512" cy="6648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39752" y="476672"/>
            <a:ext cx="44644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/>
              <a:t>       “</a:t>
            </a:r>
            <a:r>
              <a:rPr lang="uk-UA" sz="6000" b="1" dirty="0" smtClean="0"/>
              <a:t>Сон</a:t>
            </a:r>
            <a:r>
              <a:rPr lang="en-US" sz="6000" b="1" dirty="0" smtClean="0"/>
              <a:t>”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1331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maushili.ru/Novosti/Novosti_2015/Oktyabr/Kras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98168"/>
            <a:ext cx="6100837" cy="4059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397812"/>
            <a:ext cx="813690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/>
              <a:t>III </a:t>
            </a:r>
            <a:r>
              <a:rPr lang="uk-UA" sz="4000" b="1" dirty="0"/>
              <a:t>команда</a:t>
            </a:r>
            <a:endParaRPr lang="ru-RU" sz="4000" b="1" dirty="0"/>
          </a:p>
          <a:p>
            <a:r>
              <a:rPr lang="en-US" sz="5400" b="1" i="1" dirty="0">
                <a:solidFill>
                  <a:schemeClr val="accent1">
                    <a:lumMod val="75000"/>
                  </a:schemeClr>
                </a:solidFill>
              </a:rPr>
              <a:t>“ </a:t>
            </a:r>
            <a:r>
              <a:rPr lang="uk-UA" sz="5400" b="1" i="1" dirty="0">
                <a:solidFill>
                  <a:schemeClr val="accent1">
                    <a:lumMod val="75000"/>
                  </a:schemeClr>
                </a:solidFill>
              </a:rPr>
              <a:t>Мистецтвознавці </a:t>
            </a:r>
            <a:r>
              <a:rPr lang="en-US" sz="5400" b="1" i="1" dirty="0">
                <a:solidFill>
                  <a:schemeClr val="accent1">
                    <a:lumMod val="75000"/>
                  </a:schemeClr>
                </a:solidFill>
              </a:rPr>
              <a:t>“</a:t>
            </a:r>
            <a:endParaRPr lang="ru-RU" sz="5400" b="1" i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uk-UA" sz="5400" b="1" dirty="0" smtClean="0">
                <a:solidFill>
                  <a:srgbClr val="C00000"/>
                </a:solidFill>
              </a:rPr>
              <a:t>  </a:t>
            </a:r>
            <a:r>
              <a:rPr lang="en-US" sz="5400" b="1" dirty="0" smtClean="0">
                <a:solidFill>
                  <a:srgbClr val="C00000"/>
                </a:solidFill>
              </a:rPr>
              <a:t>“</a:t>
            </a:r>
            <a:r>
              <a:rPr lang="uk-UA" sz="5400" b="1" dirty="0">
                <a:solidFill>
                  <a:srgbClr val="C00000"/>
                </a:solidFill>
              </a:rPr>
              <a:t>Шевченко - художник</a:t>
            </a:r>
            <a:r>
              <a:rPr lang="en-US" sz="5400" b="1" dirty="0">
                <a:solidFill>
                  <a:srgbClr val="C00000"/>
                </a:solidFill>
              </a:rPr>
              <a:t>  “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61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chool-world.com.ua/lib/wp-content/uploads/2012/01/1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2033"/>
            <a:ext cx="8316416" cy="68127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439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g-fotki.yandex.ru/get/6802/121678287.78/0_8c14c_c4f176ca_X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221" y="0"/>
            <a:ext cx="9273222" cy="68268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805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upload.wikimedia.org/wikipedia/uk/3/34/Pitch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640960" cy="65527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528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tarasshevchenko.at.ua/_ph/4/47984595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6632"/>
            <a:ext cx="5544616" cy="6597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5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upload.wikimedia.org/wikipedia/commons/thumb/2/2b/Image-Shevchenko_Kateryna_Olia_1842_large.jpg/412px-Image-Shevchenko_Kateryna_Olia_1842_larg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7640"/>
            <a:ext cx="3929380" cy="570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lh5.ggpht.com/_0ob9WzPAIoA/R8uAsGIxvMI/AAAAAAAAAKo/4h48GjRIB1I/s800/003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154" y="-21316"/>
            <a:ext cx="4922846" cy="6597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14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age.zn.ua/media/images/614xX/Jun2014/9147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3" y="116632"/>
            <a:ext cx="5138611" cy="6741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xrest.ru/schemes/00/16/0a/c0/%D0%A8-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5441"/>
            <a:ext cx="4104456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372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os1.i.ua/3/1/12582267_9142855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11" y="188640"/>
            <a:ext cx="5134754" cy="432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art.co.ua/wp-content/uploads/2016/03/Taras-Shevchenko005-235x30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20185"/>
            <a:ext cx="3600400" cy="59766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620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3" descr="detk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30" y="-1439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175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tarasshevchenko.at.ua/_ph/4/57555798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43" y="8620"/>
            <a:ext cx="4320480" cy="6048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Картинки по запросу тарас григорьевич шевченк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6632"/>
            <a:ext cx="4246972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872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93" y="16273"/>
            <a:ext cx="4644008" cy="6588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Картинки по запросу тарас григорьевич шевченк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552" y="116632"/>
            <a:ext cx="3771389" cy="6487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660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Картинки по запросу тарас григорьевич шевченк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-2169"/>
            <a:ext cx="8208912" cy="6855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988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ndragop.org.ua/_ph/7/2/455027153.jpg?142075183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466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t-shevchenko.name/files/THSh/paints/1961-07a/11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3343"/>
            <a:ext cx="9168261" cy="6624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46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tarasshevchenko.at.ua/_ph/2/2/33825507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" y="22983"/>
            <a:ext cx="9129967" cy="68350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331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taras-shevchenko.com.ua/frontend/webcontent/images/roboty/akmishtau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7" y="12576"/>
            <a:ext cx="9144000" cy="6845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4858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rostir.museum/static/images/_publications/Pochaiivska_lavra_z_pivdna_by_Shevchenk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8352928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321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go1.imgsmail.ru/imgpreview?key=35cc1644195fc070&amp;mb=imgdb_preview_155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5404"/>
            <a:ext cx="7704856" cy="6624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73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risu.org.ua/php_uploads/images/articles/ArticleImages_55631_Taras_Shevchenk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6632"/>
            <a:ext cx="5655583" cy="6507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343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ua.all.biz/img/ua/catalog/6976966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784976" cy="655272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971600" y="332656"/>
            <a:ext cx="76328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/>
              <a:t>Пригадайте </a:t>
            </a:r>
            <a:r>
              <a:rPr lang="uk-UA" sz="3200" b="1" dirty="0" smtClean="0"/>
              <a:t> </a:t>
            </a:r>
            <a:r>
              <a:rPr lang="uk-UA" sz="3200" b="1" dirty="0"/>
              <a:t>вмить, як пшениченька </a:t>
            </a:r>
            <a:r>
              <a:rPr lang="uk-UA" sz="3200" b="1" dirty="0" smtClean="0"/>
              <a:t>шумить</a:t>
            </a:r>
            <a:r>
              <a:rPr lang="uk-UA" sz="3200" b="1" dirty="0"/>
              <a:t>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4706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тарас григорьевич шевченк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2128"/>
            <a:ext cx="5832648" cy="6765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443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os1.i.ua/3/1/10652411_14fefea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09975" cy="2381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brd24.com/up/news/2012/feb12/news210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6976"/>
            <a:ext cx="4716016" cy="2845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go4.imgsmail.ru/imgpreview?key=7cbae3b9475e98ad&amp;mb=imgdb_preview_58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75" y="2708920"/>
            <a:ext cx="3019624" cy="3960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moveyourass.com.ua/upload/image/chernecha_gora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975" y="3140968"/>
            <a:ext cx="5364088" cy="3411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5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c.pics.livejournal.com/vokinburt/13300152/897958/897958_origina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036496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59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tarasshevchenko.at.ua/foto/muzey0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1" y="0"/>
            <a:ext cx="3258245" cy="41374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s://go1.imgsmail.ru/imgpreview?key=580d9ebcc13b964e&amp;mb=imgdb_preview_3000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958" y="0"/>
            <a:ext cx="5559492" cy="418734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to-world-travel.ru/img/2015/042610/570401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96" y="3884633"/>
            <a:ext cx="5400600" cy="29733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600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go1.imgsmail.ru/imgpreview?key=268653f2e6ff3bec&amp;mb=imgdb_preview_119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0"/>
            <a:ext cx="6768752" cy="33569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s://go1.imgsmail.ru/imgpreview?key=4ac3df64b747d6c4&amp;mb=imgdb_preview_3000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8" y="3238337"/>
            <a:ext cx="8622495" cy="34833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494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rooms.kiev.ua/admin/lib/spaw/uploads/images/1u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8" y="116632"/>
            <a:ext cx="9133772" cy="6741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467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okna-bel.ru/images/upload/dub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8640"/>
            <a:ext cx="7704856" cy="489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259632" y="3244334"/>
            <a:ext cx="698477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pPr algn="ctr"/>
            <a:r>
              <a:rPr lang="uk-UA" sz="3600" dirty="0" smtClean="0">
                <a:solidFill>
                  <a:srgbClr val="FF0000"/>
                </a:solidFill>
              </a:rPr>
              <a:t>   Дерево </a:t>
            </a:r>
            <a:r>
              <a:rPr lang="uk-UA" sz="3600" dirty="0">
                <a:solidFill>
                  <a:srgbClr val="FF0000"/>
                </a:solidFill>
              </a:rPr>
              <a:t>життя і творчості </a:t>
            </a:r>
            <a:endParaRPr lang="uk-UA" sz="3600" dirty="0" smtClean="0">
              <a:solidFill>
                <a:srgbClr val="FF0000"/>
              </a:solidFill>
            </a:endParaRPr>
          </a:p>
          <a:p>
            <a:pPr algn="ctr"/>
            <a:r>
              <a:rPr lang="uk-UA" sz="3600" dirty="0" smtClean="0">
                <a:solidFill>
                  <a:srgbClr val="FF0000"/>
                </a:solidFill>
              </a:rPr>
              <a:t>Т</a:t>
            </a:r>
            <a:r>
              <a:rPr lang="uk-UA" sz="3600" dirty="0">
                <a:solidFill>
                  <a:srgbClr val="FF0000"/>
                </a:solidFill>
              </a:rPr>
              <a:t>. Г. Шевченка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75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097538" y="1844824"/>
            <a:ext cx="914400" cy="914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1097538" y="3613666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101877" y="5229200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339753" y="1285140"/>
            <a:ext cx="640871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4400" b="1" i="1" dirty="0" smtClean="0"/>
          </a:p>
          <a:p>
            <a:r>
              <a:rPr lang="uk-UA" sz="4400" b="1" i="1" dirty="0" smtClean="0"/>
              <a:t>Цікаво і легко </a:t>
            </a:r>
            <a:endParaRPr lang="ru-RU" sz="4400" b="1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3048000"/>
            <a:ext cx="60486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4400" b="1" i="1" dirty="0" smtClean="0"/>
          </a:p>
          <a:p>
            <a:r>
              <a:rPr lang="uk-UA" sz="4400" b="1" i="1" dirty="0" smtClean="0"/>
              <a:t>Важко, але цікаво</a:t>
            </a:r>
            <a:endParaRPr lang="ru-RU" sz="4400" b="1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55776" y="3244334"/>
            <a:ext cx="3816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339752" y="3982998"/>
            <a:ext cx="5688631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r>
              <a:rPr lang="uk-UA" sz="3600" b="1" i="1" dirty="0" smtClean="0"/>
              <a:t>    </a:t>
            </a:r>
            <a:r>
              <a:rPr lang="uk-UA" sz="4400" b="1" i="1" dirty="0" smtClean="0"/>
              <a:t>Не сподобалось</a:t>
            </a:r>
            <a:endParaRPr lang="ru-RU" sz="4400" b="1" i="1" dirty="0"/>
          </a:p>
        </p:txBody>
      </p:sp>
      <p:pic>
        <p:nvPicPr>
          <p:cNvPr id="1026" name="Picture 2" descr="D:\малюнки\imgprevi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62909"/>
            <a:ext cx="3672408" cy="1537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607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artleo.com/pic/201410/1680x1050/artleo.com-8862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61"/>
            <a:ext cx="8280920" cy="670726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611560" y="836712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2060"/>
                </a:solidFill>
              </a:rPr>
              <a:t>Як </a:t>
            </a:r>
            <a:r>
              <a:rPr lang="uk-UA" sz="3600" b="1" dirty="0">
                <a:solidFill>
                  <a:srgbClr val="002060"/>
                </a:solidFill>
              </a:rPr>
              <a:t>в гайку струмок дзвенить?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03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animalworld.com.ua/images/2014/April/Animal/Bombus/Bombus-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683568" y="701988"/>
            <a:ext cx="62646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rgbClr val="FFFF00"/>
                </a:solidFill>
              </a:rPr>
              <a:t>Як джміль в саду бринить?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94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hovrashok.com.ua/images/Nov/06/1c7da61c2f415dc17b689a9ee3794d8b/mini_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782"/>
            <a:ext cx="835292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611560" y="692696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Як шумлять у птаха крила?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3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xrest.ru/schemes/00/12/cd/8b/%22%D0%9F%D0%B0%D1%80%D1%83%D1%81%D0%BD%D0%B8%D0%BA%22-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467545" y="260648"/>
            <a:ext cx="54326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/>
              <a:t>В морі синьому вітрила?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2379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</TotalTime>
  <Words>211</Words>
  <Application>Microsoft Office PowerPoint</Application>
  <PresentationFormat>Экран (4:3)</PresentationFormat>
  <Paragraphs>69</Paragraphs>
  <Slides>57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Читай виразно!</vt:lpstr>
      <vt:lpstr>АКРОВІРШ</vt:lpstr>
      <vt:lpstr>Тарас Григорович Шевченко – великий народний поет і художник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II команда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Тарас Григорович Шевченко – великий народний поет і художник</dc:title>
  <dc:creator>Admin</dc:creator>
  <cp:lastModifiedBy>Admin</cp:lastModifiedBy>
  <cp:revision>19</cp:revision>
  <dcterms:created xsi:type="dcterms:W3CDTF">2017-03-05T14:50:03Z</dcterms:created>
  <dcterms:modified xsi:type="dcterms:W3CDTF">2017-03-15T15:04:44Z</dcterms:modified>
</cp:coreProperties>
</file>