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56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301" r:id="rId14"/>
    <p:sldId id="269" r:id="rId15"/>
    <p:sldId id="303" r:id="rId16"/>
    <p:sldId id="270" r:id="rId17"/>
    <p:sldId id="302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90" r:id="rId27"/>
    <p:sldId id="289" r:id="rId28"/>
    <p:sldId id="304" r:id="rId29"/>
    <p:sldId id="295" r:id="rId30"/>
    <p:sldId id="305" r:id="rId31"/>
    <p:sldId id="292" r:id="rId32"/>
    <p:sldId id="291" r:id="rId33"/>
    <p:sldId id="294" r:id="rId34"/>
    <p:sldId id="293" r:id="rId35"/>
    <p:sldId id="279" r:id="rId36"/>
    <p:sldId id="280" r:id="rId37"/>
    <p:sldId id="281" r:id="rId38"/>
    <p:sldId id="282" r:id="rId39"/>
    <p:sldId id="283" r:id="rId40"/>
    <p:sldId id="284" r:id="rId41"/>
    <p:sldId id="285" r:id="rId42"/>
    <p:sldId id="286" r:id="rId43"/>
    <p:sldId id="287" r:id="rId44"/>
    <p:sldId id="288" r:id="rId45"/>
    <p:sldId id="306" r:id="rId4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5" autoAdjust="0"/>
    <p:restoredTop sz="94710" autoAdjust="0"/>
  </p:normalViewPr>
  <p:slideViewPr>
    <p:cSldViewPr>
      <p:cViewPr varScale="1">
        <p:scale>
          <a:sx n="73" d="100"/>
          <a:sy n="73" d="100"/>
        </p:scale>
        <p:origin x="-69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8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63BB9F-4A57-437A-90F1-D471593A964A}" type="doc">
      <dgm:prSet loTypeId="urn:microsoft.com/office/officeart/2005/8/layout/radial2" loCatId="relationship" qsTypeId="urn:microsoft.com/office/officeart/2005/8/quickstyle/3d9" qsCatId="3D" csTypeId="urn:microsoft.com/office/officeart/2005/8/colors/accent1_2" csCatId="accent1" phldr="1"/>
      <dgm:spPr>
        <a:scene3d>
          <a:camera prst="perspectiveRelaxed" fov="0">
            <a:rot lat="21000000" lon="21594000" rev="600000"/>
          </a:camera>
          <a:lightRig rig="soft" dir="t"/>
          <a:backdrop>
            <a:anchor x="0" y="0" z="-210000"/>
            <a:norm dx="0" dy="0" dz="914400"/>
            <a:up dx="0" dy="914400" dz="0"/>
          </a:backdrop>
        </a:scene3d>
      </dgm:spPr>
      <dgm:t>
        <a:bodyPr/>
        <a:lstStyle/>
        <a:p>
          <a:endParaRPr lang="ru-RU"/>
        </a:p>
      </dgm:t>
    </dgm:pt>
    <dgm:pt modelId="{25C4A12C-A951-4468-8F77-F58AAAD7886B}">
      <dgm:prSet phldrT="[Текст]"/>
      <dgm:spPr>
        <a:solidFill>
          <a:srgbClr val="FFC000"/>
        </a:solidFill>
      </dgm:spPr>
      <dgm:t>
        <a:bodyPr/>
        <a:lstStyle/>
        <a:p>
          <a:r>
            <a:rPr lang="ru-RU"/>
            <a:t>це</a:t>
          </a:r>
        </a:p>
      </dgm:t>
    </dgm:pt>
    <dgm:pt modelId="{B7A369EE-0BB3-46C0-9925-83D01E4C0044}" type="parTrans" cxnId="{17422E8F-5C0E-41FB-9913-4BAD3A107AC7}">
      <dgm:prSet/>
      <dgm:spPr/>
      <dgm:t>
        <a:bodyPr/>
        <a:lstStyle/>
        <a:p>
          <a:endParaRPr lang="ru-RU"/>
        </a:p>
      </dgm:t>
    </dgm:pt>
    <dgm:pt modelId="{FB8A0262-FD53-4FF0-BAD3-0EC3AFECCF99}" type="sibTrans" cxnId="{17422E8F-5C0E-41FB-9913-4BAD3A107AC7}">
      <dgm:prSet/>
      <dgm:spPr/>
      <dgm:t>
        <a:bodyPr/>
        <a:lstStyle/>
        <a:p>
          <a:endParaRPr lang="ru-RU"/>
        </a:p>
      </dgm:t>
    </dgm:pt>
    <dgm:pt modelId="{F644AD36-8D1F-4B6A-9C6E-8E7EEACFFB26}">
      <dgm:prSet phldrT="[Текст]"/>
      <dgm:spPr/>
      <dgm:t>
        <a:bodyPr/>
        <a:lstStyle/>
        <a:p>
          <a:r>
            <a:rPr lang="ru-RU"/>
            <a:t>це</a:t>
          </a:r>
        </a:p>
      </dgm:t>
    </dgm:pt>
    <dgm:pt modelId="{4335CF22-0BE9-4C7F-BF62-C7C230CFAA2B}" type="parTrans" cxnId="{817EAA9C-3AE5-44D0-91AA-CA07D4D663A4}">
      <dgm:prSet/>
      <dgm:spPr/>
      <dgm:t>
        <a:bodyPr/>
        <a:lstStyle/>
        <a:p>
          <a:endParaRPr lang="ru-RU"/>
        </a:p>
      </dgm:t>
    </dgm:pt>
    <dgm:pt modelId="{15C5B52C-1BB4-46F0-9B47-E7A184769FCB}" type="sibTrans" cxnId="{817EAA9C-3AE5-44D0-91AA-CA07D4D663A4}">
      <dgm:prSet/>
      <dgm:spPr/>
      <dgm:t>
        <a:bodyPr/>
        <a:lstStyle/>
        <a:p>
          <a:endParaRPr lang="ru-RU"/>
        </a:p>
      </dgm:t>
    </dgm:pt>
    <dgm:pt modelId="{37848614-BC58-4634-8ED7-D40CA66158FB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/>
            <a:t>це</a:t>
          </a:r>
        </a:p>
      </dgm:t>
    </dgm:pt>
    <dgm:pt modelId="{D828D0DD-8265-47DF-A021-21FC86989B85}" type="parTrans" cxnId="{D5F265EE-5B39-41F5-AA89-5B147E85B9D4}">
      <dgm:prSet/>
      <dgm:spPr/>
      <dgm:t>
        <a:bodyPr/>
        <a:lstStyle/>
        <a:p>
          <a:endParaRPr lang="ru-RU"/>
        </a:p>
      </dgm:t>
    </dgm:pt>
    <dgm:pt modelId="{C7DCAE7D-ED3F-4CD8-AB5D-D4BB7B84C835}" type="sibTrans" cxnId="{D5F265EE-5B39-41F5-AA89-5B147E85B9D4}">
      <dgm:prSet/>
      <dgm:spPr/>
      <dgm:t>
        <a:bodyPr/>
        <a:lstStyle/>
        <a:p>
          <a:endParaRPr lang="ru-RU"/>
        </a:p>
      </dgm:t>
    </dgm:pt>
    <dgm:pt modelId="{E141F159-1B09-429C-A730-B1EE21258CA7}">
      <dgm:prSet phldrT="[Текст]"/>
      <dgm:spPr>
        <a:solidFill>
          <a:srgbClr val="92D050"/>
        </a:solidFill>
      </dgm:spPr>
      <dgm:t>
        <a:bodyPr/>
        <a:lstStyle/>
        <a:p>
          <a:r>
            <a:rPr lang="ru-RU"/>
            <a:t>це</a:t>
          </a:r>
        </a:p>
      </dgm:t>
    </dgm:pt>
    <dgm:pt modelId="{0295DB7F-3B16-410B-AB79-9D13351A6B61}" type="parTrans" cxnId="{76DB7D9F-BA90-4088-AB7E-FA4F61672888}">
      <dgm:prSet/>
      <dgm:spPr/>
      <dgm:t>
        <a:bodyPr/>
        <a:lstStyle/>
        <a:p>
          <a:endParaRPr lang="ru-RU"/>
        </a:p>
      </dgm:t>
    </dgm:pt>
    <dgm:pt modelId="{A47B2218-4948-4F7D-9912-9F1F3F5F17C4}" type="sibTrans" cxnId="{76DB7D9F-BA90-4088-AB7E-FA4F61672888}">
      <dgm:prSet/>
      <dgm:spPr/>
      <dgm:t>
        <a:bodyPr/>
        <a:lstStyle/>
        <a:p>
          <a:endParaRPr lang="ru-RU"/>
        </a:p>
      </dgm:t>
    </dgm:pt>
    <dgm:pt modelId="{9465BC16-A21F-4A14-8EF2-CD870246CFA4}">
      <dgm:prSet phldrT="[Текст]"/>
      <dgm:spPr>
        <a:solidFill>
          <a:srgbClr val="00B0F0"/>
        </a:solidFill>
      </dgm:spPr>
      <dgm:t>
        <a:bodyPr/>
        <a:lstStyle/>
        <a:p>
          <a:r>
            <a:rPr lang="ru-RU"/>
            <a:t>це</a:t>
          </a:r>
        </a:p>
      </dgm:t>
    </dgm:pt>
    <dgm:pt modelId="{7ACFFA80-277F-436B-95C8-0D169B792580}" type="parTrans" cxnId="{79CCD703-21D8-474B-9644-3B8FB370F35B}">
      <dgm:prSet/>
      <dgm:spPr/>
      <dgm:t>
        <a:bodyPr/>
        <a:lstStyle/>
        <a:p>
          <a:endParaRPr lang="ru-RU"/>
        </a:p>
      </dgm:t>
    </dgm:pt>
    <dgm:pt modelId="{2D57F067-D378-43AE-A061-256656EA38AD}" type="sibTrans" cxnId="{79CCD703-21D8-474B-9644-3B8FB370F35B}">
      <dgm:prSet/>
      <dgm:spPr/>
      <dgm:t>
        <a:bodyPr/>
        <a:lstStyle/>
        <a:p>
          <a:endParaRPr lang="ru-RU"/>
        </a:p>
      </dgm:t>
    </dgm:pt>
    <dgm:pt modelId="{4C2B939E-49F0-4003-885B-40EEF0C750AF}">
      <dgm:prSet phldrT="[Текст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/>
            <a:t>це</a:t>
          </a:r>
        </a:p>
      </dgm:t>
    </dgm:pt>
    <dgm:pt modelId="{AF4F0EBE-D95B-4887-A00E-C753C2C5D431}" type="parTrans" cxnId="{E8323246-2C3B-48BF-8E3C-F9A18783A4A9}">
      <dgm:prSet/>
      <dgm:spPr/>
      <dgm:t>
        <a:bodyPr/>
        <a:lstStyle/>
        <a:p>
          <a:endParaRPr lang="ru-RU"/>
        </a:p>
      </dgm:t>
    </dgm:pt>
    <dgm:pt modelId="{AA51241A-B0E3-436D-8221-B5BD365CAD2A}" type="sibTrans" cxnId="{E8323246-2C3B-48BF-8E3C-F9A18783A4A9}">
      <dgm:prSet/>
      <dgm:spPr/>
      <dgm:t>
        <a:bodyPr/>
        <a:lstStyle/>
        <a:p>
          <a:endParaRPr lang="ru-RU"/>
        </a:p>
      </dgm:t>
    </dgm:pt>
    <dgm:pt modelId="{52D6F91E-6017-48EE-B148-E150F2AB74A4}" type="pres">
      <dgm:prSet presAssocID="{F463BB9F-4A57-437A-90F1-D471593A964A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B74373A-F161-41C5-8F70-063B1A09D242}" type="pres">
      <dgm:prSet presAssocID="{F463BB9F-4A57-437A-90F1-D471593A964A}" presName="cycle" presStyleCnt="0"/>
      <dgm:spPr/>
    </dgm:pt>
    <dgm:pt modelId="{E8DC60D8-A464-4721-A325-13CB2EC6FD9F}" type="pres">
      <dgm:prSet presAssocID="{F463BB9F-4A57-437A-90F1-D471593A964A}" presName="centerShape" presStyleCnt="0"/>
      <dgm:spPr/>
    </dgm:pt>
    <dgm:pt modelId="{CE74264A-FC79-46A8-BB33-64FA07E8CDE9}" type="pres">
      <dgm:prSet presAssocID="{F463BB9F-4A57-437A-90F1-D471593A964A}" presName="connSite" presStyleLbl="node1" presStyleIdx="0" presStyleCnt="7"/>
      <dgm:spPr/>
    </dgm:pt>
    <dgm:pt modelId="{C43A5DB1-1651-4B7B-AF22-939AE9F26CD1}" type="pres">
      <dgm:prSet presAssocID="{F463BB9F-4A57-437A-90F1-D471593A964A}" presName="visible" presStyleLbl="node1" presStyleIdx="0" presStyleCnt="7" custLinFactNeighborX="-22389" custLinFactNeighborY="31500"/>
      <dgm:spPr>
        <a:blipFill rotWithShape="0">
          <a:blip xmlns:r="http://schemas.openxmlformats.org/officeDocument/2006/relationships" r:embed="rId1"/>
          <a:stretch>
            <a:fillRect/>
          </a:stretch>
        </a:blipFill>
        <a:sp3d z="165100" extrusionH="152250" prstMaterial="matte">
          <a:bevelT w="165100" prst="coolSlant"/>
        </a:sp3d>
      </dgm:spPr>
    </dgm:pt>
    <dgm:pt modelId="{B970D372-C6CA-450B-A6D9-A743DBA085D2}" type="pres">
      <dgm:prSet presAssocID="{B7A369EE-0BB3-46C0-9925-83D01E4C0044}" presName="Name25" presStyleLbl="parChTrans1D1" presStyleIdx="0" presStyleCnt="6"/>
      <dgm:spPr/>
      <dgm:t>
        <a:bodyPr/>
        <a:lstStyle/>
        <a:p>
          <a:endParaRPr lang="ru-RU"/>
        </a:p>
      </dgm:t>
    </dgm:pt>
    <dgm:pt modelId="{9BFBB33C-84D8-4AB8-9B5C-9B8EDD3736B0}" type="pres">
      <dgm:prSet presAssocID="{25C4A12C-A951-4468-8F77-F58AAAD7886B}" presName="node" presStyleCnt="0"/>
      <dgm:spPr/>
    </dgm:pt>
    <dgm:pt modelId="{4E08539F-F68E-41E5-A38D-D2169AB1DE77}" type="pres">
      <dgm:prSet presAssocID="{25C4A12C-A951-4468-8F77-F58AAAD7886B}" presName="parentNode" presStyleLbl="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9C7C54-CD92-4D23-B66F-F30BCD2F388B}" type="pres">
      <dgm:prSet presAssocID="{25C4A12C-A951-4468-8F77-F58AAAD7886B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62324C-B1EA-47C3-8AD7-F23F73846CFB}" type="pres">
      <dgm:prSet presAssocID="{4335CF22-0BE9-4C7F-BF62-C7C230CFAA2B}" presName="Name25" presStyleLbl="parChTrans1D1" presStyleIdx="1" presStyleCnt="6"/>
      <dgm:spPr/>
      <dgm:t>
        <a:bodyPr/>
        <a:lstStyle/>
        <a:p>
          <a:endParaRPr lang="ru-RU"/>
        </a:p>
      </dgm:t>
    </dgm:pt>
    <dgm:pt modelId="{BEA2CFB1-F79D-4643-92B3-58E2124C849D}" type="pres">
      <dgm:prSet presAssocID="{F644AD36-8D1F-4B6A-9C6E-8E7EEACFFB26}" presName="node" presStyleCnt="0"/>
      <dgm:spPr/>
    </dgm:pt>
    <dgm:pt modelId="{FA186814-8E0C-486B-A7EA-60AD5A5766E2}" type="pres">
      <dgm:prSet presAssocID="{F644AD36-8D1F-4B6A-9C6E-8E7EEACFFB26}" presName="parentNode" presStyleLbl="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942A70-37D7-463A-BE7A-2EA5414B80AF}" type="pres">
      <dgm:prSet presAssocID="{F644AD36-8D1F-4B6A-9C6E-8E7EEACFFB26}" presName="childNode" presStyleLbl="revTx" presStyleIdx="0" presStyleCnt="0">
        <dgm:presLayoutVars>
          <dgm:bulletEnabled val="1"/>
        </dgm:presLayoutVars>
      </dgm:prSet>
      <dgm:spPr/>
    </dgm:pt>
    <dgm:pt modelId="{531AB897-1FB8-49DF-AB51-5B5A4296631E}" type="pres">
      <dgm:prSet presAssocID="{D828D0DD-8265-47DF-A021-21FC86989B85}" presName="Name25" presStyleLbl="parChTrans1D1" presStyleIdx="2" presStyleCnt="6"/>
      <dgm:spPr/>
      <dgm:t>
        <a:bodyPr/>
        <a:lstStyle/>
        <a:p>
          <a:endParaRPr lang="ru-RU"/>
        </a:p>
      </dgm:t>
    </dgm:pt>
    <dgm:pt modelId="{41DA4E87-A73D-4034-A7A9-48FEF798D17B}" type="pres">
      <dgm:prSet presAssocID="{37848614-BC58-4634-8ED7-D40CA66158FB}" presName="node" presStyleCnt="0"/>
      <dgm:spPr/>
    </dgm:pt>
    <dgm:pt modelId="{A93B957D-85F2-4398-9CA6-D584316B8EA2}" type="pres">
      <dgm:prSet presAssocID="{37848614-BC58-4634-8ED7-D40CA66158FB}" presName="parentNode" presStyleLbl="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4910ED-FBAD-4BCD-B052-2E92761D915F}" type="pres">
      <dgm:prSet presAssocID="{37848614-BC58-4634-8ED7-D40CA66158FB}" presName="childNode" presStyleLbl="revTx" presStyleIdx="0" presStyleCnt="0">
        <dgm:presLayoutVars>
          <dgm:bulletEnabled val="1"/>
        </dgm:presLayoutVars>
      </dgm:prSet>
      <dgm:spPr/>
    </dgm:pt>
    <dgm:pt modelId="{658E8451-7432-49C6-A545-EF5375736A73}" type="pres">
      <dgm:prSet presAssocID="{0295DB7F-3B16-410B-AB79-9D13351A6B61}" presName="Name25" presStyleLbl="parChTrans1D1" presStyleIdx="3" presStyleCnt="6"/>
      <dgm:spPr/>
      <dgm:t>
        <a:bodyPr/>
        <a:lstStyle/>
        <a:p>
          <a:endParaRPr lang="ru-RU"/>
        </a:p>
      </dgm:t>
    </dgm:pt>
    <dgm:pt modelId="{B49DF749-EDFB-4930-BF16-E30D22FDBBD2}" type="pres">
      <dgm:prSet presAssocID="{E141F159-1B09-429C-A730-B1EE21258CA7}" presName="node" presStyleCnt="0"/>
      <dgm:spPr/>
    </dgm:pt>
    <dgm:pt modelId="{06C4710B-080A-45D0-A1F9-ADCE0E50E5E3}" type="pres">
      <dgm:prSet presAssocID="{E141F159-1B09-429C-A730-B1EE21258CA7}" presName="parentNode" presStyleLbl="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658F1E-D645-4C79-8C90-79065F47F593}" type="pres">
      <dgm:prSet presAssocID="{E141F159-1B09-429C-A730-B1EE21258CA7}" presName="childNode" presStyleLbl="revTx" presStyleIdx="0" presStyleCnt="0">
        <dgm:presLayoutVars>
          <dgm:bulletEnabled val="1"/>
        </dgm:presLayoutVars>
      </dgm:prSet>
      <dgm:spPr/>
    </dgm:pt>
    <dgm:pt modelId="{C7AFC3E6-A9EC-4064-99B6-2B910EC12EB5}" type="pres">
      <dgm:prSet presAssocID="{7ACFFA80-277F-436B-95C8-0D169B792580}" presName="Name25" presStyleLbl="parChTrans1D1" presStyleIdx="4" presStyleCnt="6"/>
      <dgm:spPr/>
      <dgm:t>
        <a:bodyPr/>
        <a:lstStyle/>
        <a:p>
          <a:endParaRPr lang="ru-RU"/>
        </a:p>
      </dgm:t>
    </dgm:pt>
    <dgm:pt modelId="{0022E151-96EF-4341-B171-D68CEB9F6ABB}" type="pres">
      <dgm:prSet presAssocID="{9465BC16-A21F-4A14-8EF2-CD870246CFA4}" presName="node" presStyleCnt="0"/>
      <dgm:spPr/>
    </dgm:pt>
    <dgm:pt modelId="{26870FAA-9453-45C1-A4F5-794D91A31C43}" type="pres">
      <dgm:prSet presAssocID="{9465BC16-A21F-4A14-8EF2-CD870246CFA4}" presName="parentNode" presStyleLbl="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F00534-085B-4D16-95BE-292C4CB02B3E}" type="pres">
      <dgm:prSet presAssocID="{9465BC16-A21F-4A14-8EF2-CD870246CFA4}" presName="childNode" presStyleLbl="revTx" presStyleIdx="0" presStyleCnt="0">
        <dgm:presLayoutVars>
          <dgm:bulletEnabled val="1"/>
        </dgm:presLayoutVars>
      </dgm:prSet>
      <dgm:spPr/>
    </dgm:pt>
    <dgm:pt modelId="{1F579AA9-72BA-4D91-8A9A-8C277E52B2C8}" type="pres">
      <dgm:prSet presAssocID="{AF4F0EBE-D95B-4887-A00E-C753C2C5D431}" presName="Name25" presStyleLbl="parChTrans1D1" presStyleIdx="5" presStyleCnt="6"/>
      <dgm:spPr/>
      <dgm:t>
        <a:bodyPr/>
        <a:lstStyle/>
        <a:p>
          <a:endParaRPr lang="ru-RU"/>
        </a:p>
      </dgm:t>
    </dgm:pt>
    <dgm:pt modelId="{DF47F1D0-5C4A-4F1D-BDE3-276F70E1E15C}" type="pres">
      <dgm:prSet presAssocID="{4C2B939E-49F0-4003-885B-40EEF0C750AF}" presName="node" presStyleCnt="0"/>
      <dgm:spPr/>
    </dgm:pt>
    <dgm:pt modelId="{EF547C4B-44D2-4640-ACEE-2469CE769217}" type="pres">
      <dgm:prSet presAssocID="{4C2B939E-49F0-4003-885B-40EEF0C750AF}" presName="parentNode" presStyleLbl="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05B540-AE6C-4D84-B7FC-72F843CA8BA6}" type="pres">
      <dgm:prSet presAssocID="{4C2B939E-49F0-4003-885B-40EEF0C750AF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71561F54-F6AC-4D04-941E-CFF7EE75422D}" type="presOf" srcId="{4C2B939E-49F0-4003-885B-40EEF0C750AF}" destId="{EF547C4B-44D2-4640-ACEE-2469CE769217}" srcOrd="0" destOrd="0" presId="urn:microsoft.com/office/officeart/2005/8/layout/radial2"/>
    <dgm:cxn modelId="{817EAA9C-3AE5-44D0-91AA-CA07D4D663A4}" srcId="{F463BB9F-4A57-437A-90F1-D471593A964A}" destId="{F644AD36-8D1F-4B6A-9C6E-8E7EEACFFB26}" srcOrd="1" destOrd="0" parTransId="{4335CF22-0BE9-4C7F-BF62-C7C230CFAA2B}" sibTransId="{15C5B52C-1BB4-46F0-9B47-E7A184769FCB}"/>
    <dgm:cxn modelId="{17422E8F-5C0E-41FB-9913-4BAD3A107AC7}" srcId="{F463BB9F-4A57-437A-90F1-D471593A964A}" destId="{25C4A12C-A951-4468-8F77-F58AAAD7886B}" srcOrd="0" destOrd="0" parTransId="{B7A369EE-0BB3-46C0-9925-83D01E4C0044}" sibTransId="{FB8A0262-FD53-4FF0-BAD3-0EC3AFECCF99}"/>
    <dgm:cxn modelId="{80F0E3F4-EA66-47E7-97CC-71F05E2027A2}" type="presOf" srcId="{7ACFFA80-277F-436B-95C8-0D169B792580}" destId="{C7AFC3E6-A9EC-4064-99B6-2B910EC12EB5}" srcOrd="0" destOrd="0" presId="urn:microsoft.com/office/officeart/2005/8/layout/radial2"/>
    <dgm:cxn modelId="{49960635-C851-4242-AE38-83CF58CB4ED8}" type="presOf" srcId="{0295DB7F-3B16-410B-AB79-9D13351A6B61}" destId="{658E8451-7432-49C6-A545-EF5375736A73}" srcOrd="0" destOrd="0" presId="urn:microsoft.com/office/officeart/2005/8/layout/radial2"/>
    <dgm:cxn modelId="{D9359862-2C9F-42D9-8456-6244438A9513}" type="presOf" srcId="{B7A369EE-0BB3-46C0-9925-83D01E4C0044}" destId="{B970D372-C6CA-450B-A6D9-A743DBA085D2}" srcOrd="0" destOrd="0" presId="urn:microsoft.com/office/officeart/2005/8/layout/radial2"/>
    <dgm:cxn modelId="{D93E0D69-0990-4B09-A171-1FE57F661818}" type="presOf" srcId="{F644AD36-8D1F-4B6A-9C6E-8E7EEACFFB26}" destId="{FA186814-8E0C-486B-A7EA-60AD5A5766E2}" srcOrd="0" destOrd="0" presId="urn:microsoft.com/office/officeart/2005/8/layout/radial2"/>
    <dgm:cxn modelId="{D5F265EE-5B39-41F5-AA89-5B147E85B9D4}" srcId="{F463BB9F-4A57-437A-90F1-D471593A964A}" destId="{37848614-BC58-4634-8ED7-D40CA66158FB}" srcOrd="2" destOrd="0" parTransId="{D828D0DD-8265-47DF-A021-21FC86989B85}" sibTransId="{C7DCAE7D-ED3F-4CD8-AB5D-D4BB7B84C835}"/>
    <dgm:cxn modelId="{1F4E2953-CCAC-48BB-9D4C-971E08E2B4CD}" type="presOf" srcId="{D828D0DD-8265-47DF-A021-21FC86989B85}" destId="{531AB897-1FB8-49DF-AB51-5B5A4296631E}" srcOrd="0" destOrd="0" presId="urn:microsoft.com/office/officeart/2005/8/layout/radial2"/>
    <dgm:cxn modelId="{DBCDD29C-EFAD-411A-8FD4-0C619E955BAF}" type="presOf" srcId="{AF4F0EBE-D95B-4887-A00E-C753C2C5D431}" destId="{1F579AA9-72BA-4D91-8A9A-8C277E52B2C8}" srcOrd="0" destOrd="0" presId="urn:microsoft.com/office/officeart/2005/8/layout/radial2"/>
    <dgm:cxn modelId="{61A41803-DBFA-47AF-8126-AE14FAC4BE29}" type="presOf" srcId="{4335CF22-0BE9-4C7F-BF62-C7C230CFAA2B}" destId="{4D62324C-B1EA-47C3-8AD7-F23F73846CFB}" srcOrd="0" destOrd="0" presId="urn:microsoft.com/office/officeart/2005/8/layout/radial2"/>
    <dgm:cxn modelId="{CD0F3551-FDD1-445C-A325-A46FFBE256D4}" type="presOf" srcId="{9465BC16-A21F-4A14-8EF2-CD870246CFA4}" destId="{26870FAA-9453-45C1-A4F5-794D91A31C43}" srcOrd="0" destOrd="0" presId="urn:microsoft.com/office/officeart/2005/8/layout/radial2"/>
    <dgm:cxn modelId="{E8323246-2C3B-48BF-8E3C-F9A18783A4A9}" srcId="{F463BB9F-4A57-437A-90F1-D471593A964A}" destId="{4C2B939E-49F0-4003-885B-40EEF0C750AF}" srcOrd="5" destOrd="0" parTransId="{AF4F0EBE-D95B-4887-A00E-C753C2C5D431}" sibTransId="{AA51241A-B0E3-436D-8221-B5BD365CAD2A}"/>
    <dgm:cxn modelId="{79CCD703-21D8-474B-9644-3B8FB370F35B}" srcId="{F463BB9F-4A57-437A-90F1-D471593A964A}" destId="{9465BC16-A21F-4A14-8EF2-CD870246CFA4}" srcOrd="4" destOrd="0" parTransId="{7ACFFA80-277F-436B-95C8-0D169B792580}" sibTransId="{2D57F067-D378-43AE-A061-256656EA38AD}"/>
    <dgm:cxn modelId="{76DB7D9F-BA90-4088-AB7E-FA4F61672888}" srcId="{F463BB9F-4A57-437A-90F1-D471593A964A}" destId="{E141F159-1B09-429C-A730-B1EE21258CA7}" srcOrd="3" destOrd="0" parTransId="{0295DB7F-3B16-410B-AB79-9D13351A6B61}" sibTransId="{A47B2218-4948-4F7D-9912-9F1F3F5F17C4}"/>
    <dgm:cxn modelId="{3E5F7251-186B-4854-A7E3-8ED38B27A68C}" type="presOf" srcId="{37848614-BC58-4634-8ED7-D40CA66158FB}" destId="{A93B957D-85F2-4398-9CA6-D584316B8EA2}" srcOrd="0" destOrd="0" presId="urn:microsoft.com/office/officeart/2005/8/layout/radial2"/>
    <dgm:cxn modelId="{98506A18-AA88-45A8-BF04-EBEA756083B3}" type="presOf" srcId="{E141F159-1B09-429C-A730-B1EE21258CA7}" destId="{06C4710B-080A-45D0-A1F9-ADCE0E50E5E3}" srcOrd="0" destOrd="0" presId="urn:microsoft.com/office/officeart/2005/8/layout/radial2"/>
    <dgm:cxn modelId="{DE18E7C0-2371-4129-9DF8-8E34C5B2E992}" type="presOf" srcId="{25C4A12C-A951-4468-8F77-F58AAAD7886B}" destId="{4E08539F-F68E-41E5-A38D-D2169AB1DE77}" srcOrd="0" destOrd="0" presId="urn:microsoft.com/office/officeart/2005/8/layout/radial2"/>
    <dgm:cxn modelId="{B50E45FD-E218-40E6-9579-8066B9894060}" type="presOf" srcId="{F463BB9F-4A57-437A-90F1-D471593A964A}" destId="{52D6F91E-6017-48EE-B148-E150F2AB74A4}" srcOrd="0" destOrd="0" presId="urn:microsoft.com/office/officeart/2005/8/layout/radial2"/>
    <dgm:cxn modelId="{FF2A1A88-D64E-4EE8-917D-7024F0C1BA05}" type="presParOf" srcId="{52D6F91E-6017-48EE-B148-E150F2AB74A4}" destId="{0B74373A-F161-41C5-8F70-063B1A09D242}" srcOrd="0" destOrd="0" presId="urn:microsoft.com/office/officeart/2005/8/layout/radial2"/>
    <dgm:cxn modelId="{DF5F3F40-A651-42EC-9FC7-D938F1B99A70}" type="presParOf" srcId="{0B74373A-F161-41C5-8F70-063B1A09D242}" destId="{E8DC60D8-A464-4721-A325-13CB2EC6FD9F}" srcOrd="0" destOrd="0" presId="urn:microsoft.com/office/officeart/2005/8/layout/radial2"/>
    <dgm:cxn modelId="{AF178390-89EA-45F4-8BB2-770FF83A03D2}" type="presParOf" srcId="{E8DC60D8-A464-4721-A325-13CB2EC6FD9F}" destId="{CE74264A-FC79-46A8-BB33-64FA07E8CDE9}" srcOrd="0" destOrd="0" presId="urn:microsoft.com/office/officeart/2005/8/layout/radial2"/>
    <dgm:cxn modelId="{AFA01D28-7765-433A-A91D-F00C2144E2A1}" type="presParOf" srcId="{E8DC60D8-A464-4721-A325-13CB2EC6FD9F}" destId="{C43A5DB1-1651-4B7B-AF22-939AE9F26CD1}" srcOrd="1" destOrd="0" presId="urn:microsoft.com/office/officeart/2005/8/layout/radial2"/>
    <dgm:cxn modelId="{F701E849-B74F-40CF-B575-D3E69A19224A}" type="presParOf" srcId="{0B74373A-F161-41C5-8F70-063B1A09D242}" destId="{B970D372-C6CA-450B-A6D9-A743DBA085D2}" srcOrd="1" destOrd="0" presId="urn:microsoft.com/office/officeart/2005/8/layout/radial2"/>
    <dgm:cxn modelId="{4E949916-8822-4F7F-ACC9-F27E21BA7050}" type="presParOf" srcId="{0B74373A-F161-41C5-8F70-063B1A09D242}" destId="{9BFBB33C-84D8-4AB8-9B5C-9B8EDD3736B0}" srcOrd="2" destOrd="0" presId="urn:microsoft.com/office/officeart/2005/8/layout/radial2"/>
    <dgm:cxn modelId="{FEC5297D-1146-479F-AFC0-A28EBFBA1F8E}" type="presParOf" srcId="{9BFBB33C-84D8-4AB8-9B5C-9B8EDD3736B0}" destId="{4E08539F-F68E-41E5-A38D-D2169AB1DE77}" srcOrd="0" destOrd="0" presId="urn:microsoft.com/office/officeart/2005/8/layout/radial2"/>
    <dgm:cxn modelId="{848657A3-1DDB-4D5D-9918-D993F7C7DA12}" type="presParOf" srcId="{9BFBB33C-84D8-4AB8-9B5C-9B8EDD3736B0}" destId="{339C7C54-CD92-4D23-B66F-F30BCD2F388B}" srcOrd="1" destOrd="0" presId="urn:microsoft.com/office/officeart/2005/8/layout/radial2"/>
    <dgm:cxn modelId="{06CA62C0-0FCE-4824-9C86-0A4FEFFF558A}" type="presParOf" srcId="{0B74373A-F161-41C5-8F70-063B1A09D242}" destId="{4D62324C-B1EA-47C3-8AD7-F23F73846CFB}" srcOrd="3" destOrd="0" presId="urn:microsoft.com/office/officeart/2005/8/layout/radial2"/>
    <dgm:cxn modelId="{4C08F4A8-015E-4906-8A0E-A5CCFBAEDC3A}" type="presParOf" srcId="{0B74373A-F161-41C5-8F70-063B1A09D242}" destId="{BEA2CFB1-F79D-4643-92B3-58E2124C849D}" srcOrd="4" destOrd="0" presId="urn:microsoft.com/office/officeart/2005/8/layout/radial2"/>
    <dgm:cxn modelId="{CB49A0E5-8B41-480D-B945-64E52EA4175B}" type="presParOf" srcId="{BEA2CFB1-F79D-4643-92B3-58E2124C849D}" destId="{FA186814-8E0C-486B-A7EA-60AD5A5766E2}" srcOrd="0" destOrd="0" presId="urn:microsoft.com/office/officeart/2005/8/layout/radial2"/>
    <dgm:cxn modelId="{AD125536-D96D-4B69-BAF2-61ACD17ECE0B}" type="presParOf" srcId="{BEA2CFB1-F79D-4643-92B3-58E2124C849D}" destId="{24942A70-37D7-463A-BE7A-2EA5414B80AF}" srcOrd="1" destOrd="0" presId="urn:microsoft.com/office/officeart/2005/8/layout/radial2"/>
    <dgm:cxn modelId="{747BCDE9-264B-4842-A422-41DA90E6DEF8}" type="presParOf" srcId="{0B74373A-F161-41C5-8F70-063B1A09D242}" destId="{531AB897-1FB8-49DF-AB51-5B5A4296631E}" srcOrd="5" destOrd="0" presId="urn:microsoft.com/office/officeart/2005/8/layout/radial2"/>
    <dgm:cxn modelId="{99102520-7502-4A11-BEC2-6CB71D37F19A}" type="presParOf" srcId="{0B74373A-F161-41C5-8F70-063B1A09D242}" destId="{41DA4E87-A73D-4034-A7A9-48FEF798D17B}" srcOrd="6" destOrd="0" presId="urn:microsoft.com/office/officeart/2005/8/layout/radial2"/>
    <dgm:cxn modelId="{44F963CA-5C6A-47F1-A479-F1865D2C9531}" type="presParOf" srcId="{41DA4E87-A73D-4034-A7A9-48FEF798D17B}" destId="{A93B957D-85F2-4398-9CA6-D584316B8EA2}" srcOrd="0" destOrd="0" presId="urn:microsoft.com/office/officeart/2005/8/layout/radial2"/>
    <dgm:cxn modelId="{FA108650-F658-49B6-8347-AA1BBE8D3F70}" type="presParOf" srcId="{41DA4E87-A73D-4034-A7A9-48FEF798D17B}" destId="{044910ED-FBAD-4BCD-B052-2E92761D915F}" srcOrd="1" destOrd="0" presId="urn:microsoft.com/office/officeart/2005/8/layout/radial2"/>
    <dgm:cxn modelId="{D5CC3144-A67C-4951-8FB9-9F31B9A04C2E}" type="presParOf" srcId="{0B74373A-F161-41C5-8F70-063B1A09D242}" destId="{658E8451-7432-49C6-A545-EF5375736A73}" srcOrd="7" destOrd="0" presId="urn:microsoft.com/office/officeart/2005/8/layout/radial2"/>
    <dgm:cxn modelId="{9B6D224C-546C-427D-A0E7-7F4891B81451}" type="presParOf" srcId="{0B74373A-F161-41C5-8F70-063B1A09D242}" destId="{B49DF749-EDFB-4930-BF16-E30D22FDBBD2}" srcOrd="8" destOrd="0" presId="urn:microsoft.com/office/officeart/2005/8/layout/radial2"/>
    <dgm:cxn modelId="{C39BEAC2-1D15-4584-9CE6-5034C24E7A28}" type="presParOf" srcId="{B49DF749-EDFB-4930-BF16-E30D22FDBBD2}" destId="{06C4710B-080A-45D0-A1F9-ADCE0E50E5E3}" srcOrd="0" destOrd="0" presId="urn:microsoft.com/office/officeart/2005/8/layout/radial2"/>
    <dgm:cxn modelId="{7F50630E-4B27-47BD-B98C-8D517A21ACC5}" type="presParOf" srcId="{B49DF749-EDFB-4930-BF16-E30D22FDBBD2}" destId="{A0658F1E-D645-4C79-8C90-79065F47F593}" srcOrd="1" destOrd="0" presId="urn:microsoft.com/office/officeart/2005/8/layout/radial2"/>
    <dgm:cxn modelId="{F54983FD-058A-4D43-A077-98A99C054611}" type="presParOf" srcId="{0B74373A-F161-41C5-8F70-063B1A09D242}" destId="{C7AFC3E6-A9EC-4064-99B6-2B910EC12EB5}" srcOrd="9" destOrd="0" presId="urn:microsoft.com/office/officeart/2005/8/layout/radial2"/>
    <dgm:cxn modelId="{B91829D5-6665-4DBD-8422-61A12CA6063D}" type="presParOf" srcId="{0B74373A-F161-41C5-8F70-063B1A09D242}" destId="{0022E151-96EF-4341-B171-D68CEB9F6ABB}" srcOrd="10" destOrd="0" presId="urn:microsoft.com/office/officeart/2005/8/layout/radial2"/>
    <dgm:cxn modelId="{78D77540-6365-4164-9213-2AE71C53E726}" type="presParOf" srcId="{0022E151-96EF-4341-B171-D68CEB9F6ABB}" destId="{26870FAA-9453-45C1-A4F5-794D91A31C43}" srcOrd="0" destOrd="0" presId="urn:microsoft.com/office/officeart/2005/8/layout/radial2"/>
    <dgm:cxn modelId="{DDF9E54D-9904-4620-B757-D40BA7B53564}" type="presParOf" srcId="{0022E151-96EF-4341-B171-D68CEB9F6ABB}" destId="{C4F00534-085B-4D16-95BE-292C4CB02B3E}" srcOrd="1" destOrd="0" presId="urn:microsoft.com/office/officeart/2005/8/layout/radial2"/>
    <dgm:cxn modelId="{E832CA9C-7446-4465-99CD-FCD73BA8FBA8}" type="presParOf" srcId="{0B74373A-F161-41C5-8F70-063B1A09D242}" destId="{1F579AA9-72BA-4D91-8A9A-8C277E52B2C8}" srcOrd="11" destOrd="0" presId="urn:microsoft.com/office/officeart/2005/8/layout/radial2"/>
    <dgm:cxn modelId="{428740C1-B599-4B7F-97C9-0148BC039386}" type="presParOf" srcId="{0B74373A-F161-41C5-8F70-063B1A09D242}" destId="{DF47F1D0-5C4A-4F1D-BDE3-276F70E1E15C}" srcOrd="12" destOrd="0" presId="urn:microsoft.com/office/officeart/2005/8/layout/radial2"/>
    <dgm:cxn modelId="{D81D2100-9F25-4422-8319-1E399A79B149}" type="presParOf" srcId="{DF47F1D0-5C4A-4F1D-BDE3-276F70E1E15C}" destId="{EF547C4B-44D2-4640-ACEE-2469CE769217}" srcOrd="0" destOrd="0" presId="urn:microsoft.com/office/officeart/2005/8/layout/radial2"/>
    <dgm:cxn modelId="{707CEBDE-DBE5-4FE8-9E11-9971F90BE8D9}" type="presParOf" srcId="{DF47F1D0-5C4A-4F1D-BDE3-276F70E1E15C}" destId="{5F05B540-AE6C-4D84-B7FC-72F843CA8BA6}" srcOrd="1" destOrd="0" presId="urn:microsoft.com/office/officeart/2005/8/layout/radial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BD34C-13D4-4A19-B8D3-49948FAEA029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75889-40ED-4DF4-A142-6AFFF097BF4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BD34C-13D4-4A19-B8D3-49948FAEA029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75889-40ED-4DF4-A142-6AFFF097B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BD34C-13D4-4A19-B8D3-49948FAEA029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75889-40ED-4DF4-A142-6AFFF097B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BD34C-13D4-4A19-B8D3-49948FAEA029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75889-40ED-4DF4-A142-6AFFF097B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BD34C-13D4-4A19-B8D3-49948FAEA029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DA75889-40ED-4DF4-A142-6AFFF097B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BD34C-13D4-4A19-B8D3-49948FAEA029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75889-40ED-4DF4-A142-6AFFF097B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BD34C-13D4-4A19-B8D3-49948FAEA029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75889-40ED-4DF4-A142-6AFFF097B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BD34C-13D4-4A19-B8D3-49948FAEA029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75889-40ED-4DF4-A142-6AFFF097B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BD34C-13D4-4A19-B8D3-49948FAEA029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75889-40ED-4DF4-A142-6AFFF097B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BD34C-13D4-4A19-B8D3-49948FAEA029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75889-40ED-4DF4-A142-6AFFF097B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BD34C-13D4-4A19-B8D3-49948FAEA029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75889-40ED-4DF4-A142-6AFFF097B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9CBD34C-13D4-4A19-B8D3-49948FAEA029}" type="datetimeFigureOut">
              <a:rPr lang="ru-RU" smtClean="0"/>
              <a:pPr/>
              <a:t>05.02.2014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DA75889-40ED-4DF4-A142-6AFFF097B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nadovsem.in.ua/assets/templates/nado/img/avtori/30.2.jpg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nadovsem.in.ua/assets/templates/nado/img/avtori/30.2.jpg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0" y="0"/>
            <a:ext cx="14400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Урок № 1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46" name="AutoShape 2"/>
          <p:cNvSpPr>
            <a:spLocks noChangeArrowheads="1"/>
          </p:cNvSpPr>
          <p:nvPr/>
        </p:nvSpPr>
        <p:spPr bwMode="auto">
          <a:xfrm rot="-135938">
            <a:off x="728863" y="152448"/>
            <a:ext cx="7801564" cy="4502724"/>
          </a:xfrm>
          <a:prstGeom prst="flowChartPunchedTape">
            <a:avLst/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4E6128"/>
            </a:solidFill>
            <a:miter lim="800000"/>
            <a:headEnd/>
            <a:tailEnd/>
          </a:ln>
          <a:effectLst>
            <a:outerShdw dist="107763" dir="2700000" algn="ctr" rotWithShape="0">
              <a:srgbClr val="0D0D0D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Тема: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Життя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і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творчість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,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світоглядні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переконання</a:t>
            </a:r>
            <a:r>
              <a:rPr kumimoji="0" lang="uk-UA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Олександра Олеся</a:t>
            </a:r>
          </a:p>
        </p:txBody>
      </p:sp>
      <p:sp>
        <p:nvSpPr>
          <p:cNvPr id="57347" name="AutoShape 3"/>
          <p:cNvSpPr>
            <a:spLocks noChangeArrowheads="1"/>
          </p:cNvSpPr>
          <p:nvPr/>
        </p:nvSpPr>
        <p:spPr bwMode="auto">
          <a:xfrm rot="-135938">
            <a:off x="4009218" y="4457550"/>
            <a:ext cx="5094334" cy="2147090"/>
          </a:xfrm>
          <a:prstGeom prst="flowChartPunchedTape">
            <a:avLst/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4E6128"/>
            </a:solidFill>
            <a:miter lim="800000"/>
            <a:headEnd/>
            <a:tailEnd/>
          </a:ln>
          <a:effectLst>
            <a:outerShdw dist="107763" dir="2700000" algn="ctr" rotWithShape="0">
              <a:srgbClr val="0D0D0D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uk-UA" sz="2000" b="1" dirty="0" smtClean="0">
                <a:latin typeface="Times New Roman" pitchFamily="18" charset="0"/>
                <a:cs typeface="Arial" pitchFamily="34" charset="0"/>
              </a:rPr>
              <a:t>Розробила: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uk-UA" sz="2000" b="1" dirty="0">
                <a:latin typeface="Times New Roman" pitchFamily="18" charset="0"/>
                <a:cs typeface="Arial" pitchFamily="34" charset="0"/>
              </a:rPr>
              <a:t>в</a:t>
            </a:r>
            <a:r>
              <a:rPr lang="uk-UA" sz="2000" b="1" dirty="0" smtClean="0">
                <a:latin typeface="Times New Roman" pitchFamily="18" charset="0"/>
                <a:cs typeface="Arial" pitchFamily="34" charset="0"/>
              </a:rPr>
              <a:t>икладач української мови та літератури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uk-UA" sz="2000" b="1" dirty="0" smtClean="0">
                <a:latin typeface="Times New Roman" pitchFamily="18" charset="0"/>
                <a:cs typeface="Arial" pitchFamily="34" charset="0"/>
              </a:rPr>
              <a:t>Борисенко Наталія Володимирівна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Autofit/>
          </a:bodyPr>
          <a:lstStyle/>
          <a:p>
            <a:r>
              <a:rPr lang="en-US" sz="5400" dirty="0" smtClean="0">
                <a:solidFill>
                  <a:srgbClr val="92D050"/>
                </a:solidFill>
              </a:rPr>
              <a:t>III</a:t>
            </a:r>
            <a:r>
              <a:rPr lang="uk-UA" sz="5400" dirty="0" smtClean="0">
                <a:solidFill>
                  <a:srgbClr val="92D050"/>
                </a:solidFill>
              </a:rPr>
              <a:t>. Повідомлення теми й мети уроку</a:t>
            </a:r>
            <a:endParaRPr lang="ru-RU" sz="5400" dirty="0">
              <a:solidFill>
                <a:srgbClr val="92D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928802"/>
            <a:ext cx="8229600" cy="47091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6000" b="1" dirty="0" smtClean="0"/>
              <a:t>"</a:t>
            </a:r>
            <a:r>
              <a:rPr lang="ru-RU" sz="6000" b="1" dirty="0" err="1" smtClean="0"/>
              <a:t>Життя</a:t>
            </a:r>
            <a:r>
              <a:rPr lang="ru-RU" sz="6000" b="1" dirty="0" smtClean="0"/>
              <a:t> </a:t>
            </a:r>
            <a:r>
              <a:rPr lang="ru-RU" sz="6000" b="1" dirty="0" err="1" smtClean="0"/>
              <a:t>і</a:t>
            </a:r>
            <a:r>
              <a:rPr lang="ru-RU" sz="6000" b="1" dirty="0" smtClean="0"/>
              <a:t> </a:t>
            </a:r>
            <a:r>
              <a:rPr lang="ru-RU" sz="6000" b="1" dirty="0" err="1" smtClean="0"/>
              <a:t>творчість</a:t>
            </a:r>
            <a:r>
              <a:rPr lang="ru-RU" sz="6000" b="1" dirty="0" smtClean="0"/>
              <a:t>, </a:t>
            </a:r>
            <a:r>
              <a:rPr lang="ru-RU" sz="6000" b="1" dirty="0" err="1" smtClean="0"/>
              <a:t>світоглядні</a:t>
            </a:r>
            <a:r>
              <a:rPr lang="ru-RU" sz="6000" b="1" dirty="0" smtClean="0"/>
              <a:t> </a:t>
            </a:r>
            <a:r>
              <a:rPr lang="ru-RU" sz="6000" b="1" dirty="0" err="1" smtClean="0"/>
              <a:t>переконання</a:t>
            </a:r>
            <a:r>
              <a:rPr lang="uk-UA" sz="6000" b="1" dirty="0" smtClean="0"/>
              <a:t> Олександра Олеся"</a:t>
            </a:r>
            <a:endParaRPr lang="ru-RU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229600" cy="1654164"/>
          </a:xfrm>
        </p:spPr>
        <p:txBody>
          <a:bodyPr>
            <a:noAutofit/>
          </a:bodyPr>
          <a:lstStyle/>
          <a:p>
            <a:r>
              <a:rPr lang="en-US" sz="5400" dirty="0" smtClean="0">
                <a:solidFill>
                  <a:srgbClr val="92D050"/>
                </a:solidFill>
              </a:rPr>
              <a:t>IV</a:t>
            </a:r>
            <a:r>
              <a:rPr lang="ru-RU" sz="5400" dirty="0" smtClean="0">
                <a:solidFill>
                  <a:srgbClr val="92D050"/>
                </a:solidFill>
              </a:rPr>
              <a:t>. </a:t>
            </a:r>
            <a:r>
              <a:rPr lang="ru-RU" sz="5400" dirty="0" err="1" smtClean="0">
                <a:solidFill>
                  <a:srgbClr val="92D050"/>
                </a:solidFill>
              </a:rPr>
              <a:t>Перевірка</a:t>
            </a:r>
            <a:r>
              <a:rPr lang="ru-RU" sz="5400" dirty="0" smtClean="0">
                <a:solidFill>
                  <a:srgbClr val="92D050"/>
                </a:solidFill>
              </a:rPr>
              <a:t> </a:t>
            </a:r>
            <a:r>
              <a:rPr lang="ru-RU" sz="5400" dirty="0" err="1" smtClean="0">
                <a:solidFill>
                  <a:srgbClr val="92D050"/>
                </a:solidFill>
              </a:rPr>
              <a:t>домашнього</a:t>
            </a:r>
            <a:r>
              <a:rPr lang="ru-RU" sz="5400" dirty="0" smtClean="0">
                <a:solidFill>
                  <a:srgbClr val="92D050"/>
                </a:solidFill>
              </a:rPr>
              <a:t> </a:t>
            </a:r>
            <a:r>
              <a:rPr lang="ru-RU" sz="5400" dirty="0" err="1" smtClean="0">
                <a:solidFill>
                  <a:srgbClr val="92D050"/>
                </a:solidFill>
              </a:rPr>
              <a:t>завдання</a:t>
            </a:r>
            <a:endParaRPr lang="ru-RU" sz="5400" dirty="0">
              <a:solidFill>
                <a:srgbClr val="92D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14480" y="4857760"/>
            <a:ext cx="5729270" cy="1357322"/>
          </a:xfrm>
        </p:spPr>
        <p:txBody>
          <a:bodyPr/>
          <a:lstStyle/>
          <a:p>
            <a:pPr>
              <a:buNone/>
            </a:pPr>
            <a:r>
              <a:rPr lang="uk-UA" b="1" i="1" dirty="0" smtClean="0"/>
              <a:t>Запитання: "Яке справжнє ім'я Олександра Олеся?"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8129" name="Рисунок 3" descr="imagesCACRGZY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3000372"/>
            <a:ext cx="1710671" cy="121444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857488" y="2714620"/>
            <a:ext cx="533960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Інтерактивна вправа </a:t>
            </a:r>
          </a:p>
          <a:p>
            <a:r>
              <a:rPr kumimoji="0" lang="uk-UA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"Таємничі зв'язки "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0" y="205740"/>
          <a:ext cx="7929618" cy="6728581"/>
        </p:xfrm>
        <a:graphic>
          <a:graphicData uri="http://schemas.openxmlformats.org/drawingml/2006/table">
            <a:tbl>
              <a:tblPr/>
              <a:tblGrid>
                <a:gridCol w="928694"/>
                <a:gridCol w="2857520"/>
                <a:gridCol w="1181114"/>
                <a:gridCol w="2962290"/>
              </a:tblGrid>
              <a:tr h="194404"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ПІ письменника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Псевдонім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404"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Л.Косач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А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Ієремія Галка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404"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Олександр Кандиба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Б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І.Карпенко-Карий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621"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 dirty="0">
                          <a:latin typeface="Calibri"/>
                          <a:ea typeface="Calibri"/>
                          <a:cs typeface="Times New Roman"/>
                        </a:rPr>
                        <a:t>П.Тобілевич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В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Дідусь Кенир(Кенер)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404"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М.Тобілевич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Г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Джеджалик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404"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І.Рудченко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Д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М.Садовський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404"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І.Франко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Е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Дармограй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404"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П.Рудченко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Є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Українець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404"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І.Тобілевич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Ж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Леся Українка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404"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Т.Шевченко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З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І.Білик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808"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М.Драгоманов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І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Панас Мирний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808"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С.Руданський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И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Остап Вишня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808"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Г.Квітка-Основ’яненко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Ї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 dirty="0">
                          <a:latin typeface="Calibri"/>
                          <a:ea typeface="Calibri"/>
                          <a:cs typeface="Times New Roman"/>
                        </a:rPr>
                        <a:t>В.Барка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808"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Л.Глібов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К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П.Саксаганський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808"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М.Костомаров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Л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О.Олесь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808"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 dirty="0">
                          <a:latin typeface="Calibri"/>
                          <a:ea typeface="Calibri"/>
                          <a:cs typeface="Times New Roman"/>
                        </a:rPr>
                        <a:t>І.</a:t>
                      </a:r>
                      <a:r>
                        <a:rPr lang="uk-UA" sz="1200" b="1" dirty="0" err="1">
                          <a:latin typeface="Calibri"/>
                          <a:ea typeface="Calibri"/>
                          <a:cs typeface="Times New Roman"/>
                        </a:rPr>
                        <a:t>Лозов’ягін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М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Вінок Руданський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808"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М.Фітільов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Н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Фалалей Повитухін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808"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П.Губенко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О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І.Багряний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808"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Олесь Кандиба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О.Ольжич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808"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В.Очерет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Р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7625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200" b="1" dirty="0">
                          <a:latin typeface="Calibri"/>
                          <a:ea typeface="Calibri"/>
                          <a:cs typeface="Times New Roman"/>
                        </a:rPr>
                        <a:t>М.Хвильовий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092" marR="280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92D050"/>
                </a:solidFill>
              </a:rPr>
              <a:t>Заповніть таблицю відповідностей</a:t>
            </a:r>
            <a:endParaRPr lang="ru-RU" dirty="0">
              <a:solidFill>
                <a:srgbClr val="92D05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28661" y="1828800"/>
          <a:ext cx="7572428" cy="4529159"/>
        </p:xfrm>
        <a:graphic>
          <a:graphicData uri="http://schemas.openxmlformats.org/drawingml/2006/table">
            <a:tbl>
              <a:tblPr/>
              <a:tblGrid>
                <a:gridCol w="717039"/>
                <a:gridCol w="857042"/>
                <a:gridCol w="1069126"/>
                <a:gridCol w="816177"/>
                <a:gridCol w="1028261"/>
                <a:gridCol w="1028261"/>
                <a:gridCol w="1028261"/>
                <a:gridCol w="1028261"/>
              </a:tblGrid>
              <a:tr h="871244"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2000" b="1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2000" b="1" dirty="0" smtClean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2000" b="1" dirty="0" smtClean="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2000" b="1" dirty="0" smtClean="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1244"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2000" b="1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2000" b="1" dirty="0" smtClean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2000" b="1" dirty="0" smtClean="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2000" b="1" dirty="0" smtClean="0"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1244"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2000" b="1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2000" b="1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2000" b="1" dirty="0" smtClean="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2000" b="1" dirty="0" smtClean="0"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1244"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2000" b="1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2000" b="1" dirty="0" smtClean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2000" b="1" dirty="0" smtClean="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2000" b="1" dirty="0" smtClean="0"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4183"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2000" b="1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2000" b="1" dirty="0" smtClean="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2000" b="1" dirty="0" smtClean="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71534" y="1828800"/>
          <a:ext cx="7143803" cy="4171970"/>
        </p:xfrm>
        <a:graphic>
          <a:graphicData uri="http://schemas.openxmlformats.org/drawingml/2006/table">
            <a:tbl>
              <a:tblPr/>
              <a:tblGrid>
                <a:gridCol w="676453"/>
                <a:gridCol w="808530"/>
                <a:gridCol w="808530"/>
                <a:gridCol w="970058"/>
                <a:gridCol w="970058"/>
                <a:gridCol w="970058"/>
                <a:gridCol w="970058"/>
                <a:gridCol w="970058"/>
              </a:tblGrid>
              <a:tr h="834394"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6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600" b="1">
                          <a:latin typeface="Calibri"/>
                          <a:ea typeface="Calibri"/>
                          <a:cs typeface="Times New Roman"/>
                        </a:rPr>
                        <a:t>Ж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600" b="1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600" b="1">
                          <a:latin typeface="Calibri"/>
                          <a:ea typeface="Calibri"/>
                          <a:cs typeface="Times New Roman"/>
                        </a:rPr>
                        <a:t>Г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600" b="1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600" b="1">
                          <a:latin typeface="Calibri"/>
                          <a:ea typeface="Calibri"/>
                          <a:cs typeface="Times New Roman"/>
                        </a:rPr>
                        <a:t>М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600" b="1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600" b="1">
                          <a:latin typeface="Calibri"/>
                          <a:ea typeface="Calibri"/>
                          <a:cs typeface="Times New Roman"/>
                        </a:rPr>
                        <a:t>Р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4394"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600" b="1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600" b="1">
                          <a:latin typeface="Calibri"/>
                          <a:ea typeface="Calibri"/>
                          <a:cs typeface="Times New Roman"/>
                        </a:rPr>
                        <a:t>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600" b="1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600" b="1">
                          <a:latin typeface="Calibri"/>
                          <a:ea typeface="Calibri"/>
                          <a:cs typeface="Times New Roman"/>
                        </a:rPr>
                        <a:t>І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600" b="1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600" b="1">
                          <a:latin typeface="Calibri"/>
                          <a:ea typeface="Calibri"/>
                          <a:cs typeface="Times New Roman"/>
                        </a:rPr>
                        <a:t>Н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600" b="1"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600" b="1">
                          <a:latin typeface="Calibri"/>
                          <a:ea typeface="Calibri"/>
                          <a:cs typeface="Times New Roman"/>
                        </a:rPr>
                        <a:t>И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4394"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600" b="1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600" b="1">
                          <a:latin typeface="Calibri"/>
                          <a:ea typeface="Calibri"/>
                          <a:cs typeface="Times New Roman"/>
                        </a:rPr>
                        <a:t>К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600" b="1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600" b="1">
                          <a:latin typeface="Calibri"/>
                          <a:ea typeface="Calibri"/>
                          <a:cs typeface="Times New Roman"/>
                        </a:rPr>
                        <a:t>Б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600" b="1" dirty="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600" b="1">
                          <a:latin typeface="Calibri"/>
                          <a:ea typeface="Calibri"/>
                          <a:cs typeface="Times New Roman"/>
                        </a:rPr>
                        <a:t>В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600" b="1"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600" b="1"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4394"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600" b="1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600" b="1">
                          <a:latin typeface="Calibri"/>
                          <a:ea typeface="Calibri"/>
                          <a:cs typeface="Times New Roman"/>
                        </a:rPr>
                        <a:t>Д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600" b="1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600" b="1">
                          <a:latin typeface="Calibri"/>
                          <a:ea typeface="Calibri"/>
                          <a:cs typeface="Times New Roman"/>
                        </a:rPr>
                        <a:t>Е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600" b="1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600" b="1">
                          <a:latin typeface="Calibri"/>
                          <a:ea typeface="Calibri"/>
                          <a:cs typeface="Times New Roman"/>
                        </a:rPr>
                        <a:t>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600" b="1"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600" b="1">
                          <a:latin typeface="Calibri"/>
                          <a:ea typeface="Calibri"/>
                          <a:cs typeface="Times New Roman"/>
                        </a:rPr>
                        <a:t>Ї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4394"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600" b="1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600" b="1">
                          <a:latin typeface="Calibri"/>
                          <a:ea typeface="Calibri"/>
                          <a:cs typeface="Times New Roman"/>
                        </a:rPr>
                        <a:t>З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600" b="1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600" b="1">
                          <a:latin typeface="Calibri"/>
                          <a:ea typeface="Calibri"/>
                          <a:cs typeface="Times New Roman"/>
                        </a:rPr>
                        <a:t>Є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600" b="1" dirty="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uk-UA" sz="1600" b="1">
                          <a:latin typeface="Calibri"/>
                          <a:ea typeface="Calibri"/>
                          <a:cs typeface="Times New Roman"/>
                        </a:rPr>
                        <a:t>О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6990">
                        <a:lnSpc>
                          <a:spcPct val="150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Рисунок 4" descr="C:\Лицей_меховка\Папка_олимпиада_ОЛЕСЬ\imagesCAPE4AL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0430" y="214290"/>
            <a:ext cx="2286016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2357430"/>
            <a:ext cx="7943848" cy="4214818"/>
          </a:xfrm>
        </p:spPr>
        <p:txBody>
          <a:bodyPr>
            <a:normAutofit fontScale="40000" lnSpcReduction="20000"/>
          </a:bodyPr>
          <a:lstStyle/>
          <a:p>
            <a:r>
              <a:rPr lang="ru-RU" sz="4000" dirty="0" smtClean="0"/>
              <a:t>1885 </a:t>
            </a:r>
            <a:r>
              <a:rPr lang="ru-RU" sz="4000" dirty="0" err="1" smtClean="0"/>
              <a:t>p</a:t>
            </a:r>
            <a:r>
              <a:rPr lang="ru-RU" sz="4000" dirty="0" smtClean="0"/>
              <a:t>.— </a:t>
            </a:r>
            <a:r>
              <a:rPr lang="ru-RU" sz="4000" dirty="0" err="1" smtClean="0"/>
              <a:t>Заснування</a:t>
            </a:r>
            <a:r>
              <a:rPr lang="ru-RU" sz="4000" dirty="0" smtClean="0"/>
              <a:t> </a:t>
            </a:r>
            <a:r>
              <a:rPr lang="ru-RU" sz="4000" dirty="0" err="1" smtClean="0"/>
              <a:t>Народної</a:t>
            </a:r>
            <a:r>
              <a:rPr lang="ru-RU" sz="4000" dirty="0" smtClean="0"/>
              <a:t> Ради у </a:t>
            </a:r>
            <a:r>
              <a:rPr lang="ru-RU" sz="4000" dirty="0" err="1" smtClean="0"/>
              <a:t>Львові</a:t>
            </a:r>
            <a:r>
              <a:rPr lang="ru-RU" sz="4000" dirty="0" smtClean="0"/>
              <a:t>.</a:t>
            </a:r>
          </a:p>
          <a:p>
            <a:r>
              <a:rPr lang="uk-UA" sz="4000" dirty="0" smtClean="0"/>
              <a:t>1891 — 1898 — Діяльність «Братства тарасівців».</a:t>
            </a:r>
            <a:endParaRPr lang="ru-RU" sz="4000" dirty="0" smtClean="0"/>
          </a:p>
          <a:p>
            <a:r>
              <a:rPr lang="uk-UA" sz="4000" dirty="0" smtClean="0"/>
              <a:t>1903 р. — Видання у Відні «Біблії» українською мовою.</a:t>
            </a:r>
            <a:endParaRPr lang="ru-RU" sz="4000" dirty="0" smtClean="0"/>
          </a:p>
          <a:p>
            <a:r>
              <a:rPr lang="ru-RU" sz="4000" dirty="0" smtClean="0"/>
              <a:t>1906</a:t>
            </a:r>
            <a:r>
              <a:rPr lang="uk-UA" sz="4000" dirty="0" smtClean="0"/>
              <a:t>р.</a:t>
            </a:r>
            <a:r>
              <a:rPr lang="ru-RU" sz="4000" dirty="0" smtClean="0"/>
              <a:t>— Указ про </a:t>
            </a:r>
            <a:r>
              <a:rPr lang="ru-RU" sz="4000" dirty="0" err="1" smtClean="0"/>
              <a:t>вільний</a:t>
            </a:r>
            <a:r>
              <a:rPr lang="ru-RU" sz="4000" dirty="0" smtClean="0"/>
              <a:t> </a:t>
            </a:r>
            <a:r>
              <a:rPr lang="ru-RU" sz="4000" dirty="0" err="1" smtClean="0"/>
              <a:t>вихід</a:t>
            </a:r>
            <a:r>
              <a:rPr lang="ru-RU" sz="4000" dirty="0" smtClean="0"/>
              <a:t> селян </a:t>
            </a:r>
            <a:r>
              <a:rPr lang="ru-RU" sz="4000" dirty="0" err="1" smtClean="0"/>
              <a:t>з</a:t>
            </a:r>
            <a:r>
              <a:rPr lang="ru-RU" sz="4000" dirty="0" smtClean="0"/>
              <a:t> </a:t>
            </a:r>
            <a:r>
              <a:rPr lang="ru-RU" sz="4000" dirty="0" err="1" smtClean="0"/>
              <a:t>общини</a:t>
            </a:r>
            <a:r>
              <a:rPr lang="ru-RU" sz="4000" dirty="0" smtClean="0"/>
              <a:t>.</a:t>
            </a:r>
          </a:p>
          <a:p>
            <a:r>
              <a:rPr lang="uk-UA" sz="4000" dirty="0" smtClean="0"/>
              <a:t>1908 р. — Утворення Товариства українських поступовців.</a:t>
            </a:r>
            <a:endParaRPr lang="ru-RU" sz="4000" dirty="0" smtClean="0"/>
          </a:p>
          <a:p>
            <a:r>
              <a:rPr lang="uk-UA" sz="4000" dirty="0" smtClean="0"/>
              <a:t>1914 </a:t>
            </a:r>
            <a:r>
              <a:rPr lang="ru-RU" sz="4000" dirty="0" err="1" smtClean="0"/>
              <a:t>p</a:t>
            </a:r>
            <a:r>
              <a:rPr lang="uk-UA" sz="4000" dirty="0" smtClean="0"/>
              <a:t>., 19 липня (1 серпня </a:t>
            </a:r>
            <a:r>
              <a:rPr lang="uk-UA" sz="4000" dirty="0" err="1" smtClean="0"/>
              <a:t>н.ст</a:t>
            </a:r>
            <a:r>
              <a:rPr lang="uk-UA" sz="4000" dirty="0" smtClean="0"/>
              <a:t>.) — Початок Першої світової війни. </a:t>
            </a:r>
            <a:r>
              <a:rPr lang="ru-RU" sz="4000" dirty="0" err="1" smtClean="0"/>
              <a:t>Створення</a:t>
            </a:r>
            <a:r>
              <a:rPr lang="ru-RU" sz="4000" dirty="0" smtClean="0"/>
              <a:t> </a:t>
            </a:r>
            <a:r>
              <a:rPr lang="ru-RU" sz="4000" dirty="0" err="1" smtClean="0"/>
              <a:t>Головної</a:t>
            </a:r>
            <a:r>
              <a:rPr lang="ru-RU" sz="4000" dirty="0" smtClean="0"/>
              <a:t> </a:t>
            </a:r>
            <a:r>
              <a:rPr lang="ru-RU" sz="4000" dirty="0" err="1" smtClean="0"/>
              <a:t>української</a:t>
            </a:r>
            <a:r>
              <a:rPr lang="ru-RU" sz="4000" dirty="0" smtClean="0"/>
              <a:t> ради.</a:t>
            </a:r>
          </a:p>
          <a:p>
            <a:r>
              <a:rPr lang="ru-RU" sz="4000" dirty="0" smtClean="0"/>
              <a:t>1914 </a:t>
            </a:r>
            <a:r>
              <a:rPr lang="ru-RU" sz="4000" dirty="0" err="1" smtClean="0"/>
              <a:t>p</a:t>
            </a:r>
            <a:r>
              <a:rPr lang="ru-RU" sz="4000" dirty="0" smtClean="0"/>
              <a:t>.— </a:t>
            </a:r>
            <a:r>
              <a:rPr lang="ru-RU" sz="4000" dirty="0" err="1" smtClean="0"/>
              <a:t>Утворення</a:t>
            </a:r>
            <a:r>
              <a:rPr lang="ru-RU" sz="4000" dirty="0" smtClean="0"/>
              <a:t> </a:t>
            </a:r>
            <a:r>
              <a:rPr lang="ru-RU" sz="4000" dirty="0" err="1" smtClean="0"/>
              <a:t>легіону</a:t>
            </a:r>
            <a:r>
              <a:rPr lang="ru-RU" sz="4000" dirty="0" smtClean="0"/>
              <a:t> </a:t>
            </a:r>
            <a:r>
              <a:rPr lang="ru-RU" sz="4000" dirty="0" err="1" smtClean="0"/>
              <a:t>Українських</a:t>
            </a:r>
            <a:r>
              <a:rPr lang="ru-RU" sz="4000" dirty="0" smtClean="0"/>
              <a:t> </a:t>
            </a:r>
            <a:r>
              <a:rPr lang="ru-RU" sz="4000" dirty="0" err="1" smtClean="0"/>
              <a:t>Січових</a:t>
            </a:r>
            <a:r>
              <a:rPr lang="ru-RU" sz="4000" dirty="0" smtClean="0"/>
              <a:t> </a:t>
            </a:r>
            <a:r>
              <a:rPr lang="ru-RU" sz="4000" dirty="0" err="1" smtClean="0"/>
              <a:t>стрільців</a:t>
            </a:r>
            <a:r>
              <a:rPr lang="ru-RU" sz="4000" dirty="0" smtClean="0"/>
              <a:t>.</a:t>
            </a:r>
          </a:p>
          <a:p>
            <a:r>
              <a:rPr lang="uk-UA" sz="4000" dirty="0" smtClean="0"/>
              <a:t>І917р.— Початок революції в Російській імперії.</a:t>
            </a:r>
            <a:endParaRPr lang="ru-RU" sz="4000" dirty="0" smtClean="0"/>
          </a:p>
          <a:p>
            <a:r>
              <a:rPr lang="ru-RU" sz="4000" dirty="0" smtClean="0"/>
              <a:t>— </a:t>
            </a:r>
            <a:r>
              <a:rPr lang="ru-RU" sz="4000" dirty="0" err="1" smtClean="0"/>
              <a:t>Утворення</a:t>
            </a:r>
            <a:r>
              <a:rPr lang="ru-RU" sz="4000" dirty="0" smtClean="0"/>
              <a:t> </a:t>
            </a:r>
            <a:r>
              <a:rPr lang="ru-RU" sz="4000" dirty="0" err="1" smtClean="0"/>
              <a:t>Української</a:t>
            </a:r>
            <a:r>
              <a:rPr lang="ru-RU" sz="4000" dirty="0" smtClean="0"/>
              <a:t> </a:t>
            </a:r>
            <a:r>
              <a:rPr lang="ru-RU" sz="4000" dirty="0" err="1" smtClean="0"/>
              <a:t>Центральної</a:t>
            </a:r>
            <a:r>
              <a:rPr lang="ru-RU" sz="4000" dirty="0" smtClean="0"/>
              <a:t> Ради.</a:t>
            </a:r>
          </a:p>
          <a:p>
            <a:r>
              <a:rPr lang="uk-UA" sz="4000" dirty="0" err="1" smtClean="0"/>
              <a:t>—Проголошення</a:t>
            </a:r>
            <a:r>
              <a:rPr lang="uk-UA" sz="4000" dirty="0" smtClean="0"/>
              <a:t> Української Народної Республіки (УНР).</a:t>
            </a:r>
            <a:endParaRPr lang="ru-RU" sz="4000" dirty="0" smtClean="0"/>
          </a:p>
          <a:p>
            <a:r>
              <a:rPr lang="uk-UA" sz="4000" dirty="0" smtClean="0"/>
              <a:t>—</a:t>
            </a:r>
            <a:r>
              <a:rPr lang="ru-RU" sz="4000" dirty="0" err="1" smtClean="0"/>
              <a:t>Проголошення</a:t>
            </a:r>
            <a:r>
              <a:rPr lang="ru-RU" sz="4000" dirty="0" smtClean="0"/>
              <a:t> </a:t>
            </a:r>
            <a:r>
              <a:rPr lang="ru-RU" sz="4000" dirty="0" err="1" smtClean="0"/>
              <a:t>України</a:t>
            </a:r>
            <a:r>
              <a:rPr lang="ru-RU" sz="4000" dirty="0" smtClean="0"/>
              <a:t> </a:t>
            </a:r>
            <a:r>
              <a:rPr lang="ru-RU" sz="4000" dirty="0" err="1" smtClean="0"/>
              <a:t>Радянською</a:t>
            </a:r>
            <a:r>
              <a:rPr lang="ru-RU" sz="4000" dirty="0" smtClean="0"/>
              <a:t> </a:t>
            </a:r>
            <a:r>
              <a:rPr lang="ru-RU" sz="4000" dirty="0" err="1" smtClean="0"/>
              <a:t>республікою</a:t>
            </a:r>
            <a:r>
              <a:rPr lang="ru-RU" sz="4000" dirty="0" smtClean="0"/>
              <a:t>.</a:t>
            </a:r>
          </a:p>
          <a:p>
            <a:r>
              <a:rPr lang="ru-RU" sz="4000" dirty="0" smtClean="0"/>
              <a:t>1918 р.— </a:t>
            </a:r>
            <a:r>
              <a:rPr lang="ru-RU" sz="4000" dirty="0" err="1" smtClean="0"/>
              <a:t>Прийняття</a:t>
            </a:r>
            <a:r>
              <a:rPr lang="ru-RU" sz="4000" dirty="0" smtClean="0"/>
              <a:t> </a:t>
            </a:r>
            <a:r>
              <a:rPr lang="ru-RU" sz="4000" dirty="0" err="1" smtClean="0"/>
              <a:t>Законів</a:t>
            </a:r>
            <a:r>
              <a:rPr lang="ru-RU" sz="4000" dirty="0" smtClean="0"/>
              <a:t> про </a:t>
            </a:r>
            <a:r>
              <a:rPr lang="ru-RU" sz="4000" dirty="0" err="1" smtClean="0"/>
              <a:t>державний</a:t>
            </a:r>
            <a:r>
              <a:rPr lang="ru-RU" sz="4000" dirty="0" smtClean="0"/>
              <a:t> герб УНР, про </a:t>
            </a:r>
            <a:r>
              <a:rPr lang="ru-RU" sz="4000" dirty="0" err="1" smtClean="0"/>
              <a:t>грошову</a:t>
            </a:r>
            <a:r>
              <a:rPr lang="ru-RU" sz="4000" dirty="0" smtClean="0"/>
              <a:t> систему, про </a:t>
            </a:r>
            <a:r>
              <a:rPr lang="ru-RU" sz="4000" dirty="0" err="1" smtClean="0"/>
              <a:t>громадянство</a:t>
            </a:r>
            <a:r>
              <a:rPr lang="ru-RU" sz="4000" dirty="0" smtClean="0"/>
              <a:t>.</a:t>
            </a:r>
          </a:p>
          <a:p>
            <a:r>
              <a:rPr lang="ru-RU" sz="4000" dirty="0" smtClean="0"/>
              <a:t>— </a:t>
            </a:r>
            <a:r>
              <a:rPr lang="ru-RU" sz="4000" dirty="0" err="1" smtClean="0"/>
              <a:t>Утворення</a:t>
            </a:r>
            <a:r>
              <a:rPr lang="ru-RU" sz="4000" dirty="0" smtClean="0"/>
              <a:t> </a:t>
            </a:r>
            <a:r>
              <a:rPr lang="ru-RU" sz="4000" dirty="0" err="1" smtClean="0"/>
              <a:t>Директорії</a:t>
            </a:r>
            <a:r>
              <a:rPr lang="ru-RU" sz="4000" dirty="0" smtClean="0"/>
              <a:t> УНР. </a:t>
            </a:r>
          </a:p>
          <a:p>
            <a:r>
              <a:rPr lang="uk-UA" sz="4000" dirty="0" smtClean="0"/>
              <a:t>1919 р.— С.Петлюра став головою Директорії .</a:t>
            </a:r>
            <a:endParaRPr lang="ru-RU" sz="4000" dirty="0" smtClean="0"/>
          </a:p>
          <a:p>
            <a:pPr>
              <a:buNone/>
            </a:pPr>
            <a:r>
              <a:rPr lang="uk-UA" dirty="0" smtClean="0"/>
              <a:t> 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1745" name="Рисунок 4" descr="imagesCAFVI0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785794"/>
            <a:ext cx="1714512" cy="151210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 rot="20618450">
            <a:off x="3043059" y="1308032"/>
            <a:ext cx="43862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Історична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довідка</a:t>
            </a:r>
            <a:endParaRPr lang="ru-RU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8840"/>
            <a:ext cx="8143932" cy="4709160"/>
          </a:xfrm>
        </p:spPr>
        <p:txBody>
          <a:bodyPr>
            <a:normAutofit fontScale="70000" lnSpcReduction="20000"/>
          </a:bodyPr>
          <a:lstStyle/>
          <a:p>
            <a:r>
              <a:rPr lang="uk-UA" sz="2600" dirty="0" smtClean="0"/>
              <a:t>1920 р.— Початок польсько-радянської війни. </a:t>
            </a:r>
            <a:endParaRPr lang="ru-RU" sz="2600" dirty="0" smtClean="0"/>
          </a:p>
          <a:p>
            <a:r>
              <a:rPr lang="uk-UA" sz="2600" dirty="0" smtClean="0"/>
              <a:t>1921 р.— Введення нової економічної політики (НЕП).</a:t>
            </a:r>
            <a:endParaRPr lang="ru-RU" sz="2600" dirty="0" smtClean="0"/>
          </a:p>
          <a:p>
            <a:r>
              <a:rPr lang="ru-RU" sz="2600" dirty="0" smtClean="0"/>
              <a:t>1922 р. — </a:t>
            </a:r>
            <a:r>
              <a:rPr lang="ru-RU" sz="2600" dirty="0" err="1" smtClean="0"/>
              <a:t>Осінь</a:t>
            </a:r>
            <a:r>
              <a:rPr lang="ru-RU" sz="2600" dirty="0" smtClean="0"/>
              <a:t> 1921 — весна 1922 </a:t>
            </a:r>
            <a:r>
              <a:rPr lang="ru-RU" sz="2600" dirty="0" err="1" smtClean="0"/>
              <a:t>pp</a:t>
            </a:r>
            <a:r>
              <a:rPr lang="ru-RU" sz="2600" dirty="0" smtClean="0"/>
              <a:t>. — Голод на </a:t>
            </a:r>
            <a:r>
              <a:rPr lang="ru-RU" sz="2600" dirty="0" err="1" smtClean="0"/>
              <a:t>півдні</a:t>
            </a:r>
            <a:r>
              <a:rPr lang="ru-RU" sz="2600" dirty="0" smtClean="0"/>
              <a:t> </a:t>
            </a:r>
            <a:r>
              <a:rPr lang="ru-RU" sz="2600" dirty="0" err="1" smtClean="0"/>
              <a:t>України</a:t>
            </a:r>
            <a:r>
              <a:rPr lang="ru-RU" sz="2600" dirty="0" smtClean="0"/>
              <a:t>.</a:t>
            </a:r>
          </a:p>
          <a:p>
            <a:r>
              <a:rPr lang="ru-RU" sz="2600" dirty="0" smtClean="0"/>
              <a:t>30 </a:t>
            </a:r>
            <a:r>
              <a:rPr lang="ru-RU" sz="2600" dirty="0" err="1" smtClean="0"/>
              <a:t>грудня</a:t>
            </a:r>
            <a:r>
              <a:rPr lang="ru-RU" sz="2600" dirty="0" smtClean="0"/>
              <a:t> — </a:t>
            </a:r>
            <a:r>
              <a:rPr lang="ru-RU" sz="2600" dirty="0" err="1" smtClean="0"/>
              <a:t>Утворення</a:t>
            </a:r>
            <a:r>
              <a:rPr lang="ru-RU" sz="2600" dirty="0" smtClean="0"/>
              <a:t> СРСР.</a:t>
            </a:r>
          </a:p>
          <a:p>
            <a:r>
              <a:rPr lang="ru-RU" sz="2600" dirty="0" smtClean="0"/>
              <a:t>1923 р. — </a:t>
            </a:r>
            <a:r>
              <a:rPr lang="uk-UA" sz="2600" dirty="0" smtClean="0"/>
              <a:t>У</a:t>
            </a:r>
            <a:r>
              <a:rPr lang="ru-RU" sz="2600" dirty="0" err="1" smtClean="0"/>
              <a:t>країнізаці</a:t>
            </a:r>
            <a:r>
              <a:rPr lang="uk-UA" sz="2600" dirty="0" smtClean="0"/>
              <a:t>я</a:t>
            </a:r>
            <a:r>
              <a:rPr lang="ru-RU" sz="2600" dirty="0" smtClean="0"/>
              <a:t>.</a:t>
            </a:r>
          </a:p>
          <a:p>
            <a:r>
              <a:rPr lang="ru-RU" sz="2600" dirty="0" smtClean="0"/>
              <a:t>1924 р.— </a:t>
            </a:r>
            <a:r>
              <a:rPr lang="ru-RU" sz="2600" dirty="0" err="1" smtClean="0"/>
              <a:t>Утворення</a:t>
            </a:r>
            <a:r>
              <a:rPr lang="ru-RU" sz="2600" dirty="0" smtClean="0"/>
              <a:t> </a:t>
            </a:r>
            <a:r>
              <a:rPr lang="ru-RU" sz="2600" dirty="0" err="1" smtClean="0"/>
              <a:t>Молдавської</a:t>
            </a:r>
            <a:r>
              <a:rPr lang="ru-RU" sz="2600" dirty="0" smtClean="0"/>
              <a:t> АСРР у </a:t>
            </a:r>
            <a:r>
              <a:rPr lang="ru-RU" sz="2600" dirty="0" err="1" smtClean="0"/>
              <a:t>складі</a:t>
            </a:r>
            <a:r>
              <a:rPr lang="ru-RU" sz="2600" dirty="0" smtClean="0"/>
              <a:t> УСРР.</a:t>
            </a:r>
          </a:p>
          <a:p>
            <a:r>
              <a:rPr lang="uk-UA" sz="2600" dirty="0" smtClean="0"/>
              <a:t>1928 р.— «Шахтинська справа». </a:t>
            </a:r>
            <a:endParaRPr lang="ru-RU" sz="2600" dirty="0" smtClean="0"/>
          </a:p>
          <a:p>
            <a:r>
              <a:rPr lang="uk-UA" sz="2600" dirty="0" smtClean="0"/>
              <a:t>1930 р.— Перша фаза колективізації і «розкуркулення» в Україні.</a:t>
            </a:r>
            <a:endParaRPr lang="ru-RU" sz="2600" dirty="0" smtClean="0"/>
          </a:p>
          <a:p>
            <a:r>
              <a:rPr lang="uk-UA" sz="2600" dirty="0" smtClean="0"/>
              <a:t>1931 р. —</a:t>
            </a:r>
            <a:r>
              <a:rPr lang="ru-RU" sz="2600" dirty="0" err="1" smtClean="0"/>
              <a:t>Депортація</a:t>
            </a:r>
            <a:r>
              <a:rPr lang="ru-RU" sz="2600" dirty="0" smtClean="0"/>
              <a:t> </a:t>
            </a:r>
            <a:r>
              <a:rPr lang="ru-RU" sz="2600" dirty="0" err="1" smtClean="0"/>
              <a:t>М.Грушевського</a:t>
            </a:r>
            <a:r>
              <a:rPr lang="ru-RU" sz="2600" dirty="0" smtClean="0"/>
              <a:t> до </a:t>
            </a:r>
            <a:r>
              <a:rPr lang="ru-RU" sz="2600" dirty="0" err="1" smtClean="0"/>
              <a:t>Москви</a:t>
            </a:r>
            <a:r>
              <a:rPr lang="ru-RU" sz="2600" dirty="0" smtClean="0"/>
              <a:t>.</a:t>
            </a:r>
          </a:p>
          <a:p>
            <a:r>
              <a:rPr lang="ru-RU" sz="2600" dirty="0" smtClean="0"/>
              <a:t>1932 р. — Початок голодомору в </a:t>
            </a:r>
            <a:r>
              <a:rPr lang="ru-RU" sz="2600" dirty="0" err="1" smtClean="0"/>
              <a:t>Україні</a:t>
            </a:r>
            <a:r>
              <a:rPr lang="ru-RU" sz="2600" dirty="0" smtClean="0"/>
              <a:t>.</a:t>
            </a:r>
          </a:p>
          <a:p>
            <a:r>
              <a:rPr lang="uk-UA" sz="2600" dirty="0" smtClean="0"/>
              <a:t>— «Закон про п'ять колосків»</a:t>
            </a:r>
            <a:endParaRPr lang="ru-RU" sz="2600" dirty="0" smtClean="0"/>
          </a:p>
          <a:p>
            <a:r>
              <a:rPr lang="uk-UA" sz="2600" dirty="0" smtClean="0"/>
              <a:t>.— Початок «роботи» надзвичайної хлібозаготівельної комісії на чолі з В.Молотовим.</a:t>
            </a:r>
            <a:endParaRPr lang="ru-RU" sz="2600" dirty="0" smtClean="0"/>
          </a:p>
          <a:p>
            <a:r>
              <a:rPr lang="uk-UA" sz="2600" dirty="0" smtClean="0"/>
              <a:t>1933 р.— Масовий голод в Україні. </a:t>
            </a:r>
            <a:endParaRPr lang="ru-RU" sz="2600" dirty="0" smtClean="0"/>
          </a:p>
          <a:p>
            <a:r>
              <a:rPr lang="ru-RU" sz="2600" dirty="0" smtClean="0"/>
              <a:t>— </a:t>
            </a:r>
            <a:r>
              <a:rPr lang="ru-RU" sz="2600" dirty="0" err="1" smtClean="0"/>
              <a:t>Самогубство</a:t>
            </a:r>
            <a:r>
              <a:rPr lang="ru-RU" sz="2600" dirty="0" smtClean="0"/>
              <a:t> </a:t>
            </a:r>
            <a:r>
              <a:rPr lang="ru-RU" sz="2600" dirty="0" err="1" smtClean="0"/>
              <a:t>М.Хвильового</a:t>
            </a:r>
            <a:r>
              <a:rPr lang="ru-RU" sz="2600" dirty="0" smtClean="0"/>
              <a:t>. </a:t>
            </a:r>
          </a:p>
          <a:p>
            <a:r>
              <a:rPr lang="ru-RU" sz="2600" dirty="0" smtClean="0"/>
              <a:t>— </a:t>
            </a:r>
            <a:r>
              <a:rPr lang="ru-RU" sz="2600" dirty="0" err="1" smtClean="0"/>
              <a:t>Самогубство</a:t>
            </a:r>
            <a:r>
              <a:rPr lang="ru-RU" sz="2600" dirty="0" smtClean="0"/>
              <a:t> </a:t>
            </a:r>
            <a:r>
              <a:rPr lang="ru-RU" sz="2600" dirty="0" err="1" smtClean="0"/>
              <a:t>М.Скрипника</a:t>
            </a:r>
            <a:r>
              <a:rPr lang="ru-RU" sz="2600" dirty="0" smtClean="0"/>
              <a:t>.</a:t>
            </a:r>
          </a:p>
          <a:p>
            <a:endParaRPr lang="ru-RU" dirty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1745" name="Рисунок 4" descr="imagesCAFVI0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785795"/>
            <a:ext cx="1785950" cy="1357322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 rot="21098702">
            <a:off x="3043059" y="1308032"/>
            <a:ext cx="43862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Історична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довідка</a:t>
            </a:r>
            <a:endParaRPr lang="ru-RU" sz="3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428868"/>
            <a:ext cx="7858180" cy="4214842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1934 р. — 21 </a:t>
            </a:r>
            <a:r>
              <a:rPr lang="ru-RU" dirty="0" err="1" smtClean="0"/>
              <a:t>січня</a:t>
            </a:r>
            <a:r>
              <a:rPr lang="ru-RU" dirty="0" smtClean="0"/>
              <a:t> — Ухвала про </a:t>
            </a:r>
            <a:r>
              <a:rPr lang="ru-RU" dirty="0" err="1" smtClean="0"/>
              <a:t>перенесення</a:t>
            </a:r>
            <a:r>
              <a:rPr lang="ru-RU" dirty="0" smtClean="0"/>
              <a:t> </a:t>
            </a:r>
            <a:r>
              <a:rPr lang="ru-RU" dirty="0" err="1" smtClean="0"/>
              <a:t>столиці</a:t>
            </a:r>
            <a:r>
              <a:rPr lang="ru-RU" dirty="0" smtClean="0"/>
              <a:t> УСРР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Харкова</a:t>
            </a:r>
            <a:r>
              <a:rPr lang="ru-RU" dirty="0" smtClean="0"/>
              <a:t> до </a:t>
            </a:r>
            <a:r>
              <a:rPr lang="ru-RU" dirty="0" err="1" smtClean="0"/>
              <a:t>Києва</a:t>
            </a:r>
            <a:r>
              <a:rPr lang="ru-RU" dirty="0" smtClean="0"/>
              <a:t>.</a:t>
            </a:r>
          </a:p>
          <a:p>
            <a:r>
              <a:rPr lang="uk-UA" dirty="0" smtClean="0"/>
              <a:t>Кінець року — Арешт діячів літератури України Г.Косинки, Д.</a:t>
            </a:r>
            <a:r>
              <a:rPr lang="uk-UA" dirty="0" err="1" smtClean="0"/>
              <a:t>Вальківського</a:t>
            </a:r>
            <a:r>
              <a:rPr lang="uk-UA" dirty="0" smtClean="0"/>
              <a:t>, К.</a:t>
            </a:r>
            <a:r>
              <a:rPr lang="uk-UA" dirty="0" err="1" smtClean="0"/>
              <a:t>Буревія</a:t>
            </a:r>
            <a:r>
              <a:rPr lang="uk-UA" dirty="0" smtClean="0"/>
              <a:t>, О.Близька, В.Підмогильного, Є.Плужника та ін.</a:t>
            </a:r>
            <a:endParaRPr lang="ru-RU" dirty="0" smtClean="0"/>
          </a:p>
          <a:p>
            <a:r>
              <a:rPr lang="uk-UA" dirty="0" smtClean="0"/>
              <a:t>1935 р.— Арешт групи неокласиків — М.</a:t>
            </a:r>
            <a:r>
              <a:rPr lang="uk-UA" dirty="0" err="1" smtClean="0"/>
              <a:t>Зєрова</a:t>
            </a:r>
            <a:r>
              <a:rPr lang="uk-UA" dirty="0" smtClean="0"/>
              <a:t>, П.</a:t>
            </a:r>
            <a:r>
              <a:rPr lang="uk-UA" dirty="0" err="1" smtClean="0"/>
              <a:t>Филиповича</a:t>
            </a:r>
            <a:r>
              <a:rPr lang="uk-UA" dirty="0" smtClean="0"/>
              <a:t>, А.Лебедя, М.Драй-Хмари, М. Рильського та ін.</a:t>
            </a:r>
            <a:endParaRPr lang="ru-RU" dirty="0" smtClean="0"/>
          </a:p>
          <a:p>
            <a:r>
              <a:rPr lang="uk-UA" dirty="0" smtClean="0"/>
              <a:t>— Початок масових репресій і терору в Україні (так звана </a:t>
            </a:r>
            <a:r>
              <a:rPr lang="uk-UA" dirty="0" err="1" smtClean="0"/>
              <a:t>єжовщина</a:t>
            </a:r>
            <a:r>
              <a:rPr lang="uk-UA" dirty="0" smtClean="0"/>
              <a:t>).</a:t>
            </a:r>
            <a:endParaRPr lang="ru-RU" dirty="0" smtClean="0"/>
          </a:p>
          <a:p>
            <a:r>
              <a:rPr lang="uk-UA" dirty="0" smtClean="0"/>
              <a:t>1938 р.— Призначення М.Хрущова першим секретарем ЦК </a:t>
            </a:r>
            <a:r>
              <a:rPr lang="uk-UA" dirty="0" err="1" smtClean="0"/>
              <a:t>КП</a:t>
            </a:r>
            <a:r>
              <a:rPr lang="uk-UA" dirty="0" smtClean="0"/>
              <a:t>(б)У.</a:t>
            </a:r>
            <a:endParaRPr lang="ru-RU" dirty="0" smtClean="0"/>
          </a:p>
          <a:p>
            <a:r>
              <a:rPr lang="uk-UA" dirty="0" smtClean="0"/>
              <a:t>— Впровадження російської мови як обов'язкової в усіх школах УРСР.</a:t>
            </a:r>
            <a:endParaRPr lang="ru-RU" dirty="0" smtClean="0"/>
          </a:p>
          <a:p>
            <a:r>
              <a:rPr lang="uk-UA" dirty="0" smtClean="0"/>
              <a:t>1939 р.</a:t>
            </a:r>
            <a:r>
              <a:rPr lang="ru-RU" dirty="0" smtClean="0"/>
              <a:t>— </a:t>
            </a:r>
            <a:r>
              <a:rPr lang="ru-RU" dirty="0" err="1" smtClean="0"/>
              <a:t>Договір</a:t>
            </a:r>
            <a:r>
              <a:rPr lang="ru-RU" dirty="0" smtClean="0"/>
              <a:t> про дружбу </a:t>
            </a:r>
            <a:r>
              <a:rPr lang="ru-RU" dirty="0" err="1" smtClean="0"/>
              <a:t>і</a:t>
            </a:r>
            <a:r>
              <a:rPr lang="ru-RU" dirty="0" smtClean="0"/>
              <a:t> кордон </a:t>
            </a:r>
            <a:r>
              <a:rPr lang="ru-RU" dirty="0" err="1" smtClean="0"/>
              <a:t>між</a:t>
            </a:r>
            <a:r>
              <a:rPr lang="ru-RU" dirty="0" smtClean="0"/>
              <a:t> СРСР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Німеччиною</a:t>
            </a:r>
            <a:r>
              <a:rPr lang="ru-RU" dirty="0" smtClean="0"/>
              <a:t>.</a:t>
            </a:r>
          </a:p>
          <a:p>
            <a:r>
              <a:rPr lang="uk-UA" dirty="0" smtClean="0"/>
              <a:t>26 — 27 жовтня </a:t>
            </a:r>
            <a:r>
              <a:rPr lang="uk-UA" dirty="0" err="1" smtClean="0"/>
              <a:t>—Декларація</a:t>
            </a:r>
            <a:r>
              <a:rPr lang="uk-UA" dirty="0" smtClean="0"/>
              <a:t> про входження Західної України до складу УРСР.</a:t>
            </a:r>
            <a:endParaRPr lang="ru-RU" dirty="0" smtClean="0"/>
          </a:p>
          <a:p>
            <a:r>
              <a:rPr lang="uk-UA" dirty="0" smtClean="0"/>
              <a:t>1941 р. — 22 червня — Напад Німеччини на СРСР.</a:t>
            </a:r>
            <a:endParaRPr lang="ru-RU" dirty="0" smtClean="0"/>
          </a:p>
          <a:p>
            <a:r>
              <a:rPr lang="ru-RU" dirty="0" err="1" smtClean="0"/>
              <a:t>Осінь</a:t>
            </a:r>
            <a:r>
              <a:rPr lang="ru-RU" dirty="0" smtClean="0"/>
              <a:t> — </a:t>
            </a:r>
            <a:r>
              <a:rPr lang="ru-RU" dirty="0" err="1" smtClean="0"/>
              <a:t>Евакуація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в </a:t>
            </a:r>
            <a:r>
              <a:rPr lang="ru-RU" dirty="0" err="1" smtClean="0"/>
              <a:t>тил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550 великих </a:t>
            </a:r>
            <a:r>
              <a:rPr lang="ru-RU" dirty="0" err="1" smtClean="0"/>
              <a:t>підприємств</a:t>
            </a:r>
            <a:r>
              <a:rPr lang="ru-RU" dirty="0" smtClean="0"/>
              <a:t>.</a:t>
            </a:r>
          </a:p>
          <a:p>
            <a:r>
              <a:rPr lang="uk-UA" dirty="0" smtClean="0"/>
              <a:t> </a:t>
            </a:r>
            <a:endParaRPr lang="ru-RU" dirty="0" smtClean="0"/>
          </a:p>
          <a:p>
            <a:r>
              <a:rPr lang="ru-RU" dirty="0" smtClean="0"/>
              <a:t>1942 р. — </a:t>
            </a:r>
            <a:r>
              <a:rPr lang="ru-RU" dirty="0" err="1" smtClean="0"/>
              <a:t>Лютий</a:t>
            </a:r>
            <a:r>
              <a:rPr lang="ru-RU" dirty="0" smtClean="0"/>
              <a:t> — Початок </a:t>
            </a:r>
            <a:r>
              <a:rPr lang="ru-RU" dirty="0" err="1" smtClean="0"/>
              <a:t>примусового</a:t>
            </a:r>
            <a:r>
              <a:rPr lang="ru-RU" dirty="0" smtClean="0"/>
              <a:t> </a:t>
            </a:r>
            <a:r>
              <a:rPr lang="ru-RU" dirty="0" err="1" smtClean="0"/>
              <a:t>вивезення</a:t>
            </a:r>
            <a:r>
              <a:rPr lang="ru-RU" dirty="0" smtClean="0"/>
              <a:t> </a:t>
            </a:r>
            <a:r>
              <a:rPr lang="ru-RU" dirty="0" err="1" smtClean="0"/>
              <a:t>українців</a:t>
            </a:r>
            <a:r>
              <a:rPr lang="ru-RU" dirty="0" smtClean="0"/>
              <a:t> до </a:t>
            </a:r>
            <a:r>
              <a:rPr lang="ru-RU" dirty="0" err="1" smtClean="0"/>
              <a:t>Німеччини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22 </a:t>
            </a:r>
            <a:r>
              <a:rPr lang="ru-RU" dirty="0" err="1" smtClean="0"/>
              <a:t>липня</a:t>
            </a:r>
            <a:r>
              <a:rPr lang="ru-RU" dirty="0" smtClean="0"/>
              <a:t> — </a:t>
            </a:r>
            <a:r>
              <a:rPr lang="ru-RU" dirty="0" err="1" smtClean="0"/>
              <a:t>Фашисти</a:t>
            </a:r>
            <a:r>
              <a:rPr lang="ru-RU" dirty="0" smtClean="0"/>
              <a:t> </a:t>
            </a:r>
            <a:r>
              <a:rPr lang="ru-RU" dirty="0" err="1" smtClean="0"/>
              <a:t>окупували</a:t>
            </a:r>
            <a:r>
              <a:rPr lang="ru-RU" dirty="0" smtClean="0"/>
              <a:t> всю </a:t>
            </a:r>
            <a:r>
              <a:rPr lang="ru-RU" dirty="0" err="1" smtClean="0"/>
              <a:t>територію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Жовтень</a:t>
            </a:r>
            <a:r>
              <a:rPr lang="ru-RU" dirty="0" smtClean="0"/>
              <a:t> —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повстанської</a:t>
            </a:r>
            <a:r>
              <a:rPr lang="ru-RU" dirty="0" smtClean="0"/>
              <a:t> </a:t>
            </a:r>
            <a:r>
              <a:rPr lang="ru-RU" dirty="0" err="1" smtClean="0"/>
              <a:t>армії</a:t>
            </a:r>
            <a:r>
              <a:rPr lang="ru-RU" dirty="0" smtClean="0"/>
              <a:t> (УПА).</a:t>
            </a:r>
          </a:p>
          <a:p>
            <a:r>
              <a:rPr lang="uk-UA" dirty="0" smtClean="0"/>
              <a:t>5 липня — 23 серпня </a:t>
            </a:r>
            <a:r>
              <a:rPr lang="uk-UA" dirty="0" err="1" smtClean="0"/>
              <a:t>—Вигнання</a:t>
            </a:r>
            <a:r>
              <a:rPr lang="uk-UA" dirty="0" smtClean="0"/>
              <a:t> німецьких військ із Харкова </a:t>
            </a:r>
            <a:endParaRPr lang="ru-RU" dirty="0" smtClean="0"/>
          </a:p>
          <a:p>
            <a:r>
              <a:rPr lang="ru-RU" dirty="0" err="1" smtClean="0"/>
              <a:t>Вересень</a:t>
            </a:r>
            <a:r>
              <a:rPr lang="ru-RU" dirty="0" smtClean="0"/>
              <a:t> — листопад — </a:t>
            </a:r>
            <a:r>
              <a:rPr lang="ru-RU" dirty="0" err="1" smtClean="0"/>
              <a:t>Вигнання</a:t>
            </a:r>
            <a:r>
              <a:rPr lang="ru-RU" dirty="0" smtClean="0"/>
              <a:t> </a:t>
            </a:r>
            <a:r>
              <a:rPr lang="ru-RU" dirty="0" err="1" smtClean="0"/>
              <a:t>німецьких</a:t>
            </a:r>
            <a:r>
              <a:rPr lang="ru-RU" dirty="0" smtClean="0"/>
              <a:t> </a:t>
            </a:r>
            <a:r>
              <a:rPr lang="ru-RU" dirty="0" err="1" smtClean="0"/>
              <a:t>військ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Києва</a:t>
            </a:r>
            <a:r>
              <a:rPr lang="ru-RU" dirty="0" smtClean="0"/>
              <a:t>.</a:t>
            </a:r>
          </a:p>
          <a:p>
            <a:r>
              <a:rPr lang="uk-UA" dirty="0" smtClean="0"/>
              <a:t>1944 р. —28 жовтня — Визволення всієї території України від фашистів.</a:t>
            </a:r>
            <a:endParaRPr lang="ru-RU" dirty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1745" name="Рисунок 4" descr="imagesCAFVI0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785794"/>
            <a:ext cx="1714512" cy="151210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 rot="20618450">
            <a:off x="3043059" y="1308032"/>
            <a:ext cx="43862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Історична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довідка</a:t>
            </a:r>
            <a:endParaRPr lang="ru-RU" sz="3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97436"/>
          </a:xfrm>
        </p:spPr>
        <p:txBody>
          <a:bodyPr>
            <a:noAutofit/>
          </a:bodyPr>
          <a:lstStyle/>
          <a:p>
            <a:r>
              <a:rPr lang="en-US" sz="5400" dirty="0" smtClean="0">
                <a:solidFill>
                  <a:srgbClr val="92D050"/>
                </a:solidFill>
              </a:rPr>
              <a:t>V</a:t>
            </a:r>
            <a:r>
              <a:rPr lang="ru-RU" sz="5400" dirty="0" smtClean="0">
                <a:solidFill>
                  <a:srgbClr val="92D050"/>
                </a:solidFill>
              </a:rPr>
              <a:t>. </a:t>
            </a:r>
            <a:r>
              <a:rPr lang="ru-RU" sz="5400" dirty="0" err="1" smtClean="0">
                <a:solidFill>
                  <a:srgbClr val="92D050"/>
                </a:solidFill>
              </a:rPr>
              <a:t>Сприйняття</a:t>
            </a:r>
            <a:r>
              <a:rPr lang="ru-RU" sz="5400" dirty="0" smtClean="0">
                <a:solidFill>
                  <a:srgbClr val="92D050"/>
                </a:solidFill>
              </a:rPr>
              <a:t> </a:t>
            </a:r>
            <a:r>
              <a:rPr lang="ru-RU" sz="5400" dirty="0" err="1" smtClean="0">
                <a:solidFill>
                  <a:srgbClr val="92D050"/>
                </a:solidFill>
              </a:rPr>
              <a:t>й</a:t>
            </a:r>
            <a:r>
              <a:rPr lang="ru-RU" sz="5400" dirty="0" smtClean="0">
                <a:solidFill>
                  <a:srgbClr val="92D050"/>
                </a:solidFill>
              </a:rPr>
              <a:t> </a:t>
            </a:r>
            <a:r>
              <a:rPr lang="ru-RU" sz="5400" dirty="0" err="1" smtClean="0">
                <a:solidFill>
                  <a:srgbClr val="92D050"/>
                </a:solidFill>
              </a:rPr>
              <a:t>засвоєння</a:t>
            </a:r>
            <a:r>
              <a:rPr lang="ru-RU" sz="5400" dirty="0" smtClean="0">
                <a:solidFill>
                  <a:srgbClr val="92D050"/>
                </a:solidFill>
              </a:rPr>
              <a:t> </a:t>
            </a:r>
            <a:r>
              <a:rPr lang="ru-RU" sz="5400" dirty="0" err="1" smtClean="0">
                <a:solidFill>
                  <a:srgbClr val="92D050"/>
                </a:solidFill>
              </a:rPr>
              <a:t>учнями</a:t>
            </a:r>
            <a:r>
              <a:rPr lang="ru-RU" sz="5400" dirty="0" smtClean="0">
                <a:solidFill>
                  <a:srgbClr val="92D050"/>
                </a:solidFill>
              </a:rPr>
              <a:t> </a:t>
            </a:r>
            <a:r>
              <a:rPr lang="ru-RU" sz="5400" dirty="0" err="1" smtClean="0">
                <a:solidFill>
                  <a:srgbClr val="92D050"/>
                </a:solidFill>
              </a:rPr>
              <a:t>навчального</a:t>
            </a:r>
            <a:r>
              <a:rPr lang="ru-RU" sz="5400" dirty="0" smtClean="0">
                <a:solidFill>
                  <a:srgbClr val="92D050"/>
                </a:solidFill>
              </a:rPr>
              <a:t> </a:t>
            </a:r>
            <a:r>
              <a:rPr lang="ru-RU" sz="5400" dirty="0" err="1" smtClean="0">
                <a:solidFill>
                  <a:srgbClr val="92D050"/>
                </a:solidFill>
              </a:rPr>
              <a:t>матеріалу</a:t>
            </a:r>
            <a:endParaRPr lang="ru-RU" sz="5400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500034" y="428604"/>
            <a:ext cx="742952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0163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Посеред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літа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грізно-радісного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1944 року далеко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рідної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землі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чужині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помирав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відомий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український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поет.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нього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схилившись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над мольбертом, художник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закінчував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портрет.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Співець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довго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вдивлявся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образ,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ніби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пізнавав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себе,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потім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кволою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рукою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підписав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Олесь.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016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останній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автограф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Олександра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Олеся.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Позаду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лишилося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016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шістдесят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прожитих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словами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поета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повість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радощів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мук, прочитана ним до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заключної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сторінки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Лишалося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тільки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закрити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сумну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книгу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Часто думав про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майбутню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долю,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загинула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разом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ним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чужині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знайшла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дорогу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Вкраїну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до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народу,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повинен знати про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нього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все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016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Думкою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линув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Вкраїну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у степи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Сумщини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рідну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Кригу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Білопілля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де 5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грудня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1878 року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побачив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016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Згадувалося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дитинство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минуло як один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золотий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день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суцільна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казка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природи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6644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uk-UA" b="1" dirty="0" smtClean="0"/>
              <a:t>Мета:</a:t>
            </a:r>
            <a:r>
              <a:rPr lang="uk-UA" dirty="0" smtClean="0"/>
              <a:t> </a:t>
            </a:r>
            <a:endParaRPr lang="ru-RU" dirty="0" smtClean="0"/>
          </a:p>
          <a:p>
            <a:r>
              <a:rPr lang="uk-UA" u="sng" dirty="0" smtClean="0"/>
              <a:t>навчальна -</a:t>
            </a:r>
            <a:r>
              <a:rPr lang="uk-UA" dirty="0" smtClean="0"/>
              <a:t> поглибити знання учнів про життєвий і творчий шлях письменника, розглянути долю  О. Олеся крізь призму історії України, розкрити основні чинники формування його світогляду шляхом екскурсу в світ оточення письменника;</a:t>
            </a:r>
            <a:endParaRPr lang="ru-RU" dirty="0" smtClean="0"/>
          </a:p>
          <a:p>
            <a:r>
              <a:rPr lang="uk-UA" u="sng" dirty="0" smtClean="0"/>
              <a:t>розвиваюча </a:t>
            </a:r>
            <a:r>
              <a:rPr lang="uk-UA" dirty="0" smtClean="0"/>
              <a:t>– розвивати творчі здібності учнів, їх навички роботи з додатковими джерелами, аналізу й систематизації опрацьованого матеріалу, вміння виділяти головне і визначати актуальне; </a:t>
            </a:r>
            <a:endParaRPr lang="ru-RU" dirty="0" smtClean="0"/>
          </a:p>
          <a:p>
            <a:r>
              <a:rPr lang="uk-UA" u="sng" dirty="0" smtClean="0"/>
              <a:t>виховна</a:t>
            </a:r>
            <a:r>
              <a:rPr lang="uk-UA" dirty="0" smtClean="0"/>
              <a:t> - </a:t>
            </a:r>
            <a:r>
              <a:rPr lang="ru-RU" dirty="0" err="1" smtClean="0"/>
              <a:t>сприяти</a:t>
            </a:r>
            <a:r>
              <a:rPr lang="ru-RU" dirty="0" smtClean="0"/>
              <a:t> </a:t>
            </a:r>
            <a:r>
              <a:rPr lang="ru-RU" dirty="0" err="1" smtClean="0"/>
              <a:t>вихованню</a:t>
            </a:r>
            <a:r>
              <a:rPr lang="ru-RU" dirty="0" smtClean="0"/>
              <a:t> </a:t>
            </a:r>
            <a:r>
              <a:rPr lang="ru-RU" dirty="0" err="1" smtClean="0"/>
              <a:t>громадянських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патріотичних</a:t>
            </a:r>
            <a:r>
              <a:rPr lang="ru-RU" dirty="0" smtClean="0"/>
              <a:t> </a:t>
            </a:r>
            <a:r>
              <a:rPr lang="ru-RU" dirty="0" err="1" smtClean="0"/>
              <a:t>почуттів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/>
          </a:bodyPr>
          <a:lstStyle/>
          <a:p>
            <a:r>
              <a:rPr lang="uk-UA" sz="4000" dirty="0" smtClean="0">
                <a:solidFill>
                  <a:srgbClr val="92D050"/>
                </a:solidFill>
              </a:rPr>
              <a:t>Малий Сашко</a:t>
            </a:r>
            <a:endParaRPr lang="ru-RU" sz="4000" dirty="0">
              <a:solidFill>
                <a:srgbClr val="92D050"/>
              </a:solidFill>
            </a:endParaRPr>
          </a:p>
        </p:txBody>
      </p:sp>
      <p:pic>
        <p:nvPicPr>
          <p:cNvPr id="4" name="Рисунок 3" descr="C:\Лицей_меховка\Папка_олимпиада_ОЛЕСЬ\imagesCAUO7D4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69" y="1785926"/>
            <a:ext cx="3786215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/>
          </a:bodyPr>
          <a:lstStyle/>
          <a:p>
            <a:r>
              <a:rPr lang="uk-UA" sz="4000" dirty="0" smtClean="0">
                <a:solidFill>
                  <a:srgbClr val="92D050"/>
                </a:solidFill>
              </a:rPr>
              <a:t>Молодий Олександр Кандиба</a:t>
            </a:r>
            <a:endParaRPr lang="ru-RU" sz="4000" dirty="0">
              <a:solidFill>
                <a:srgbClr val="92D050"/>
              </a:solidFill>
            </a:endParaRPr>
          </a:p>
        </p:txBody>
      </p:sp>
      <p:pic>
        <p:nvPicPr>
          <p:cNvPr id="8" name="Рисунок 7" descr="C:\Лицей_меховка\Папка_олимпиада_ОЛЕСЬ\89664775.jpg"/>
          <p:cNvPicPr/>
          <p:nvPr/>
        </p:nvPicPr>
        <p:blipFill>
          <a:blip r:embed="rId2"/>
          <a:srcRect l="5920" t="34822" r="10449" b="8686"/>
          <a:stretch>
            <a:fillRect/>
          </a:stretch>
        </p:blipFill>
        <p:spPr bwMode="auto">
          <a:xfrm>
            <a:off x="2428860" y="1785926"/>
            <a:ext cx="4643470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92D050"/>
                </a:solidFill>
              </a:rPr>
              <a:t>Олександр Олесь періоду творчого розквіту</a:t>
            </a:r>
            <a:endParaRPr lang="ru-RU" dirty="0">
              <a:solidFill>
                <a:srgbClr val="92D050"/>
              </a:solidFill>
            </a:endParaRPr>
          </a:p>
        </p:txBody>
      </p:sp>
      <p:pic>
        <p:nvPicPr>
          <p:cNvPr id="5" name="Рисунок 4" descr="C:\Лицей_меховка\Папка_олимпиада_ОЛЕСЬ\1312907764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857365"/>
            <a:ext cx="4071966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92D050"/>
                </a:solidFill>
              </a:rPr>
              <a:t>Олександр Іванович Кандиба (Олесь) на чужині</a:t>
            </a:r>
            <a:endParaRPr lang="ru-RU" dirty="0">
              <a:solidFill>
                <a:srgbClr val="92D050"/>
              </a:solidFill>
            </a:endParaRPr>
          </a:p>
        </p:txBody>
      </p:sp>
      <p:pic>
        <p:nvPicPr>
          <p:cNvPr id="4" name="Рисунок 3" descr="http://nadovsem.in.ua/assets/templates/nado/img/avtori/30.2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1714488"/>
            <a:ext cx="4000527" cy="4714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92D050"/>
                </a:solidFill>
              </a:rPr>
              <a:t>Свадковськ</a:t>
            </a:r>
            <a:r>
              <a:rPr lang="uk-UA" dirty="0" smtClean="0">
                <a:solidFill>
                  <a:srgbClr val="92D050"/>
                </a:solidFill>
              </a:rPr>
              <a:t>а</a:t>
            </a:r>
            <a:r>
              <a:rPr lang="ru-RU" dirty="0" smtClean="0">
                <a:solidFill>
                  <a:srgbClr val="92D050"/>
                </a:solidFill>
              </a:rPr>
              <a:t> </a:t>
            </a:r>
            <a:r>
              <a:rPr lang="ru-RU" dirty="0" err="1" smtClean="0">
                <a:solidFill>
                  <a:srgbClr val="92D050"/>
                </a:solidFill>
              </a:rPr>
              <a:t>Вір</a:t>
            </a:r>
            <a:r>
              <a:rPr lang="uk-UA" dirty="0" smtClean="0">
                <a:solidFill>
                  <a:srgbClr val="92D050"/>
                </a:solidFill>
              </a:rPr>
              <a:t>а </a:t>
            </a:r>
            <a:r>
              <a:rPr lang="ru-RU" dirty="0" err="1" smtClean="0">
                <a:solidFill>
                  <a:srgbClr val="92D050"/>
                </a:solidFill>
              </a:rPr>
              <a:t>Антонівн</a:t>
            </a:r>
            <a:r>
              <a:rPr lang="uk-UA" dirty="0" smtClean="0">
                <a:solidFill>
                  <a:srgbClr val="92D050"/>
                </a:solidFill>
              </a:rPr>
              <a:t>а</a:t>
            </a:r>
            <a:endParaRPr lang="ru-RU" dirty="0">
              <a:solidFill>
                <a:srgbClr val="92D050"/>
              </a:solidFill>
            </a:endParaRPr>
          </a:p>
        </p:txBody>
      </p:sp>
      <p:pic>
        <p:nvPicPr>
          <p:cNvPr id="4" name="Рисунок 3" descr="C:\Лицей_меховка\Папка_олимпиада_ОЛЕСЬ\ds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714488"/>
            <a:ext cx="6215105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92D050"/>
                </a:solidFill>
              </a:rPr>
              <a:t>Марія </a:t>
            </a:r>
            <a:r>
              <a:rPr lang="uk-UA" dirty="0" err="1" smtClean="0">
                <a:solidFill>
                  <a:srgbClr val="92D050"/>
                </a:solidFill>
              </a:rPr>
              <a:t>Фабіанова</a:t>
            </a:r>
            <a:endParaRPr lang="ru-RU" dirty="0">
              <a:solidFill>
                <a:srgbClr val="92D050"/>
              </a:solidFill>
            </a:endParaRPr>
          </a:p>
        </p:txBody>
      </p:sp>
      <p:pic>
        <p:nvPicPr>
          <p:cNvPr id="4" name="Рисунок 3" descr="C:\Лицей_меховка\Папка_олимпиада_ОЛЕСЬ\5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643050"/>
            <a:ext cx="4357718" cy="4572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AutoShape 1"/>
          <p:cNvSpPr>
            <a:spLocks noChangeArrowheads="1"/>
          </p:cNvSpPr>
          <p:nvPr/>
        </p:nvSpPr>
        <p:spPr bwMode="auto">
          <a:xfrm rot="18895643">
            <a:off x="4701574" y="1464933"/>
            <a:ext cx="4608539" cy="1828800"/>
          </a:xfrm>
          <a:prstGeom prst="cloudCallout">
            <a:avLst>
              <a:gd name="adj1" fmla="val -95843"/>
              <a:gd name="adj2" fmla="val -19139"/>
            </a:avLst>
          </a:prstGeom>
          <a:solidFill>
            <a:srgbClr val="FFFFFF"/>
          </a:solidFill>
          <a:ln w="63500">
            <a:solidFill>
              <a:srgbClr val="9BBB59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ІНФОРМАЦІЙНА СТОРІНКА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357158" y="642918"/>
            <a:ext cx="6091238" cy="1857388"/>
          </a:xfrm>
          <a:prstGeom prst="rightArrow">
            <a:avLst>
              <a:gd name="adj1" fmla="val 50000"/>
              <a:gd name="adj2" fmla="val 190327"/>
            </a:avLst>
          </a:prstGeom>
          <a:solidFill>
            <a:srgbClr val="FFFFFF"/>
          </a:solidFill>
          <a:ln w="31750">
            <a:solidFill>
              <a:srgbClr val="F79646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Творчість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О. Олеся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виразно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поділяється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два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великі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періоди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 rot="10627589" flipV="1">
            <a:off x="963246" y="3416637"/>
            <a:ext cx="7572396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Перший обіймає час між революціями 1905 і 1917 років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Другий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 1919 року, коли поет опинився в еміграції, прирік себе на добровільне вигнання до кінця життя.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1182688" y="45720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"/>
          <p:cNvSpPr>
            <a:spLocks noChangeArrowheads="1"/>
          </p:cNvSpPr>
          <p:nvPr/>
        </p:nvSpPr>
        <p:spPr bwMode="auto">
          <a:xfrm rot="18895643">
            <a:off x="4701574" y="1464933"/>
            <a:ext cx="4608539" cy="1828800"/>
          </a:xfrm>
          <a:prstGeom prst="cloudCallout">
            <a:avLst>
              <a:gd name="adj1" fmla="val -95843"/>
              <a:gd name="adj2" fmla="val -19139"/>
            </a:avLst>
          </a:prstGeom>
          <a:solidFill>
            <a:srgbClr val="FFFFFF"/>
          </a:solidFill>
          <a:ln w="63500">
            <a:solidFill>
              <a:srgbClr val="9BBB59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ІНФОРМАЦІЙНА СТОРІНКА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571472" y="3786190"/>
            <a:ext cx="735808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журбою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радість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обнялась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(1907),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Будь мечем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моїм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!..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першому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виданні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авторська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назва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знята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цензурою, книжка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вийшла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1909 року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заголовком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Поезії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зазначенням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Кн. II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Книжка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третя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(1911),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Драматичні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етюди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(1914),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Поезії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(1917),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хвилях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(1918, книжка 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вийшла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набір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розсипаний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357158" y="500042"/>
            <a:ext cx="5888038" cy="2428892"/>
          </a:xfrm>
          <a:prstGeom prst="rightArrow">
            <a:avLst>
              <a:gd name="adj1" fmla="val 50000"/>
              <a:gd name="adj2" fmla="val 195622"/>
            </a:avLst>
          </a:prstGeom>
          <a:solidFill>
            <a:srgbClr val="FFFFFF"/>
          </a:solidFill>
          <a:ln w="31750">
            <a:solidFill>
              <a:srgbClr val="4BACC6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119063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Поетичний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доробок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першого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періоду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складають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збірки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ChangeArrowheads="1"/>
          </p:cNvSpPr>
          <p:nvPr/>
        </p:nvSpPr>
        <p:spPr bwMode="auto">
          <a:xfrm>
            <a:off x="285720" y="285729"/>
            <a:ext cx="8429684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ЦІКАВО!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1909 року О.Олесь ставить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обкладинках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своїх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книжок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порядковий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номер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створюється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ніби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зібрання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творів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поета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 НЕВІДОМОГО!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Залишилися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неопублікованими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збірки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Похмілля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Маски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Перезва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Ч. ІІ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Падає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листя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Книжка без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назви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книги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поезій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XII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XIII,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охоплюють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творчість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останніх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життя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Більшість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віршів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збірок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сповнені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безмежної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туги за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Батьківщиною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0" y="3643314"/>
            <a:ext cx="5214942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ОСТАННІЙ СПАЛАХ!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Останнім спалахом творчості О. Олеся стала написана 1941 р. драматична поема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Ніч на полонині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опублікована та поставлена в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Пряшеві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(Словаччина) 1964 р. У ній ще раз спалахнула вогнем натхнення, казково воскресла й душа самого поета, роздвоєна між мрією і сумною дійсністю у вигнанні.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"/>
          <p:cNvSpPr>
            <a:spLocks noChangeArrowheads="1"/>
          </p:cNvSpPr>
          <p:nvPr/>
        </p:nvSpPr>
        <p:spPr bwMode="auto">
          <a:xfrm rot="18895643">
            <a:off x="4701574" y="1464933"/>
            <a:ext cx="4608539" cy="1828800"/>
          </a:xfrm>
          <a:prstGeom prst="cloudCallout">
            <a:avLst>
              <a:gd name="adj1" fmla="val -95843"/>
              <a:gd name="adj2" fmla="val -19139"/>
            </a:avLst>
          </a:prstGeom>
          <a:solidFill>
            <a:srgbClr val="FFFFFF"/>
          </a:solidFill>
          <a:ln w="63500">
            <a:solidFill>
              <a:srgbClr val="9BBB59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ІНФОРМАЦІЙНА СТОРІНКА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5" name="AutoShape 1"/>
          <p:cNvSpPr>
            <a:spLocks noChangeArrowheads="1"/>
          </p:cNvSpPr>
          <p:nvPr/>
        </p:nvSpPr>
        <p:spPr bwMode="auto">
          <a:xfrm>
            <a:off x="0" y="642918"/>
            <a:ext cx="6429388" cy="2286016"/>
          </a:xfrm>
          <a:prstGeom prst="rightArrow">
            <a:avLst>
              <a:gd name="adj1" fmla="val 50000"/>
              <a:gd name="adj2" fmla="val 208987"/>
            </a:avLst>
          </a:prstGeom>
          <a:solidFill>
            <a:srgbClr val="FFFFFF"/>
          </a:solidFill>
          <a:ln w="31750">
            <a:solidFill>
              <a:srgbClr val="C0504D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119063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Створив О. Олесь в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еміграції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і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низку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сатиричних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п’єс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: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642910" y="4214818"/>
            <a:ext cx="5500726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Вилітали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орли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комедію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Ревізор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Кам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янця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лібрето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опери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Влада за кордоном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трагікомедію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Народний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суд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Шиночок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передмісті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Фінал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59500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Тип уроку:</a:t>
            </a:r>
            <a:r>
              <a:rPr lang="ru-RU" dirty="0" smtClean="0"/>
              <a:t> урок </a:t>
            </a:r>
            <a:r>
              <a:rPr lang="ru-RU" dirty="0" err="1" smtClean="0"/>
              <a:t>засвоєння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знань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uk-UA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uk-UA" b="1" dirty="0" smtClean="0"/>
              <a:t>Матеріально-технічне та методичне забезпечення уроку:</a:t>
            </a:r>
            <a:r>
              <a:rPr lang="uk-UA" dirty="0" smtClean="0"/>
              <a:t> методична розробка уроку, </a:t>
            </a:r>
            <a:r>
              <a:rPr lang="ru-RU" dirty="0" smtClean="0"/>
              <a:t>портрет</a:t>
            </a:r>
            <a:r>
              <a:rPr lang="uk-UA" dirty="0" smtClean="0"/>
              <a:t>и</a:t>
            </a:r>
            <a:r>
              <a:rPr lang="ru-RU" dirty="0" smtClean="0"/>
              <a:t>, </a:t>
            </a:r>
            <a:r>
              <a:rPr lang="ru-RU" dirty="0" err="1" smtClean="0"/>
              <a:t>виставка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uk-UA" dirty="0" smtClean="0"/>
              <a:t> О.Олеся</a:t>
            </a:r>
            <a:r>
              <a:rPr lang="ru-RU" dirty="0" smtClean="0"/>
              <a:t>, </a:t>
            </a:r>
            <a:r>
              <a:rPr lang="ru-RU" dirty="0" err="1" smtClean="0"/>
              <a:t>презентація</a:t>
            </a:r>
            <a:r>
              <a:rPr lang="uk-UA" dirty="0" smtClean="0"/>
              <a:t> до уроку</a:t>
            </a:r>
            <a:r>
              <a:rPr lang="ru-RU" dirty="0" smtClean="0"/>
              <a:t>, </a:t>
            </a:r>
            <a:r>
              <a:rPr lang="uk-UA" dirty="0" smtClean="0"/>
              <a:t>комп’ютер, демонстраційна дошка, </a:t>
            </a:r>
            <a:r>
              <a:rPr lang="uk-UA" dirty="0" err="1" smtClean="0"/>
              <a:t>аудіозаписи</a:t>
            </a:r>
            <a:r>
              <a:rPr lang="ru-RU" dirty="0" smtClean="0"/>
              <a:t>, </a:t>
            </a:r>
            <a:r>
              <a:rPr lang="uk-UA" dirty="0" smtClean="0"/>
              <a:t>літературна </a:t>
            </a:r>
            <a:r>
              <a:rPr lang="ru-RU" dirty="0" smtClean="0"/>
              <a:t>карта</a:t>
            </a:r>
            <a:r>
              <a:rPr lang="uk-UA" dirty="0" smtClean="0"/>
              <a:t> України</a:t>
            </a:r>
            <a:r>
              <a:rPr lang="ru-RU" dirty="0" smtClean="0"/>
              <a:t>, </a:t>
            </a:r>
            <a:r>
              <a:rPr lang="ru-RU" dirty="0" err="1" smtClean="0"/>
              <a:t>підручник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uk-UA" b="1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uk-UA" b="1" dirty="0" smtClean="0"/>
              <a:t>Форма уроку: </a:t>
            </a:r>
            <a:r>
              <a:rPr lang="uk-UA" sz="44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урок - уявна 							екскурсія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"/>
          <p:cNvSpPr>
            <a:spLocks noChangeArrowheads="1"/>
          </p:cNvSpPr>
          <p:nvPr/>
        </p:nvSpPr>
        <p:spPr bwMode="auto">
          <a:xfrm rot="18895643">
            <a:off x="4701574" y="1464933"/>
            <a:ext cx="4608539" cy="1828800"/>
          </a:xfrm>
          <a:prstGeom prst="cloudCallout">
            <a:avLst>
              <a:gd name="adj1" fmla="val -95843"/>
              <a:gd name="adj2" fmla="val -19139"/>
            </a:avLst>
          </a:prstGeom>
          <a:solidFill>
            <a:srgbClr val="FFFFFF"/>
          </a:solidFill>
          <a:ln w="63500">
            <a:solidFill>
              <a:srgbClr val="9BBB59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ІНФОРМАЦІЙНА СТОРІНКА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490" name="AutoShape 2"/>
          <p:cNvSpPr>
            <a:spLocks noChangeArrowheads="1"/>
          </p:cNvSpPr>
          <p:nvPr/>
        </p:nvSpPr>
        <p:spPr bwMode="auto">
          <a:xfrm>
            <a:off x="428596" y="785794"/>
            <a:ext cx="6143668" cy="2786082"/>
          </a:xfrm>
          <a:prstGeom prst="rightArrow">
            <a:avLst>
              <a:gd name="adj1" fmla="val 50000"/>
              <a:gd name="adj2" fmla="val 200053"/>
            </a:avLst>
          </a:prstGeom>
          <a:solidFill>
            <a:srgbClr val="FFFFFF"/>
          </a:solidFill>
          <a:ln w="31750">
            <a:solidFill>
              <a:srgbClr val="8064A2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119063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В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еміграції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О. Олесь створив книги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: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357158" y="3786190"/>
            <a:ext cx="6500826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Чужиною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(1919),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Княжа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Україна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(написана у 1920 р.,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надрукована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1930 р.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зміненою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назвою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Минуле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України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піснях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Княжі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назвою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Княжа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Україна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1940 р.),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Перезва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Ч. 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(1921),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Поезії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Кн. X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(1931),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повім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печаль мою?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(1932),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поема-реквієм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Терновий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вінок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(1938),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поема-збірка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Цвіте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трояндами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(1939).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0" y="2571744"/>
          <a:ext cx="8001055" cy="4000528"/>
        </p:xfrm>
        <a:graphic>
          <a:graphicData uri="http://schemas.openxmlformats.org/drawingml/2006/table">
            <a:tbl>
              <a:tblPr/>
              <a:tblGrid>
                <a:gridCol w="1048682"/>
                <a:gridCol w="6952373"/>
              </a:tblGrid>
              <a:tr h="2450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Дата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92" marR="6992" marT="6992" marB="69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Подія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92" marR="6992" marT="6992" marB="69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014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5 грудня 1878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92" marR="6992" marT="6992" marB="69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Народився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в м.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Білопілля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в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Лебединськім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повіті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Слобожанщини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Сумської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області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чумацько-селянській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сім'ї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Дід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по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матері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орендував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маєток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у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селі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Верхосулі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, де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провів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молоді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роки Олесь.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Батько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Іван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Федорович,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працював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на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рибних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промислах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в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Астрахані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, де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й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утопився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у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Волзі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, коли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Сашкові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було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11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років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92" marR="6992" marT="6992" marB="69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88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1893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92" marR="6992" marT="6992" marB="69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Вступив до хліборобської школи у містечку Деркачі неподалік Харкова.Там Олександр брав участь у випуску рукописних журналів «Комета» та «Первоцвіт», в яких з'являються його перші вірші.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92" marR="6992" marT="6992" marB="69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88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1897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92" marR="6992" marT="6992" marB="69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Став вільним слухачем агрономічного відділення Київського політехнічного інституту, незабаром через матеріальні нестатки Олесь змушений був залишити його. Працює в херсонських степах.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92" marR="6992" marT="6992" marB="69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5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1903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92" marR="6992" marT="6992" marB="69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Олесь вступив до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Харківського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ветеринарного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інституту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Під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час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навчання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в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університеті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,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паралельно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працює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на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Дарницькій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скотобійні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92" marR="6992" marT="6992" marB="69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AutoShape 1"/>
          <p:cNvSpPr>
            <a:spLocks noChangeArrowheads="1"/>
          </p:cNvSpPr>
          <p:nvPr/>
        </p:nvSpPr>
        <p:spPr bwMode="auto">
          <a:xfrm rot="20188824">
            <a:off x="1340310" y="342506"/>
            <a:ext cx="2165350" cy="2155825"/>
          </a:xfrm>
          <a:prstGeom prst="cloudCallout">
            <a:avLst>
              <a:gd name="adj1" fmla="val -117218"/>
              <a:gd name="adj2" fmla="val 27167"/>
            </a:avLst>
          </a:prstGeom>
          <a:solidFill>
            <a:srgbClr val="FFFFFF"/>
          </a:solidFill>
          <a:ln w="63500">
            <a:solidFill>
              <a:srgbClr val="9BBB59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uk-UA" sz="1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14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ОПОРНИЙ КОНСПЕКТ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5786" y="2643181"/>
          <a:ext cx="7929617" cy="3894815"/>
        </p:xfrm>
        <a:graphic>
          <a:graphicData uri="http://schemas.openxmlformats.org/drawingml/2006/table">
            <a:tbl>
              <a:tblPr/>
              <a:tblGrid>
                <a:gridCol w="1039318"/>
                <a:gridCol w="6890299"/>
              </a:tblGrid>
              <a:tr h="30599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Times New Roman"/>
                          <a:cs typeface="Times New Roman"/>
                        </a:rPr>
                        <a:t>1905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55" marR="9055" marT="9055" marB="905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Альманах «Багаття» вперше публікує твори Олександра Олеся.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55" marR="9055" marT="9055" marB="905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99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/>
                          <a:ea typeface="Times New Roman"/>
                          <a:cs typeface="Times New Roman"/>
                        </a:rPr>
                        <a:t>1907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55" marR="9055" marT="9055" marB="905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«З журбою радість обнялась»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55" marR="9055" marT="9055" marB="905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99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/>
                          <a:ea typeface="Times New Roman"/>
                          <a:cs typeface="Times New Roman"/>
                        </a:rPr>
                        <a:t>1909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55" marR="9055" marT="9055" marB="905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Вийшла друком збірка «Будь мечем моїм!..»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55" marR="9055" marT="9055" marB="905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99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/>
                          <a:ea typeface="Times New Roman"/>
                          <a:cs typeface="Times New Roman"/>
                        </a:rPr>
                        <a:t>1911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55" marR="9055" marT="9055" marB="905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Третя збірка «Книжка третя».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55" marR="9055" marT="9055" marB="905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24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/>
                          <a:ea typeface="Times New Roman"/>
                          <a:cs typeface="Times New Roman"/>
                        </a:rPr>
                        <a:t>1912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55" marR="9055" marT="9055" marB="905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Подорож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Гуцульщиною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збагатила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поета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незабутніми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враженнями.Познайомився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 та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провів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кілька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днів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 у Карпатах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 І. Франком (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який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 справив на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нього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 «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надзвичайно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файне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враження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»),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 В. Гнатюком, О.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Кобилянською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, М.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Коцюбинським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55" marR="9055" marT="9055" marB="905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123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/>
                          <a:ea typeface="Times New Roman"/>
                          <a:cs typeface="Times New Roman"/>
                        </a:rPr>
                        <a:t>1913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55" marR="9055" marT="9055" marB="905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Олександр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 Олесь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побував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 в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Італії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, написав низку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віршів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 («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Мов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келих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срібного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 вина», «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Італійська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ніч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підкралась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», «В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долині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 тихий сон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летить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»),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які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збагачують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українську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мариністичну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лірику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тобто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пов'язану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із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зображенням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морських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пейзажів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. Поет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радісно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зустрів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повалення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самодержавства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55" marR="9055" marT="9055" marB="905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AutoShape 1"/>
          <p:cNvSpPr>
            <a:spLocks noChangeArrowheads="1"/>
          </p:cNvSpPr>
          <p:nvPr/>
        </p:nvSpPr>
        <p:spPr bwMode="auto">
          <a:xfrm rot="20188824">
            <a:off x="1340310" y="342506"/>
            <a:ext cx="2165350" cy="2155825"/>
          </a:xfrm>
          <a:prstGeom prst="cloudCallout">
            <a:avLst>
              <a:gd name="adj1" fmla="val -117218"/>
              <a:gd name="adj2" fmla="val 27167"/>
            </a:avLst>
          </a:prstGeom>
          <a:solidFill>
            <a:srgbClr val="FFFFFF"/>
          </a:solidFill>
          <a:ln w="63500">
            <a:solidFill>
              <a:srgbClr val="9BBB59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uk-UA" sz="1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14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ОПОРНИЙ КОНСПЕКТ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3" y="2500306"/>
          <a:ext cx="8715436" cy="4143403"/>
        </p:xfrm>
        <a:graphic>
          <a:graphicData uri="http://schemas.openxmlformats.org/drawingml/2006/table">
            <a:tbl>
              <a:tblPr/>
              <a:tblGrid>
                <a:gridCol w="1142315"/>
                <a:gridCol w="7573121"/>
              </a:tblGrid>
              <a:tr h="4933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1915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92" marR="6992" marT="6992" marB="69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Поема «На зелених горах»,«Юнацькі пісні» присвячені синові Олегові, що згодом стане відомим поетом під ім'ям Олег Ольжич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92" marR="6992" marT="6992" marB="69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240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1917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92" marR="6992" marT="6992" marB="69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Видає нову книжку поезій, в якій особливу увагу привертає цикл «З щоденника. Р. 1917», наснажений урочистими інтонаціями, що передають перші кроки у виборюванні національної самостійності.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92" marR="6992" marT="6992" marB="69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00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1919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92" marR="6992" marT="6992" marB="69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Після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більшовицького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жовтневого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перевороту Олесь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опиняється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за кордоном.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Еміграція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стала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трагедією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життя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Олеся.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Після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еміграції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за кордон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оселяється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періодично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живе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в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Будапешті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Відні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Берліні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Празі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. Олесь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видає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за кордоном ряд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збірок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основна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тема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яких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— туга за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Україною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b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Він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також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слідкує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за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літературними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процесами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в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радянській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Україні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. На твори,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писані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Павлом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Тичиною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на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замовлення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партії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Олександр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Олесь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відгукнувся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віршем-докором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«І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ти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продався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їм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Тичино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…».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92" marR="6992" marT="6992" marB="69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7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1930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92" marR="6992" marT="6992" marB="69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Збірка «Минуле України в піснях»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92" marR="6992" marT="6992" marB="69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7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1935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92" marR="6992" marT="6992" marB="69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Драма «Земля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обітована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».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92" marR="6992" marT="6992" marB="69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AutoShape 1"/>
          <p:cNvSpPr>
            <a:spLocks noChangeArrowheads="1"/>
          </p:cNvSpPr>
          <p:nvPr/>
        </p:nvSpPr>
        <p:spPr bwMode="auto">
          <a:xfrm rot="20188824">
            <a:off x="1340310" y="342506"/>
            <a:ext cx="2165350" cy="2155825"/>
          </a:xfrm>
          <a:prstGeom prst="cloudCallout">
            <a:avLst>
              <a:gd name="adj1" fmla="val -117218"/>
              <a:gd name="adj2" fmla="val 27167"/>
            </a:avLst>
          </a:prstGeom>
          <a:solidFill>
            <a:srgbClr val="FFFFFF"/>
          </a:solidFill>
          <a:ln w="63500">
            <a:solidFill>
              <a:srgbClr val="9BBB59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uk-UA" sz="1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14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ОПОРНИЙ КОНСПЕКТ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85918" y="2500306"/>
          <a:ext cx="7029458" cy="3990030"/>
        </p:xfrm>
        <a:graphic>
          <a:graphicData uri="http://schemas.openxmlformats.org/drawingml/2006/table">
            <a:tbl>
              <a:tblPr/>
              <a:tblGrid>
                <a:gridCol w="921337"/>
                <a:gridCol w="6108121"/>
              </a:tblGrid>
              <a:tr h="26513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1939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Тяжкими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були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останні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роки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Олександра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Олеся.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Гітлер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розчленовує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Чехо-Словаччину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яка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прихистила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поета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Угорські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фашисти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в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крові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затопили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проголошену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державність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Карпатської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України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. У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вересні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спалахнула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Друга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світова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війна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Поета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не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покидають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тривожні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думи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про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сина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Олега — активного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учасника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руху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Опору.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869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22 липня 1944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Олександр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Олесь помер у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Празі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невдовзі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після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того, як одержав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повідомлення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про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загибель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сина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Олега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Ольжича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Похований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на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Ольшанському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кладовищі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в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Празі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193" name="AutoShape 1"/>
          <p:cNvSpPr>
            <a:spLocks noChangeArrowheads="1"/>
          </p:cNvSpPr>
          <p:nvPr/>
        </p:nvSpPr>
        <p:spPr bwMode="auto">
          <a:xfrm rot="20188824">
            <a:off x="1340310" y="342506"/>
            <a:ext cx="2165350" cy="2155825"/>
          </a:xfrm>
          <a:prstGeom prst="cloudCallout">
            <a:avLst>
              <a:gd name="adj1" fmla="val -117218"/>
              <a:gd name="adj2" fmla="val 27167"/>
            </a:avLst>
          </a:prstGeom>
          <a:solidFill>
            <a:srgbClr val="FFFFFF"/>
          </a:solidFill>
          <a:ln w="63500">
            <a:solidFill>
              <a:srgbClr val="9BBB59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uk-UA" sz="1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14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ОПОРНИЙ КОНСПЕКТ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214422"/>
            <a:ext cx="8229600" cy="3511552"/>
          </a:xfrm>
        </p:spPr>
        <p:txBody>
          <a:bodyPr>
            <a:noAutofit/>
          </a:bodyPr>
          <a:lstStyle/>
          <a:p>
            <a:r>
              <a:rPr lang="en-US" sz="5400" dirty="0" smtClean="0">
                <a:solidFill>
                  <a:srgbClr val="92D050"/>
                </a:solidFill>
              </a:rPr>
              <a:t>VI</a:t>
            </a:r>
            <a:r>
              <a:rPr lang="ru-RU" sz="5400" dirty="0" smtClean="0">
                <a:solidFill>
                  <a:srgbClr val="92D050"/>
                </a:solidFill>
              </a:rPr>
              <a:t>. </a:t>
            </a:r>
            <a:r>
              <a:rPr lang="ru-RU" sz="5400" dirty="0" err="1" smtClean="0">
                <a:solidFill>
                  <a:srgbClr val="92D050"/>
                </a:solidFill>
              </a:rPr>
              <a:t>Узагальнення</a:t>
            </a:r>
            <a:r>
              <a:rPr lang="ru-RU" sz="5400" dirty="0" smtClean="0">
                <a:solidFill>
                  <a:srgbClr val="92D050"/>
                </a:solidFill>
              </a:rPr>
              <a:t> </a:t>
            </a:r>
            <a:r>
              <a:rPr lang="ru-RU" sz="5400" dirty="0" err="1" smtClean="0">
                <a:solidFill>
                  <a:srgbClr val="92D050"/>
                </a:solidFill>
              </a:rPr>
              <a:t>вивченого</a:t>
            </a:r>
            <a:r>
              <a:rPr lang="ru-RU" sz="5400" dirty="0" smtClean="0">
                <a:solidFill>
                  <a:srgbClr val="92D050"/>
                </a:solidFill>
              </a:rPr>
              <a:t> </a:t>
            </a:r>
            <a:r>
              <a:rPr lang="ru-RU" sz="5400" dirty="0" err="1" smtClean="0">
                <a:solidFill>
                  <a:srgbClr val="92D050"/>
                </a:solidFill>
              </a:rPr>
              <a:t>матеріалу</a:t>
            </a:r>
            <a:endParaRPr lang="ru-RU" sz="5400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000240"/>
            <a:ext cx="8229600" cy="402336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b="1" u="sng" dirty="0" err="1" smtClean="0"/>
              <a:t>“Тонкі</a:t>
            </a:r>
            <a:r>
              <a:rPr lang="uk-UA" b="1" u="sng" dirty="0" smtClean="0"/>
              <a:t>" питання:</a:t>
            </a:r>
            <a:endParaRPr lang="ru-RU" b="1" dirty="0" smtClean="0"/>
          </a:p>
          <a:p>
            <a:pPr lvl="0"/>
            <a:r>
              <a:rPr lang="ru-RU" dirty="0" smtClean="0"/>
              <a:t>Де </a:t>
            </a:r>
            <a:r>
              <a:rPr lang="ru-RU" dirty="0" err="1" smtClean="0"/>
              <a:t>й</a:t>
            </a:r>
            <a:r>
              <a:rPr lang="ru-RU" dirty="0" smtClean="0"/>
              <a:t> коли </a:t>
            </a:r>
            <a:r>
              <a:rPr lang="ru-RU" dirty="0" err="1" smtClean="0"/>
              <a:t>народився</a:t>
            </a:r>
            <a:r>
              <a:rPr lang="ru-RU" dirty="0" smtClean="0"/>
              <a:t> О. Олесь?</a:t>
            </a:r>
          </a:p>
          <a:p>
            <a:pPr lvl="0"/>
            <a:r>
              <a:rPr lang="ru-RU" dirty="0" smtClean="0"/>
              <a:t>У </a:t>
            </a:r>
            <a:r>
              <a:rPr lang="ru-RU" dirty="0" err="1" smtClean="0"/>
              <a:t>скільки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навчився</a:t>
            </a:r>
            <a:r>
              <a:rPr lang="ru-RU" dirty="0" smtClean="0"/>
              <a:t> </a:t>
            </a:r>
            <a:r>
              <a:rPr lang="ru-RU" dirty="0" err="1" smtClean="0"/>
              <a:t>читати</a:t>
            </a:r>
            <a:r>
              <a:rPr lang="ru-RU" dirty="0" smtClean="0"/>
              <a:t>?</a:t>
            </a:r>
          </a:p>
          <a:p>
            <a:pPr lvl="0"/>
            <a:r>
              <a:rPr lang="ru-RU" dirty="0" smtClean="0"/>
              <a:t>У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віці</a:t>
            </a:r>
            <a:r>
              <a:rPr lang="ru-RU" dirty="0" smtClean="0"/>
              <a:t> написав перший </a:t>
            </a:r>
            <a:r>
              <a:rPr lang="ru-RU" dirty="0" err="1" smtClean="0"/>
              <a:t>вірш</a:t>
            </a:r>
            <a:r>
              <a:rPr lang="ru-RU" dirty="0" smtClean="0"/>
              <a:t>?</a:t>
            </a:r>
          </a:p>
          <a:p>
            <a:pPr lvl="0"/>
            <a:r>
              <a:rPr lang="ru-RU" dirty="0" smtClean="0"/>
              <a:t>У </a:t>
            </a:r>
            <a:r>
              <a:rPr lang="ru-RU" dirty="0" err="1" smtClean="0"/>
              <a:t>яких</a:t>
            </a:r>
            <a:r>
              <a:rPr lang="ru-RU" dirty="0" smtClean="0"/>
              <a:t> закладах </a:t>
            </a:r>
            <a:r>
              <a:rPr lang="ru-RU" dirty="0" err="1" smtClean="0"/>
              <a:t>навчався</a:t>
            </a:r>
            <a:r>
              <a:rPr lang="ru-RU" dirty="0" smtClean="0"/>
              <a:t>?</a:t>
            </a:r>
          </a:p>
          <a:p>
            <a:pPr lvl="0"/>
            <a:r>
              <a:rPr lang="ru-RU" dirty="0" smtClean="0"/>
              <a:t>За </a:t>
            </a:r>
            <a:r>
              <a:rPr lang="ru-RU" dirty="0" err="1" smtClean="0"/>
              <a:t>яким</a:t>
            </a:r>
            <a:r>
              <a:rPr lang="ru-RU" dirty="0" smtClean="0"/>
              <a:t> </a:t>
            </a:r>
            <a:r>
              <a:rPr lang="ru-RU" dirty="0" err="1" smtClean="0"/>
              <a:t>фахом</a:t>
            </a:r>
            <a:r>
              <a:rPr lang="ru-RU" dirty="0" smtClean="0"/>
              <a:t> </a:t>
            </a:r>
            <a:r>
              <a:rPr lang="ru-RU" dirty="0" err="1" smtClean="0"/>
              <a:t>працював</a:t>
            </a:r>
            <a:r>
              <a:rPr lang="ru-RU" dirty="0" smtClean="0"/>
              <a:t> О. Олесь?</a:t>
            </a:r>
          </a:p>
          <a:p>
            <a:pPr lvl="0"/>
            <a:r>
              <a:rPr lang="ru-RU" dirty="0" smtClean="0"/>
              <a:t>Як </a:t>
            </a:r>
            <a:r>
              <a:rPr lang="ru-RU" dirty="0" err="1" smtClean="0"/>
              <a:t>називався</a:t>
            </a:r>
            <a:r>
              <a:rPr lang="ru-RU" dirty="0" smtClean="0"/>
              <a:t> перший </a:t>
            </a:r>
            <a:r>
              <a:rPr lang="ru-RU" dirty="0" err="1" smtClean="0"/>
              <a:t>рукописний</a:t>
            </a:r>
            <a:r>
              <a:rPr lang="ru-RU" dirty="0" smtClean="0"/>
              <a:t> журнал, </a:t>
            </a:r>
            <a:r>
              <a:rPr lang="ru-RU" dirty="0" err="1" smtClean="0"/>
              <a:t>редагований</a:t>
            </a:r>
            <a:r>
              <a:rPr lang="ru-RU" dirty="0" smtClean="0"/>
              <a:t> О. </a:t>
            </a:r>
            <a:r>
              <a:rPr lang="ru-RU" dirty="0" err="1" smtClean="0"/>
              <a:t>Олесем</a:t>
            </a:r>
            <a:r>
              <a:rPr lang="ru-RU" dirty="0" smtClean="0"/>
              <a:t>?</a:t>
            </a:r>
          </a:p>
          <a:p>
            <a:pPr lvl="0"/>
            <a:r>
              <a:rPr lang="ru-RU" dirty="0" smtClean="0"/>
              <a:t>Як звали </a:t>
            </a:r>
            <a:r>
              <a:rPr lang="ru-RU" dirty="0" err="1" smtClean="0"/>
              <a:t>сина</a:t>
            </a:r>
            <a:r>
              <a:rPr lang="ru-RU" dirty="0" smtClean="0"/>
              <a:t> О. Олеся, </a:t>
            </a:r>
            <a:r>
              <a:rPr lang="ru-RU" dirty="0" err="1" smtClean="0"/>
              <a:t>відомого</a:t>
            </a:r>
            <a:r>
              <a:rPr lang="ru-RU" dirty="0" smtClean="0"/>
              <a:t> </a:t>
            </a:r>
            <a:r>
              <a:rPr lang="ru-RU" dirty="0" err="1" smtClean="0"/>
              <a:t>поета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вченого</a:t>
            </a:r>
            <a:r>
              <a:rPr lang="ru-RU" dirty="0" smtClean="0"/>
              <a:t>?</a:t>
            </a:r>
          </a:p>
          <a:p>
            <a:pPr lvl="0"/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збірки</a:t>
            </a:r>
            <a:r>
              <a:rPr lang="ru-RU" dirty="0" smtClean="0"/>
              <a:t> </a:t>
            </a:r>
            <a:r>
              <a:rPr lang="ru-RU" dirty="0" err="1" smtClean="0"/>
              <a:t>поезій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запам’ятали</a:t>
            </a:r>
            <a:r>
              <a:rPr lang="ru-RU" dirty="0" smtClean="0"/>
              <a:t>?</a:t>
            </a:r>
          </a:p>
          <a:p>
            <a:pPr lvl="0"/>
            <a:endParaRPr lang="ru-RU" dirty="0" smtClean="0"/>
          </a:p>
          <a:p>
            <a:pPr>
              <a:buNone/>
            </a:pPr>
            <a:r>
              <a:rPr lang="uk-UA" b="1" u="sng" dirty="0" err="1" smtClean="0"/>
              <a:t>“Товсті</a:t>
            </a:r>
            <a:r>
              <a:rPr lang="uk-UA" b="1" u="sng" dirty="0" smtClean="0"/>
              <a:t>" питання:</a:t>
            </a:r>
            <a:endParaRPr lang="ru-RU" b="1" dirty="0" smtClean="0"/>
          </a:p>
          <a:p>
            <a:pPr lvl="0"/>
            <a:r>
              <a:rPr lang="uk-UA" dirty="0" smtClean="0"/>
              <a:t>Чи можна вважати, що Олесь "здійснився" як поет?</a:t>
            </a:r>
            <a:endParaRPr lang="ru-RU" dirty="0" smtClean="0"/>
          </a:p>
          <a:p>
            <a:pPr lvl="0"/>
            <a:r>
              <a:rPr lang="uk-UA" dirty="0" smtClean="0"/>
              <a:t>Як би склалося життя Олександра Олеся, якби він повернувся на батьківщину?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 rot="21007862">
            <a:off x="3143240" y="550585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400" b="1" dirty="0"/>
              <a:t>Інтерактивна вправа </a:t>
            </a:r>
            <a:endParaRPr lang="uk-UA" sz="2400" b="1" dirty="0" smtClean="0"/>
          </a:p>
          <a:p>
            <a:r>
              <a:rPr lang="uk-UA" sz="2400" b="1" dirty="0" smtClean="0"/>
              <a:t>"</a:t>
            </a:r>
            <a:r>
              <a:rPr lang="uk-UA" sz="2400" b="1" dirty="0"/>
              <a:t>Тонке і товсте питання"</a:t>
            </a:r>
            <a:endParaRPr lang="ru-RU" sz="2400" dirty="0"/>
          </a:p>
        </p:txBody>
      </p:sp>
      <p:pic>
        <p:nvPicPr>
          <p:cNvPr id="5" name="Рисунок 4" descr="C:\Лицей_меховка\Папка_олимпиада_ОЛЕСЬ\imagesCAVX9VII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57166"/>
            <a:ext cx="1059700" cy="1068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Лицей_меховка\Папка_олимпиада_ОЛЕСЬ\imagesCA2QT1FY.jpg"/>
          <p:cNvPicPr/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14348" y="571480"/>
            <a:ext cx="2286016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 rot="20691926">
            <a:off x="3223781" y="508157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Інтерактивна вправа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"Асоціативний кущ"</a:t>
            </a:r>
            <a:endParaRPr lang="ru-RU" sz="2400" dirty="0"/>
          </a:p>
        </p:txBody>
      </p:sp>
      <p:graphicFrame>
        <p:nvGraphicFramePr>
          <p:cNvPr id="7" name="Схема 6"/>
          <p:cNvGraphicFramePr/>
          <p:nvPr/>
        </p:nvGraphicFramePr>
        <p:xfrm>
          <a:off x="357158" y="1857364"/>
          <a:ext cx="6500858" cy="4599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457200" y="457200"/>
            <a:ext cx="184731" cy="53860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786446" y="3571876"/>
            <a:ext cx="2928942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24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 якими характеристиками асоціюється </a:t>
            </a:r>
            <a:r>
              <a:rPr lang="uk-UA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постать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Олександра Олеся?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9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Лицей_меховка\Папка_олимпиада_ОЛЕСЬ\untitledefw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500042"/>
            <a:ext cx="2143140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 rot="19934555">
            <a:off x="2620915" y="1777652"/>
            <a:ext cx="62293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/>
              <a:t>Інтерактивна вправа "Хоку (</a:t>
            </a:r>
            <a:r>
              <a:rPr lang="uk-UA" sz="2800" b="1" dirty="0" err="1"/>
              <a:t>хайку</a:t>
            </a:r>
            <a:r>
              <a:rPr lang="uk-UA" sz="2800" b="1" dirty="0"/>
              <a:t>)"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71538" y="4572008"/>
            <a:ext cx="70009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>
                <a:solidFill>
                  <a:srgbClr val="FF0000"/>
                </a:solidFill>
              </a:rPr>
              <a:t>Розкрийте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зміст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епіграф</a:t>
            </a:r>
            <a:r>
              <a:rPr lang="uk-UA" sz="2800" b="1" dirty="0" err="1">
                <a:solidFill>
                  <a:srgbClr val="FF0000"/>
                </a:solidFill>
              </a:rPr>
              <a:t>ів</a:t>
            </a:r>
            <a:r>
              <a:rPr lang="ru-RU" sz="2800" b="1" dirty="0">
                <a:solidFill>
                  <a:srgbClr val="FF0000"/>
                </a:solidFill>
              </a:rPr>
              <a:t> уроку, створивши </a:t>
            </a:r>
            <a:r>
              <a:rPr lang="ru-RU" sz="2800" b="1" dirty="0" err="1">
                <a:solidFill>
                  <a:srgbClr val="FF0000"/>
                </a:solidFill>
              </a:rPr>
              <a:t>психологічний</a:t>
            </a:r>
            <a:r>
              <a:rPr lang="ru-RU" sz="2800" b="1" dirty="0">
                <a:solidFill>
                  <a:srgbClr val="FF0000"/>
                </a:solidFill>
              </a:rPr>
              <a:t> портрет </a:t>
            </a:r>
            <a:r>
              <a:rPr lang="ru-RU" sz="2800" b="1" dirty="0" err="1">
                <a:solidFill>
                  <a:srgbClr val="FF0000"/>
                </a:solidFill>
              </a:rPr>
              <a:t>письменника</a:t>
            </a:r>
            <a:r>
              <a:rPr lang="uk-UA" sz="2800" b="1" dirty="0">
                <a:solidFill>
                  <a:srgbClr val="FF0000"/>
                </a:solidFill>
              </a:rPr>
              <a:t>, складаючи хоку.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7106"/>
          </a:xfrm>
        </p:spPr>
        <p:txBody>
          <a:bodyPr>
            <a:noAutofit/>
          </a:bodyPr>
          <a:lstStyle/>
          <a:p>
            <a:r>
              <a:rPr lang="ru-RU" sz="5400" dirty="0" smtClean="0">
                <a:solidFill>
                  <a:srgbClr val="92D050"/>
                </a:solidFill>
              </a:rPr>
              <a:t>V</a:t>
            </a:r>
            <a:r>
              <a:rPr lang="uk-UA" sz="5400" dirty="0" smtClean="0">
                <a:solidFill>
                  <a:srgbClr val="92D050"/>
                </a:solidFill>
              </a:rPr>
              <a:t>ІІ. Підсумки уроку. Рефлексія</a:t>
            </a:r>
            <a:endParaRPr lang="ru-RU" sz="5400" dirty="0">
              <a:solidFill>
                <a:srgbClr val="92D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880492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Сьогодні ми тільки почали знайомство з Олександром Івановичем Кандибою, зробили лише перший крок назустріч розумінню цього поета. Але вже його спогади, розповіді близьких до нього людей, істориків і дослідників творчості Олеся довели, що життя і творчість митця були присвячені рідній землі — Україні.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229600" cy="1143000"/>
          </a:xfrm>
        </p:spPr>
        <p:txBody>
          <a:bodyPr>
            <a:normAutofit/>
          </a:bodyPr>
          <a:lstStyle/>
          <a:p>
            <a:r>
              <a:rPr lang="uk-UA" sz="5400" dirty="0" smtClean="0">
                <a:solidFill>
                  <a:srgbClr val="92D050"/>
                </a:solidFill>
              </a:rPr>
              <a:t>ЕПІГРАФ</a:t>
            </a:r>
            <a:endParaRPr lang="ru-RU" sz="5400" dirty="0">
              <a:solidFill>
                <a:srgbClr val="92D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ru-RU" b="1" dirty="0" err="1" smtClean="0"/>
              <a:t>Народе-страднику</a:t>
            </a:r>
            <a:r>
              <a:rPr lang="ru-RU" b="1" dirty="0" smtClean="0"/>
              <a:t>, </a:t>
            </a:r>
            <a:r>
              <a:rPr lang="ru-RU" b="1" dirty="0" err="1" smtClean="0"/>
              <a:t>навчи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нас в </a:t>
            </a:r>
            <a:r>
              <a:rPr lang="ru-RU" b="1" dirty="0" err="1" smtClean="0"/>
              <a:t>вигнанні</a:t>
            </a:r>
            <a:endParaRPr lang="ru-RU" dirty="0" smtClean="0"/>
          </a:p>
          <a:p>
            <a:pPr algn="r">
              <a:buNone/>
            </a:pPr>
            <a:r>
              <a:rPr lang="ru-RU" b="1" dirty="0" err="1" smtClean="0"/>
              <a:t>Любити</a:t>
            </a:r>
            <a:r>
              <a:rPr lang="ru-RU" b="1" dirty="0" smtClean="0"/>
              <a:t> </a:t>
            </a:r>
            <a:r>
              <a:rPr lang="ru-RU" b="1" dirty="0" err="1" smtClean="0"/>
              <a:t>свій</a:t>
            </a:r>
            <a:r>
              <a:rPr lang="ru-RU" b="1" dirty="0" smtClean="0"/>
              <a:t> </a:t>
            </a:r>
            <a:r>
              <a:rPr lang="ru-RU" b="1" dirty="0" err="1" smtClean="0"/>
              <a:t>Єрусалим</a:t>
            </a:r>
            <a:r>
              <a:rPr lang="ru-RU" b="1" dirty="0" smtClean="0"/>
              <a:t>...</a:t>
            </a:r>
            <a:endParaRPr lang="ru-RU" dirty="0" smtClean="0"/>
          </a:p>
          <a:p>
            <a:pPr algn="r">
              <a:buNone/>
            </a:pPr>
            <a:r>
              <a:rPr lang="ru-RU" dirty="0" err="1" smtClean="0"/>
              <a:t>Олександр</a:t>
            </a:r>
            <a:r>
              <a:rPr lang="ru-RU" dirty="0" smtClean="0"/>
              <a:t> Олесь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Як пес </a:t>
            </a:r>
            <a:r>
              <a:rPr lang="ru-RU" b="1" dirty="0" err="1" smtClean="0"/>
              <a:t>голодний</a:t>
            </a:r>
            <a:r>
              <a:rPr lang="ru-RU" b="1" dirty="0" smtClean="0"/>
              <a:t>, </a:t>
            </a:r>
            <a:r>
              <a:rPr lang="ru-RU" b="1" dirty="0" err="1" smtClean="0"/>
              <a:t>кинутий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гнаний</a:t>
            </a:r>
            <a:r>
              <a:rPr lang="ru-RU" b="1" dirty="0" smtClean="0"/>
              <a:t>,</a:t>
            </a:r>
            <a:endParaRPr lang="ru-RU" dirty="0" smtClean="0"/>
          </a:p>
          <a:p>
            <a:pPr>
              <a:buNone/>
            </a:pPr>
            <a:r>
              <a:rPr lang="ru-RU" b="1" dirty="0" err="1" smtClean="0"/>
              <a:t>Блукаю</a:t>
            </a:r>
            <a:r>
              <a:rPr lang="ru-RU" b="1" dirty="0" smtClean="0"/>
              <a:t> я по </a:t>
            </a:r>
            <a:r>
              <a:rPr lang="ru-RU" b="1" dirty="0" err="1" smtClean="0"/>
              <a:t>вулицях</a:t>
            </a:r>
            <a:r>
              <a:rPr lang="ru-RU" b="1" dirty="0" smtClean="0"/>
              <a:t> чужих...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Олександр</a:t>
            </a:r>
            <a:r>
              <a:rPr lang="ru-RU" dirty="0" smtClean="0"/>
              <a:t> Олесь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Лицей_меховка\Папка_олимпиада_ОЛЕСЬ\imagesCAW5GH4C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9352" y="528002"/>
            <a:ext cx="3089706" cy="2829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 rot="20201704">
            <a:off x="2850901" y="2077427"/>
            <a:ext cx="59025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/>
              <a:t>Інтерактивна вправа "Ромашка </a:t>
            </a:r>
            <a:r>
              <a:rPr lang="uk-UA" sz="2400" b="1" dirty="0" err="1"/>
              <a:t>Блума</a:t>
            </a:r>
            <a:r>
              <a:rPr lang="uk-UA" sz="2400" b="1" dirty="0"/>
              <a:t>" 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43108" y="450057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400" dirty="0">
                <a:solidFill>
                  <a:srgbClr val="FF0000"/>
                </a:solidFill>
              </a:rPr>
              <a:t>Побудуйте (або доповніть) запитання і дайте на нього відповідь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Oval 6"/>
          <p:cNvSpPr>
            <a:spLocks noChangeArrowheads="1"/>
          </p:cNvSpPr>
          <p:nvPr/>
        </p:nvSpPr>
        <p:spPr bwMode="auto">
          <a:xfrm rot="-1146823">
            <a:off x="4792500" y="2256197"/>
            <a:ext cx="3972807" cy="1143000"/>
          </a:xfrm>
          <a:prstGeom prst="ellipse">
            <a:avLst/>
          </a:prstGeom>
          <a:solidFill>
            <a:srgbClr val="4F81BD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1  Коли?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 rot="-5044848">
            <a:off x="2540268" y="4644220"/>
            <a:ext cx="2612239" cy="1143000"/>
          </a:xfrm>
          <a:prstGeom prst="ellipse">
            <a:avLst/>
          </a:prstGeom>
          <a:solidFill>
            <a:srgbClr val="9BBB59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6</a:t>
            </a:r>
            <a:endParaRPr kumimoji="0" lang="uk-UA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Як би ви вчинили в ситуації…?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 rot="1736377">
            <a:off x="4374641" y="4435006"/>
            <a:ext cx="4157705" cy="1143000"/>
          </a:xfrm>
          <a:prstGeom prst="ellipse">
            <a:avLst/>
          </a:prstGeom>
          <a:solidFill>
            <a:srgbClr val="F79646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   Я можу помилятись, але, на мою думку, ви сказали про…?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Oval 3"/>
          <p:cNvSpPr>
            <a:spLocks noChangeArrowheads="1"/>
          </p:cNvSpPr>
          <p:nvPr/>
        </p:nvSpPr>
        <p:spPr bwMode="auto">
          <a:xfrm rot="1405289">
            <a:off x="428091" y="1841337"/>
            <a:ext cx="3544426" cy="1143000"/>
          </a:xfrm>
          <a:prstGeom prst="ellipse">
            <a:avLst/>
          </a:prstGeom>
          <a:solidFill>
            <a:srgbClr val="4BACC6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2  Чому?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6" name="Oval 2"/>
          <p:cNvSpPr>
            <a:spLocks noChangeArrowheads="1"/>
          </p:cNvSpPr>
          <p:nvPr/>
        </p:nvSpPr>
        <p:spPr bwMode="auto">
          <a:xfrm rot="-1146823">
            <a:off x="232086" y="3696255"/>
            <a:ext cx="3570161" cy="1143000"/>
          </a:xfrm>
          <a:prstGeom prst="ellipse">
            <a:avLst/>
          </a:prstGeom>
          <a:solidFill>
            <a:srgbClr val="8064A2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   Як ви ставитесь до…?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5" name="Oval 1"/>
          <p:cNvSpPr>
            <a:spLocks noChangeArrowheads="1"/>
          </p:cNvSpPr>
          <p:nvPr/>
        </p:nvSpPr>
        <p:spPr bwMode="auto">
          <a:xfrm>
            <a:off x="3786182" y="3000372"/>
            <a:ext cx="1371600" cy="1000132"/>
          </a:xfrm>
          <a:prstGeom prst="ellipse">
            <a:avLst/>
          </a:prstGeom>
          <a:solidFill>
            <a:srgbClr val="FFFF00"/>
          </a:solidFill>
          <a:ln w="63500" cmpd="thickThin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0" y="504825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9" name="Oval 15"/>
          <p:cNvSpPr>
            <a:spLocks noChangeArrowheads="1"/>
          </p:cNvSpPr>
          <p:nvPr/>
        </p:nvSpPr>
        <p:spPr bwMode="auto">
          <a:xfrm rot="16789731">
            <a:off x="3416237" y="1188796"/>
            <a:ext cx="2360030" cy="1143000"/>
          </a:xfrm>
          <a:prstGeom prst="ellipse">
            <a:avLst/>
          </a:prstGeom>
          <a:solidFill>
            <a:srgbClr val="C0504D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Що змінилося б, якби…?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Лицей_меховка\Папка_олимпиада_ОЛЕСЬ\imagesCAN3CIQH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357166"/>
            <a:ext cx="1819976" cy="227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 rot="19965545">
            <a:off x="3508514" y="1000295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400" b="1" dirty="0"/>
              <a:t>Інтерактивна вправа "Незакінчене речення"</a:t>
            </a:r>
            <a:endParaRPr lang="ru-RU" sz="2400" dirty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000100" y="3286124"/>
            <a:ext cx="735808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сьогоднішньому уроці ми дізнались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Сьогодні я навчився (навчилась)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 так і не зрозумів (зрозуміла)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 за все мені на уроці сподобалось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сьогоднішньому уроці мені не сподобалось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924"/>
          </a:xfrm>
        </p:spPr>
        <p:txBody>
          <a:bodyPr>
            <a:noAutofit/>
          </a:bodyPr>
          <a:lstStyle/>
          <a:p>
            <a:r>
              <a:rPr lang="ru-RU" sz="5400" dirty="0" smtClean="0">
                <a:solidFill>
                  <a:srgbClr val="92D050"/>
                </a:solidFill>
              </a:rPr>
              <a:t>VІІІ. </a:t>
            </a:r>
            <a:r>
              <a:rPr lang="ru-RU" sz="5400" dirty="0" err="1" smtClean="0">
                <a:solidFill>
                  <a:srgbClr val="92D050"/>
                </a:solidFill>
              </a:rPr>
              <a:t>Оголошення</a:t>
            </a:r>
            <a:r>
              <a:rPr lang="ru-RU" sz="5400" dirty="0" smtClean="0">
                <a:solidFill>
                  <a:srgbClr val="92D050"/>
                </a:solidFill>
              </a:rPr>
              <a:t> </a:t>
            </a:r>
            <a:r>
              <a:rPr lang="ru-RU" sz="5400" dirty="0" err="1" smtClean="0">
                <a:solidFill>
                  <a:srgbClr val="92D050"/>
                </a:solidFill>
              </a:rPr>
              <a:t>результатів</a:t>
            </a:r>
            <a:r>
              <a:rPr lang="ru-RU" sz="5400" dirty="0" smtClean="0">
                <a:solidFill>
                  <a:srgbClr val="92D050"/>
                </a:solidFill>
              </a:rPr>
              <a:t> </a:t>
            </a:r>
            <a:r>
              <a:rPr lang="ru-RU" sz="5400" dirty="0" err="1" smtClean="0">
                <a:solidFill>
                  <a:srgbClr val="92D050"/>
                </a:solidFill>
              </a:rPr>
              <a:t>навчальної</a:t>
            </a:r>
            <a:r>
              <a:rPr lang="ru-RU" sz="5400" dirty="0" smtClean="0">
                <a:solidFill>
                  <a:srgbClr val="92D050"/>
                </a:solidFill>
              </a:rPr>
              <a:t> </a:t>
            </a:r>
            <a:r>
              <a:rPr lang="ru-RU" sz="5400" dirty="0" err="1" smtClean="0">
                <a:solidFill>
                  <a:srgbClr val="92D050"/>
                </a:solidFill>
              </a:rPr>
              <a:t>діяльності</a:t>
            </a:r>
            <a:r>
              <a:rPr lang="ru-RU" sz="5400" dirty="0" smtClean="0">
                <a:solidFill>
                  <a:srgbClr val="92D050"/>
                </a:solidFill>
              </a:rPr>
              <a:t> </a:t>
            </a:r>
            <a:r>
              <a:rPr lang="uk-UA" sz="5400" dirty="0" smtClean="0">
                <a:solidFill>
                  <a:srgbClr val="92D050"/>
                </a:solidFill>
              </a:rPr>
              <a:t>учнів</a:t>
            </a:r>
            <a:endParaRPr lang="ru-RU" sz="5400" dirty="0">
              <a:solidFill>
                <a:srgbClr val="92D05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43372" y="535782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Оцінки за діяльність на уроці виставляються 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методом "</a:t>
            </a:r>
            <a:r>
              <a:rPr kumimoji="0" lang="uk-UA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Райтинг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"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(само оцінювання/</a:t>
            </a:r>
            <a:r>
              <a:rPr kumimoji="0" lang="uk-UA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оцінювання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92D050"/>
                </a:solidFill>
              </a:rPr>
              <a:t>ІХ. </a:t>
            </a:r>
            <a:r>
              <a:rPr lang="ru-RU" sz="5400" dirty="0" err="1" smtClean="0">
                <a:solidFill>
                  <a:srgbClr val="92D050"/>
                </a:solidFill>
              </a:rPr>
              <a:t>Домашнє</a:t>
            </a:r>
            <a:r>
              <a:rPr lang="ru-RU" sz="5400" dirty="0" smtClean="0">
                <a:solidFill>
                  <a:srgbClr val="92D050"/>
                </a:solidFill>
              </a:rPr>
              <a:t> </a:t>
            </a:r>
            <a:r>
              <a:rPr lang="ru-RU" sz="5400" dirty="0" err="1" smtClean="0">
                <a:solidFill>
                  <a:srgbClr val="92D050"/>
                </a:solidFill>
              </a:rPr>
              <a:t>завдання</a:t>
            </a:r>
            <a:endParaRPr lang="ru-RU" sz="5400" dirty="0">
              <a:solidFill>
                <a:srgbClr val="92D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1. </a:t>
            </a:r>
            <a:r>
              <a:rPr lang="ru-RU" dirty="0" err="1" smtClean="0"/>
              <a:t>Опрацювати</a:t>
            </a:r>
            <a:r>
              <a:rPr lang="ru-RU" dirty="0" smtClean="0"/>
              <a:t> </a:t>
            </a:r>
            <a:r>
              <a:rPr lang="ru-RU" dirty="0" err="1" smtClean="0"/>
              <a:t>статтю</a:t>
            </a:r>
            <a:r>
              <a:rPr lang="ru-RU" dirty="0" smtClean="0"/>
              <a:t> </a:t>
            </a:r>
            <a:r>
              <a:rPr lang="ru-RU" dirty="0" err="1" smtClean="0"/>
              <a:t>підручника</a:t>
            </a:r>
            <a:r>
              <a:rPr lang="uk-UA" dirty="0" smtClean="0"/>
              <a:t> – стор. 231-234</a:t>
            </a:r>
            <a:r>
              <a:rPr lang="ru-RU" dirty="0" smtClean="0"/>
              <a:t>, конспект уроку.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uk-UA" dirty="0" smtClean="0"/>
              <a:t>2</a:t>
            </a:r>
            <a:r>
              <a:rPr lang="ru-RU" dirty="0" smtClean="0"/>
              <a:t>. </a:t>
            </a:r>
            <a:r>
              <a:rPr lang="ru-RU" dirty="0" err="1" smtClean="0"/>
              <a:t>Вивчити</a:t>
            </a:r>
            <a:r>
              <a:rPr lang="ru-RU" dirty="0" smtClean="0"/>
              <a:t> </a:t>
            </a:r>
            <a:r>
              <a:rPr lang="ru-RU" dirty="0" err="1" smtClean="0"/>
              <a:t>напам’ять</a:t>
            </a:r>
            <a:r>
              <a:rPr lang="ru-RU" dirty="0" smtClean="0"/>
              <a:t> одну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поезій</a:t>
            </a:r>
            <a:r>
              <a:rPr lang="ru-RU" dirty="0" smtClean="0"/>
              <a:t> (на </a:t>
            </a:r>
            <a:r>
              <a:rPr lang="ru-RU" dirty="0" err="1" smtClean="0"/>
              <a:t>вибір</a:t>
            </a:r>
            <a:r>
              <a:rPr lang="ru-RU" dirty="0" smtClean="0"/>
              <a:t>).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uk-UA" dirty="0" smtClean="0"/>
              <a:t>3</a:t>
            </a:r>
            <a:r>
              <a:rPr lang="ru-RU" dirty="0" smtClean="0"/>
              <a:t>. </a:t>
            </a:r>
            <a:r>
              <a:rPr lang="uk-UA" dirty="0" smtClean="0"/>
              <a:t>Випереджальне завдання. </a:t>
            </a:r>
            <a:r>
              <a:rPr lang="ru-RU" dirty="0" err="1" smtClean="0"/>
              <a:t>Підготувати</a:t>
            </a:r>
            <a:r>
              <a:rPr lang="ru-RU" dirty="0" smtClean="0"/>
              <a:t> </a:t>
            </a:r>
            <a:r>
              <a:rPr lang="ru-RU" dirty="0" err="1" smtClean="0"/>
              <a:t>огляд</a:t>
            </a:r>
            <a:r>
              <a:rPr lang="ru-RU" dirty="0" smtClean="0"/>
              <a:t> </a:t>
            </a:r>
            <a:r>
              <a:rPr lang="ru-RU" dirty="0" err="1" smtClean="0"/>
              <a:t>лірики</a:t>
            </a:r>
            <a:r>
              <a:rPr lang="ru-RU" dirty="0" smtClean="0"/>
              <a:t> </a:t>
            </a:r>
            <a:r>
              <a:rPr lang="ru-RU" dirty="0" err="1" smtClean="0"/>
              <a:t>поета</a:t>
            </a:r>
            <a:r>
              <a:rPr lang="ru-RU" dirty="0" smtClean="0"/>
              <a:t> :</a:t>
            </a:r>
          </a:p>
          <a:p>
            <a:pPr>
              <a:buNone/>
            </a:pPr>
            <a:r>
              <a:rPr lang="ru-RU" dirty="0" smtClean="0"/>
              <a:t>1-ша </a:t>
            </a:r>
            <a:r>
              <a:rPr lang="ru-RU" dirty="0" err="1" smtClean="0"/>
              <a:t>група</a:t>
            </a:r>
            <a:r>
              <a:rPr lang="ru-RU" dirty="0" smtClean="0"/>
              <a:t> — </a:t>
            </a:r>
            <a:r>
              <a:rPr lang="ru-RU" dirty="0" err="1" smtClean="0"/>
              <a:t>громадянської</a:t>
            </a:r>
            <a:r>
              <a:rPr lang="ru-RU" dirty="0" smtClean="0"/>
              <a:t>; </a:t>
            </a:r>
          </a:p>
          <a:p>
            <a:pPr>
              <a:buNone/>
            </a:pPr>
            <a:r>
              <a:rPr lang="ru-RU" dirty="0" smtClean="0"/>
              <a:t>2-га </a:t>
            </a:r>
            <a:r>
              <a:rPr lang="ru-RU" dirty="0" err="1" smtClean="0"/>
              <a:t>група</a:t>
            </a:r>
            <a:r>
              <a:rPr lang="ru-RU" dirty="0" smtClean="0"/>
              <a:t> — </a:t>
            </a:r>
            <a:r>
              <a:rPr lang="ru-RU" dirty="0" err="1" smtClean="0"/>
              <a:t>інтимної</a:t>
            </a:r>
            <a:r>
              <a:rPr lang="uk-UA" dirty="0" smtClean="0"/>
              <a:t>, </a:t>
            </a:r>
          </a:p>
          <a:p>
            <a:pPr>
              <a:buNone/>
            </a:pPr>
            <a:r>
              <a:rPr lang="uk-UA" dirty="0" smtClean="0"/>
              <a:t>3 – я група - пейзажної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AutoShape 3"/>
          <p:cNvSpPr>
            <a:spLocks noChangeArrowheads="1"/>
          </p:cNvSpPr>
          <p:nvPr/>
        </p:nvSpPr>
        <p:spPr bwMode="auto">
          <a:xfrm rot="229003">
            <a:off x="4625384" y="998586"/>
            <a:ext cx="4305306" cy="1747433"/>
          </a:xfrm>
          <a:prstGeom prst="cloudCallout">
            <a:avLst>
              <a:gd name="adj1" fmla="val -140398"/>
              <a:gd name="adj2" fmla="val -17130"/>
            </a:avLst>
          </a:prstGeom>
          <a:solidFill>
            <a:srgbClr val="810C00"/>
          </a:solidFill>
          <a:ln w="63500">
            <a:solidFill>
              <a:srgbClr val="860C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Times New Roman" pitchFamily="18" charset="0"/>
                <a:cs typeface="Arial" pitchFamily="34" charset="0"/>
              </a:rPr>
              <a:t>ДЛЯ ДОПИТЛИВИХ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214282" y="285728"/>
            <a:ext cx="6643734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дитинстві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відкриваєш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материк,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котрий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назветься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потім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Батьківщина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Л. Костенко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своїй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хаті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своя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правда, І сила,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воля.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Т. Шевченко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Вітчизна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ось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альфа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омега!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Д.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Павличко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Дзвін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щабель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пісні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походи,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воля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соколина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тихі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зорі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ясні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води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Україна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В.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Сосюра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Кожному мила своя сторона.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Г. Сковорода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4071934" y="2786058"/>
            <a:ext cx="4643438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Свою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Україну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любіть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Любіть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 Во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врем'я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люте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останню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тяжкую минуту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Господа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моліть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Т. Шевченко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 знаю вас,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нащадки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запорожців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вірю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вам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низько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б'ю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чолом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Дивлюсь на вас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вірою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займаюсь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б'ю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поламаним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крилом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О. Олесь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642918"/>
            <a:ext cx="8229600" cy="2357454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92D050"/>
                </a:solidFill>
              </a:rPr>
              <a:t>І. </a:t>
            </a:r>
            <a:r>
              <a:rPr lang="ru-RU" sz="5400" dirty="0" err="1" smtClean="0">
                <a:solidFill>
                  <a:srgbClr val="92D050"/>
                </a:solidFill>
              </a:rPr>
              <a:t>Організаційний</a:t>
            </a:r>
            <a:r>
              <a:rPr lang="ru-RU" sz="5400" dirty="0" smtClean="0">
                <a:solidFill>
                  <a:srgbClr val="92D050"/>
                </a:solidFill>
              </a:rPr>
              <a:t> момент</a:t>
            </a:r>
            <a:endParaRPr lang="ru-RU" sz="5400" dirty="0">
              <a:solidFill>
                <a:srgbClr val="92D050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71472" y="3857628"/>
            <a:ext cx="8229600" cy="1828800"/>
          </a:xfrm>
          <a:prstGeom prst="rect">
            <a:avLst/>
          </a:prstGeo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800" b="1" i="0" u="none" strike="noStrike" kern="1200" cap="all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Рисунок 7" descr="C:\Лицей_меховка\Папка_олимпиада_ОЛЕСЬ\djghj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3500438"/>
            <a:ext cx="3786214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 rot="20111773">
            <a:off x="4948643" y="3643758"/>
            <a:ext cx="347094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/>
              <a:t>"Відкладена відгадка"</a:t>
            </a:r>
            <a:r>
              <a:rPr lang="uk-UA" sz="3200" dirty="0"/>
              <a:t>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643050"/>
            <a:ext cx="8229600" cy="2725734"/>
          </a:xfrm>
        </p:spPr>
        <p:txBody>
          <a:bodyPr>
            <a:noAutofit/>
          </a:bodyPr>
          <a:lstStyle/>
          <a:p>
            <a:r>
              <a:rPr lang="uk-UA" sz="5400" dirty="0" smtClean="0">
                <a:solidFill>
                  <a:srgbClr val="92D050"/>
                </a:solidFill>
              </a:rPr>
              <a:t>ІІ. Мотивація навчальної діяльності учнів</a:t>
            </a:r>
            <a:endParaRPr lang="ru-RU" sz="5400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09318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М. </a:t>
            </a:r>
            <a:r>
              <a:rPr lang="ru-RU" b="1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Рильський</a:t>
            </a:r>
            <a:r>
              <a:rPr lang="ru-RU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писав: </a:t>
            </a:r>
            <a:r>
              <a:rPr lang="ru-RU" dirty="0" smtClean="0"/>
              <a:t>“Нема </a:t>
            </a:r>
            <a:r>
              <a:rPr lang="ru-RU" dirty="0" err="1" smtClean="0"/>
              <a:t>ніякого</a:t>
            </a:r>
            <a:r>
              <a:rPr lang="ru-RU" dirty="0" smtClean="0"/>
              <a:t> </a:t>
            </a:r>
            <a:r>
              <a:rPr lang="ru-RU" dirty="0" err="1" smtClean="0"/>
              <a:t>сумніву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поезія</a:t>
            </a:r>
            <a:r>
              <a:rPr lang="ru-RU" dirty="0" smtClean="0"/>
              <a:t> </a:t>
            </a:r>
            <a:r>
              <a:rPr lang="ru-RU" dirty="0" err="1" smtClean="0"/>
              <a:t>Олександра</a:t>
            </a:r>
            <a:r>
              <a:rPr lang="ru-RU" dirty="0" smtClean="0"/>
              <a:t> Олеся </a:t>
            </a:r>
            <a:r>
              <a:rPr lang="ru-RU" dirty="0" err="1" smtClean="0"/>
              <a:t>позначилася</a:t>
            </a:r>
            <a:r>
              <a:rPr lang="ru-RU" dirty="0" smtClean="0"/>
              <a:t> </a:t>
            </a:r>
            <a:r>
              <a:rPr lang="ru-RU" dirty="0" err="1" smtClean="0"/>
              <a:t>сильними</a:t>
            </a:r>
            <a:r>
              <a:rPr lang="ru-RU" dirty="0" smtClean="0"/>
              <a:t> </a:t>
            </a:r>
            <a:r>
              <a:rPr lang="ru-RU" dirty="0" err="1" smtClean="0"/>
              <a:t>своїми</a:t>
            </a:r>
            <a:r>
              <a:rPr lang="ru-RU" dirty="0" smtClean="0"/>
              <a:t> сторонами на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, </a:t>
            </a:r>
            <a:r>
              <a:rPr lang="ru-RU" dirty="0" err="1" smtClean="0"/>
              <a:t>отже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радянської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.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смутком</a:t>
            </a:r>
            <a:r>
              <a:rPr lang="ru-RU" dirty="0" smtClean="0"/>
              <a:t> </a:t>
            </a:r>
            <a:r>
              <a:rPr lang="ru-RU" dirty="0" err="1" smtClean="0"/>
              <a:t>визнаючи</a:t>
            </a:r>
            <a:r>
              <a:rPr lang="ru-RU" dirty="0" smtClean="0"/>
              <a:t> </a:t>
            </a:r>
            <a:r>
              <a:rPr lang="uk-UA" dirty="0" smtClean="0"/>
              <a:t>його вільні і невільні провини, хибні його кроки, в яких сам він гірко каявся, шкодуючи, що така дужа творча індивідуальність не дістала повного свого розвитку, ми повинні, проте, сказати, що поет Олександр Олесь посідає певне місце в історії нашої культури і що все краще з його спадщини повинно стати набутком нашого радянського </a:t>
            </a:r>
            <a:r>
              <a:rPr lang="uk-UA" dirty="0" err="1" smtClean="0"/>
              <a:t>читача”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nadovsem.in.ua/assets/templates/nado/img/avtori/30.2.jpg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571472" y="500042"/>
            <a:ext cx="4786346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5000628" y="571480"/>
            <a:ext cx="3929090" cy="58579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48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Олександр</a:t>
            </a:r>
          </a:p>
          <a:p>
            <a:pPr>
              <a:buNone/>
            </a:pPr>
            <a:r>
              <a:rPr lang="uk-UA" sz="54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80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Олесь</a:t>
            </a:r>
            <a:endParaRPr lang="en-US" sz="8000" b="1" dirty="0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uk-UA" sz="8000" b="1" dirty="0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sz="3200" dirty="0" smtClean="0"/>
              <a:t>23 листопада 1878</a:t>
            </a:r>
            <a:endParaRPr lang="ru-RU" sz="3200" b="1" dirty="0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sz="3200" dirty="0" smtClean="0"/>
              <a:t>22 </a:t>
            </a:r>
            <a:r>
              <a:rPr lang="ru-RU" sz="3200" dirty="0" err="1" smtClean="0"/>
              <a:t>липня</a:t>
            </a:r>
            <a:r>
              <a:rPr lang="ru-RU" sz="3200" dirty="0" smtClean="0"/>
              <a:t> 1944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</p:spPr>
        <p:txBody>
          <a:bodyPr>
            <a:normAutofit fontScale="90000"/>
          </a:bodyPr>
          <a:lstStyle/>
          <a:p>
            <a:r>
              <a:rPr lang="uk-UA" sz="44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uk-UA" sz="4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Інтерактивна вправа </a:t>
            </a:r>
            <a:r>
              <a:rPr lang="uk-UA" sz="44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"Незвичайна карта України"</a:t>
            </a:r>
            <a:r>
              <a:rPr lang="ru-RU" sz="24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0177" name="Рисунок 2" descr="imagesCALJA2Q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357167"/>
            <a:ext cx="926231" cy="571504"/>
          </a:xfrm>
          <a:prstGeom prst="rect">
            <a:avLst/>
          </a:prstGeom>
          <a:noFill/>
        </p:spPr>
      </p:pic>
      <p:pic>
        <p:nvPicPr>
          <p:cNvPr id="7" name="Рисунок 6" descr="C:\Лицей_меховка\Папка_олимпиада_ОЛЕСЬ\48810_600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643050"/>
            <a:ext cx="8572560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197</TotalTime>
  <Words>2414</Words>
  <Application>Microsoft Office PowerPoint</Application>
  <PresentationFormat>Экран (4:3)</PresentationFormat>
  <Paragraphs>408</Paragraphs>
  <Slides>45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46" baseType="lpstr">
      <vt:lpstr>Апекс</vt:lpstr>
      <vt:lpstr>Слайд 1</vt:lpstr>
      <vt:lpstr>Слайд 2</vt:lpstr>
      <vt:lpstr>Слайд 3</vt:lpstr>
      <vt:lpstr>ЕПІГРАФ</vt:lpstr>
      <vt:lpstr>І. Організаційний момент</vt:lpstr>
      <vt:lpstr>ІІ. Мотивація навчальної діяльності учнів</vt:lpstr>
      <vt:lpstr>Слайд 7</vt:lpstr>
      <vt:lpstr>Слайд 8</vt:lpstr>
      <vt:lpstr> Інтерактивна вправа "Незвичайна карта України" </vt:lpstr>
      <vt:lpstr>III. Повідомлення теми й мети уроку</vt:lpstr>
      <vt:lpstr>IV. Перевірка домашнього завдання</vt:lpstr>
      <vt:lpstr>Слайд 12</vt:lpstr>
      <vt:lpstr>Заповніть таблицю відповідностей</vt:lpstr>
      <vt:lpstr>Слайд 14</vt:lpstr>
      <vt:lpstr>Слайд 15</vt:lpstr>
      <vt:lpstr>Слайд 16</vt:lpstr>
      <vt:lpstr>Слайд 17</vt:lpstr>
      <vt:lpstr>V. Сприйняття й засвоєння учнями навчального матеріалу</vt:lpstr>
      <vt:lpstr>Слайд 19</vt:lpstr>
      <vt:lpstr>Малий Сашко</vt:lpstr>
      <vt:lpstr>Молодий Олександр Кандиба</vt:lpstr>
      <vt:lpstr>Олександр Олесь періоду творчого розквіту</vt:lpstr>
      <vt:lpstr>Олександр Іванович Кандиба (Олесь) на чужині</vt:lpstr>
      <vt:lpstr>Свадковська Віра Антонівна</vt:lpstr>
      <vt:lpstr>Марія Фабіанова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VI. Узагальнення вивченого матеріалу</vt:lpstr>
      <vt:lpstr>Слайд 36</vt:lpstr>
      <vt:lpstr>Слайд 37</vt:lpstr>
      <vt:lpstr>Слайд 38</vt:lpstr>
      <vt:lpstr>VІІ. Підсумки уроку. Рефлексія</vt:lpstr>
      <vt:lpstr>Слайд 40</vt:lpstr>
      <vt:lpstr>Слайд 41</vt:lpstr>
      <vt:lpstr>Слайд 42</vt:lpstr>
      <vt:lpstr>VІІІ. Оголошення результатів навчальної діяльності учнів</vt:lpstr>
      <vt:lpstr>ІХ. Домашнє завдання</vt:lpstr>
      <vt:lpstr>Слайд 45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Наталия</dc:creator>
  <cp:lastModifiedBy>Наталия</cp:lastModifiedBy>
  <cp:revision>28</cp:revision>
  <dcterms:created xsi:type="dcterms:W3CDTF">2014-02-05T13:43:36Z</dcterms:created>
  <dcterms:modified xsi:type="dcterms:W3CDTF">2014-02-05T17:02:01Z</dcterms:modified>
</cp:coreProperties>
</file>