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CC0099"/>
    <a:srgbClr val="006600"/>
    <a:srgbClr val="FFFFFF"/>
    <a:srgbClr val="FF99CC"/>
    <a:srgbClr val="FF6699"/>
    <a:srgbClr val="FFFFCC"/>
    <a:srgbClr val="F3A43B"/>
    <a:srgbClr val="FAC9A4"/>
    <a:srgbClr val="F995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425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E56083-AF8F-4647-A12F-89625B0C7B36}" type="datetimeFigureOut">
              <a:rPr lang="uk-UA" smtClean="0"/>
              <a:pPr/>
              <a:t>12.05.2016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D92B8-FEE7-418A-AE38-346620718F9B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otoshops.org/uploads/taginator/Oct-2012/fon-skachat-dlya-prezentacii-detskij-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851648" cy="421484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The best way</a:t>
            </a:r>
            <a:r>
              <a:rPr lang="uk-UA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of </a:t>
            </a:r>
            <a:r>
              <a:rPr lang="uk-UA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uk-UA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r>
              <a:rPr lang="uk-UA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uk-UA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r>
              <a:rPr lang="en-US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travelling for me…</a:t>
            </a:r>
            <a:endParaRPr lang="uk-UA" dirty="0">
              <a:ln w="38100"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g0.liveinternet.ru/images/attach/c/10/110/116/110116716_AgFu4_O4k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071670" y="2571744"/>
            <a:ext cx="507209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The best way of travelling for me is …</a:t>
            </a:r>
            <a:b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It is …</a:t>
            </a:r>
            <a:b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You can …</a:t>
            </a:r>
            <a:b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You  don`t have …</a:t>
            </a:r>
            <a:b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You have an opportunity …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rgbClr val="FFFFFF">
                      <a:alpha val="6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uk-UA" sz="2800" dirty="0">
              <a:solidFill>
                <a:schemeClr val="accent3">
                  <a:lumMod val="75000"/>
                </a:schemeClr>
              </a:solidFill>
              <a:effectLst>
                <a:glow rad="101600">
                  <a:srgbClr val="FFFFFF">
                    <a:alpha val="60000"/>
                  </a:srgb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04.a.alicdn.com/kf/HTB1zRlDJVXXXXagXXXXq6xXFXXXR/New-3-W-x3-5-H-m-Background-Butterflies-font-b-Ladybug-b-font-Leaves-Photograp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1214422"/>
            <a:ext cx="7851648" cy="312897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ln>
                  <a:solidFill>
                    <a:srgbClr val="CC3399"/>
                  </a:solidFill>
                </a:ln>
                <a:solidFill>
                  <a:srgbClr val="CC0099"/>
                </a:solidFill>
                <a:latin typeface="Comic Sans MS" pitchFamily="66" charset="0"/>
              </a:rPr>
              <a:t>Have </a:t>
            </a:r>
            <a:br>
              <a:rPr lang="en-US" sz="7200" dirty="0" smtClean="0">
                <a:ln>
                  <a:solidFill>
                    <a:srgbClr val="CC3399"/>
                  </a:solidFill>
                </a:ln>
                <a:solidFill>
                  <a:srgbClr val="CC0099"/>
                </a:solidFill>
                <a:latin typeface="Comic Sans MS" pitchFamily="66" charset="0"/>
              </a:rPr>
            </a:br>
            <a:r>
              <a:rPr lang="en-US" sz="7200" dirty="0" smtClean="0">
                <a:ln>
                  <a:solidFill>
                    <a:srgbClr val="CC3399"/>
                  </a:solidFill>
                </a:ln>
                <a:solidFill>
                  <a:srgbClr val="CC0099"/>
                </a:solidFill>
                <a:latin typeface="Comic Sans MS" pitchFamily="66" charset="0"/>
              </a:rPr>
              <a:t>a nice day!!!</a:t>
            </a:r>
            <a:endParaRPr lang="uk-UA" sz="7200" dirty="0">
              <a:ln>
                <a:solidFill>
                  <a:srgbClr val="CC3399"/>
                </a:solidFill>
              </a:ln>
              <a:solidFill>
                <a:srgbClr val="CC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ipoligrafia.ru/prefix/prezentatsiya-osobennosti-novosibirskoy-obla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857356" y="1071546"/>
            <a:ext cx="5500685" cy="3771900"/>
          </a:xfrm>
          <a:solidFill>
            <a:srgbClr val="FFFFFF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/>
            <a: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Our tasks for today are:</a:t>
            </a:r>
            <a:r>
              <a:rPr lang="uk-UA" sz="2400" dirty="0" smtClean="0">
                <a:latin typeface="Comic Sans MS" pitchFamily="66" charset="0"/>
              </a:rPr>
              <a:t/>
            </a:r>
            <a:br>
              <a:rPr lang="uk-UA" sz="2400" dirty="0" smtClean="0">
                <a:latin typeface="Comic Sans MS" pitchFamily="66" charset="0"/>
              </a:rPr>
            </a:br>
            <a: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To revise the words</a:t>
            </a:r>
            <a:b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uk-UA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uk-UA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To revise the grammar material – The Present Perfect Tense</a:t>
            </a:r>
            <a:b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uk-UA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uk-UA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To practice the English language</a:t>
            </a:r>
            <a:b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uk-UA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uk-UA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To make the project “The best way of travelling for me….”</a:t>
            </a:r>
            <a:endParaRPr lang="uk-UA" sz="2400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itina.com.ua/01-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952" y="0"/>
            <a:ext cx="9161952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2844" y="0"/>
            <a:ext cx="9001156" cy="3429000"/>
          </a:xfrm>
        </p:spPr>
        <p:txBody>
          <a:bodyPr>
            <a:noAutofit/>
          </a:bodyPr>
          <a:lstStyle/>
          <a:p>
            <a:pPr algn="l"/>
            <a:r>
              <a:rPr lang="en-US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He that travels far knows much.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Бідному зібратися – тільки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                                                                                   підперезатися.                          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en-US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Poor man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’</a:t>
            </a:r>
            <a:r>
              <a:rPr lang="en-US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s luggage is always light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.                    Їдеш на день, хліба бери на 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                                                                                                тиждень. 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en-US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Every departure has an arrival.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   Хто багато подорожує – багато 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                                                                                                       знає. 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en-US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For your day trip’s bread 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                 Усе добре, що на добре </a:t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</a:br>
            <a:r>
              <a:rPr lang="en-US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take a week’s spread.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Impact" pitchFamily="34" charset="0"/>
              </a:rPr>
              <a:t>                                                                    виходить. </a:t>
            </a:r>
            <a: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/>
                <a:latin typeface="Impact" pitchFamily="34" charset="0"/>
              </a:rPr>
              <a:t/>
            </a:r>
            <a:br>
              <a:rPr lang="uk-UA" sz="2200" b="0" dirty="0" smtClean="0">
                <a:ln>
                  <a:solidFill>
                    <a:srgbClr val="A31D99"/>
                  </a:solidFill>
                </a:ln>
                <a:solidFill>
                  <a:srgbClr val="A31D99"/>
                </a:solidFill>
                <a:effectLst/>
                <a:latin typeface="Impact" pitchFamily="34" charset="0"/>
              </a:rPr>
            </a:br>
            <a:endParaRPr lang="uk-UA" sz="2200" b="0" dirty="0">
              <a:ln>
                <a:solidFill>
                  <a:srgbClr val="A31D99"/>
                </a:solidFill>
              </a:ln>
              <a:solidFill>
                <a:srgbClr val="A31D99"/>
              </a:solidFill>
              <a:effectLst/>
              <a:latin typeface="Impact" pitchFamily="34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3786182" y="4429132"/>
            <a:ext cx="4572032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0066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PROVERBS</a:t>
            </a:r>
            <a:endParaRPr lang="uk-UA" sz="3200" dirty="0">
              <a:ln>
                <a:solidFill>
                  <a:srgbClr val="0066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3750463" y="678637"/>
            <a:ext cx="1357322" cy="128588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143372" y="642918"/>
            <a:ext cx="857256" cy="642942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71868" y="2000240"/>
            <a:ext cx="1500198" cy="64294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571736" y="1357298"/>
            <a:ext cx="2500330" cy="15716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26" name="AutoShape 2" descr="http://proxy.whoisaaronbrown.com/proxy/http:/img0.liveinternet.ru/images/attach/c/4/81/14/81014118_0LK60SN3Y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28" name="AutoShape 4" descr="http://proxy.whoisaaronbrown.com/proxy/http:/img0.liveinternet.ru/images/attach/c/4/81/14/81014118_0LK60SN3Y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30" name="AutoShape 6" descr="http://proxy.whoisaaronbrown.com/proxy/http:/img0.liveinternet.ru/images/attach/c/4/81/14/81014118_0LK60SN3Y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32" name="AutoShape 8" descr="http://proxy.whoisaaronbrown.com/proxy/http:/img0.liveinternet.ru/images/attach/c/4/81/14/81014118_0LK60SN3Y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34" name="AutoShape 10" descr="http://proxy.whoisaaronbrown.com/proxy/http:/img0.liveinternet.ru/images/attach/c/4/81/14/81014118_0LK60SN3Y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7" name="Picture 13" descr="http://static6.depositphotos.com/1042729/661/i/450/depositphotos_6615146-Frame-with-travel-images-fil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4"/>
            <a:ext cx="9144000" cy="685805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4" name="Багетная рамка 13"/>
          <p:cNvSpPr/>
          <p:nvPr/>
        </p:nvSpPr>
        <p:spPr>
          <a:xfrm>
            <a:off x="1500166" y="1142984"/>
            <a:ext cx="6143668" cy="4572032"/>
          </a:xfrm>
          <a:prstGeom prst="beve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Why do people travel?</a:t>
            </a:r>
            <a:endParaRPr lang="uk-UA" sz="48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410" name="Picture 2" descr="http://static9.depositphotos.com/1441191/1196/v/450/depositphotos_11961483-Travel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4"/>
            <a:ext cx="9144000" cy="685805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Овал 4"/>
          <p:cNvSpPr/>
          <p:nvPr/>
        </p:nvSpPr>
        <p:spPr>
          <a:xfrm>
            <a:off x="2500298" y="1928802"/>
            <a:ext cx="4500594" cy="342902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rgbClr val="A31D99"/>
                </a:solidFill>
                <a:latin typeface="Impact" pitchFamily="34" charset="0"/>
              </a:rPr>
              <a:t>People travel …</a:t>
            </a:r>
            <a:endParaRPr lang="uk-UA" sz="6600" dirty="0">
              <a:solidFill>
                <a:srgbClr val="A31D99"/>
              </a:solidFill>
              <a:latin typeface="Impact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 rot="725806">
            <a:off x="4017434" y="184092"/>
            <a:ext cx="1867245" cy="1041276"/>
          </a:xfrm>
          <a:prstGeom prst="cloudCallout">
            <a:avLst>
              <a:gd name="adj1" fmla="val 41791"/>
              <a:gd name="adj2" fmla="val 85180"/>
            </a:avLst>
          </a:prstGeom>
          <a:solidFill>
            <a:srgbClr val="FEBEF6"/>
          </a:solidFill>
          <a:ln>
            <a:solidFill>
              <a:srgbClr val="A31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A31D99"/>
                </a:solidFill>
                <a:latin typeface="Comic Sans MS" pitchFamily="66" charset="0"/>
              </a:rPr>
              <a:t>to learn the languages</a:t>
            </a:r>
            <a:endParaRPr lang="uk-UA" b="1" dirty="0">
              <a:solidFill>
                <a:srgbClr val="A31D99"/>
              </a:solidFill>
              <a:latin typeface="Comic Sans MS" pitchFamily="66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 rot="20961952" flipH="1">
            <a:off x="2130339" y="151594"/>
            <a:ext cx="1746517" cy="1112714"/>
          </a:xfrm>
          <a:prstGeom prst="cloudCallout">
            <a:avLst>
              <a:gd name="adj1" fmla="val 33229"/>
              <a:gd name="adj2" fmla="val 85494"/>
            </a:avLst>
          </a:prstGeom>
          <a:solidFill>
            <a:srgbClr val="D0FED8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6600"/>
                </a:solidFill>
                <a:latin typeface="Comic Sans MS" pitchFamily="66" charset="0"/>
              </a:rPr>
              <a:t>to make new friends</a:t>
            </a:r>
            <a:endParaRPr lang="uk-UA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14282" y="1928802"/>
            <a:ext cx="1785950" cy="1143008"/>
          </a:xfrm>
          <a:prstGeom prst="cloudCallout">
            <a:avLst>
              <a:gd name="adj1" fmla="val 75353"/>
              <a:gd name="adj2" fmla="val 13039"/>
            </a:avLst>
          </a:prstGeom>
          <a:solidFill>
            <a:srgbClr val="FAC9A4"/>
          </a:solidFill>
          <a:ln>
            <a:solidFill>
              <a:srgbClr val="F3A4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latin typeface="Comic Sans MS" pitchFamily="66" charset="0"/>
              </a:rPr>
              <a:t>for pleasure</a:t>
            </a:r>
            <a:endParaRPr lang="uk-UA" b="1" dirty="0">
              <a:ln>
                <a:solidFill>
                  <a:srgbClr val="FFC000"/>
                </a:solidFill>
              </a:ln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214282" y="4143380"/>
            <a:ext cx="1928826" cy="1071570"/>
          </a:xfrm>
          <a:prstGeom prst="cloudCallout">
            <a:avLst>
              <a:gd name="adj1" fmla="val 69495"/>
              <a:gd name="adj2" fmla="val -49718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to visit new countries</a:t>
            </a:r>
            <a:endParaRPr lang="uk-UA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1285852" y="5572140"/>
            <a:ext cx="1557342" cy="1143008"/>
          </a:xfrm>
          <a:prstGeom prst="cloudCallout">
            <a:avLst>
              <a:gd name="adj1" fmla="val 60492"/>
              <a:gd name="adj2" fmla="val -8893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to see the sights</a:t>
            </a:r>
            <a:endParaRPr lang="uk-UA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6929454" y="5500702"/>
            <a:ext cx="1785950" cy="1071546"/>
          </a:xfrm>
          <a:prstGeom prst="cloudCallout">
            <a:avLst>
              <a:gd name="adj1" fmla="val -69517"/>
              <a:gd name="adj2" fmla="val -65708"/>
            </a:avLst>
          </a:prstGeom>
          <a:solidFill>
            <a:srgbClr val="FF99CC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99"/>
                </a:solidFill>
                <a:latin typeface="Comic Sans MS" pitchFamily="66" charset="0"/>
              </a:rPr>
              <a:t>to go shopping</a:t>
            </a:r>
            <a:endParaRPr lang="uk-UA" b="1" dirty="0">
              <a:solidFill>
                <a:srgbClr val="CC0099"/>
              </a:solidFill>
              <a:latin typeface="Comic Sans MS" pitchFamily="66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7072330" y="4000504"/>
            <a:ext cx="2071670" cy="1143008"/>
          </a:xfrm>
          <a:prstGeom prst="cloudCallout">
            <a:avLst>
              <a:gd name="adj1" fmla="val -42212"/>
              <a:gd name="adj2" fmla="val -94033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to study geography</a:t>
            </a:r>
            <a:endParaRPr lang="uk-UA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Выноска-облако 13"/>
          <p:cNvSpPr/>
          <p:nvPr/>
        </p:nvSpPr>
        <p:spPr>
          <a:xfrm rot="1577445">
            <a:off x="7186210" y="787350"/>
            <a:ext cx="1788765" cy="1106981"/>
          </a:xfrm>
          <a:prstGeom prst="cloudCallout">
            <a:avLst>
              <a:gd name="adj1" fmla="val -65219"/>
              <a:gd name="adj2" fmla="val 85562"/>
            </a:avLst>
          </a:prstGeom>
          <a:solidFill>
            <a:srgbClr val="F9959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on business</a:t>
            </a:r>
            <a:endParaRPr lang="uk-UA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8436" name="Picture 4" descr="http://wallpapers.free-review.net/wallpapers/23/Windows_7_Wallpaper_-_World_At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40" name="Picture 8" descr="http://xn--80aaak3bcprzb.xn--p1ai/upload/medialibrary/830/83097f33fd3364241c11fc33dd6fa19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88289">
            <a:off x="6253109" y="2160768"/>
            <a:ext cx="2890555" cy="250033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42" name="Picture 10" descr="http://previewcf.turbosquid.com/Preview/2014/05/20__05_46_44/shoppingcart_demo01.png9510dac0-759b-41b5-a0a4-75bc8369731e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38409">
            <a:off x="6349000" y="-8973"/>
            <a:ext cx="2857480" cy="285748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46" name="Picture 14" descr="http://fscomps.fotosearch.com/compc/FSC/FSC075/x14550126.jpg"/>
          <p:cNvPicPr>
            <a:picLocks noChangeAspect="1" noChangeArrowheads="1"/>
          </p:cNvPicPr>
          <p:nvPr/>
        </p:nvPicPr>
        <p:blipFill>
          <a:blip r:embed="rId5"/>
          <a:srcRect b="7728"/>
          <a:stretch>
            <a:fillRect/>
          </a:stretch>
        </p:blipFill>
        <p:spPr bwMode="auto">
          <a:xfrm>
            <a:off x="2786050" y="0"/>
            <a:ext cx="4286250" cy="278608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48" name="Picture 16" descr="http://3.bp.blogspot.com/-SiyxM_b_ruU/Uez3E0u4uYI/AAAAAAAAAM0/Dh5QqWJViWw/s1600/advantagesanddisadcantage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2714620"/>
            <a:ext cx="3473759" cy="15001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8452" name="Picture 20" descr="http://little.com.ua/images/stories/useful/16162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4143380"/>
            <a:ext cx="4286248" cy="271462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54" name="Picture 22" descr="http://www.estravel.ee/wp-content/uploads/2015/06/lennuk-htup-ikeses.jpg"/>
          <p:cNvPicPr>
            <a:picLocks noChangeAspect="1" noChangeArrowheads="1"/>
          </p:cNvPicPr>
          <p:nvPr/>
        </p:nvPicPr>
        <p:blipFill>
          <a:blip r:embed="rId8" cstate="print"/>
          <a:srcRect l="22541" t="18852" b="17508"/>
          <a:stretch>
            <a:fillRect/>
          </a:stretch>
        </p:blipFill>
        <p:spPr bwMode="auto">
          <a:xfrm>
            <a:off x="0" y="4000480"/>
            <a:ext cx="5185870" cy="285752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56" name="Picture 24" descr="http://vaostory.ru/images/photos/0fc3866038fd8830b3eaeb21e5c650b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397971">
            <a:off x="-64050" y="2027097"/>
            <a:ext cx="3428992" cy="278605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58" name="Picture 26" descr="http://iiatindia.in/Home_handler.ashx?tab=course_tab&amp;r_col=image&amp;id=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197945">
            <a:off x="-17362" y="-10849"/>
            <a:ext cx="3508413" cy="249035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3" name="Picture 22" descr="http://www.estravel.ee/wp-content/uploads/2015/06/lennuk-htup-ikeses.jpg"/>
          <p:cNvPicPr>
            <a:picLocks noChangeAspect="1" noChangeArrowheads="1"/>
          </p:cNvPicPr>
          <p:nvPr/>
        </p:nvPicPr>
        <p:blipFill>
          <a:blip r:embed="rId8" cstate="print"/>
          <a:srcRect l="22541" t="18852" b="17508"/>
          <a:stretch>
            <a:fillRect/>
          </a:stretch>
        </p:blipFill>
        <p:spPr bwMode="auto">
          <a:xfrm>
            <a:off x="152400" y="4152880"/>
            <a:ext cx="5185870" cy="285752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04/e%60kologiya-shablon-3.2.png"/>
          <p:cNvPicPr>
            <a:picLocks noChangeAspect="1" noChangeArrowheads="1"/>
          </p:cNvPicPr>
          <p:nvPr/>
        </p:nvPicPr>
        <p:blipFill>
          <a:blip r:embed="rId2"/>
          <a:srcRect t="104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15370" cy="47863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I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like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to travel, but travelling has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it`s</a:t>
            </a:r>
            <a:r>
              <a:rPr lang="uk-UA" sz="2600" dirty="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                                    </a:t>
            </a:r>
            <a:br>
              <a:rPr lang="uk-UA" sz="2600" dirty="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</a:br>
            <a:r>
              <a:rPr lang="uk-UA" sz="2600" dirty="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 </a:t>
            </a:r>
            <a:r>
              <a:rPr lang="uk-UA" sz="2600" dirty="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            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.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If you want to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travel</a:t>
            </a:r>
            <a:r>
              <a:rPr lang="uk-UA" sz="2600" dirty="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            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,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be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ready to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stand at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the              for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a long time. B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ut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on the board of the plane you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will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meet a very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pleasant             . Travelling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by train is also troublesome.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 There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are a lot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of               on the             . The             is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very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hard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and there is no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a                . 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So, be patient and everything will be OK</a:t>
            </a:r>
            <a:r>
              <a:rPr sz="2600" smtClean="0">
                <a:ln w="635">
                  <a:solidFill>
                    <a:srgbClr val="CC3399"/>
                  </a:solidFill>
                </a:ln>
                <a:solidFill>
                  <a:srgbClr val="CC0099"/>
                </a:solidFill>
                <a:effectLst/>
                <a:latin typeface="Bookman Old Style" pitchFamily="18" charset="0"/>
              </a:rPr>
              <a:t>.</a:t>
            </a:r>
            <a:endParaRPr lang="uk-UA" sz="2600" dirty="0">
              <a:ln w="635">
                <a:solidFill>
                  <a:srgbClr val="CC3399"/>
                </a:solidFill>
              </a:ln>
              <a:solidFill>
                <a:srgbClr val="CC0099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6" name="Picture 16" descr="http://3.bp.blogspot.com/-SiyxM_b_ruU/Uez3E0u4uYI/AAAAAAAAAM0/Dh5QqWJViWw/s1600/advantagesanddisadcantages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720" y="1285860"/>
            <a:ext cx="1714512" cy="74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2" descr="http://www.estravel.ee/wp-content/uploads/2015/06/lennuk-htup-ikeses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7884" y="1285860"/>
            <a:ext cx="1368873" cy="785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4" descr="http://fscomps.fotosearch.com/compc/FSC/FSC075/x14550126.jpg"/>
          <p:cNvPicPr>
            <a:picLocks noChangeAspect="1" noChangeArrowheads="1"/>
          </p:cNvPicPr>
          <p:nvPr/>
        </p:nvPicPr>
        <p:blipFill>
          <a:blip r:embed="rId5" cstate="print"/>
          <a:srcRect b="5362"/>
          <a:stretch>
            <a:fillRect/>
          </a:stretch>
        </p:blipFill>
        <p:spPr bwMode="auto">
          <a:xfrm>
            <a:off x="4143372" y="1928802"/>
            <a:ext cx="1428760" cy="71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6" descr="http://iiatindia.in/Home_handler.ashx?tab=course_tab&amp;r_col=image&amp;id=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00364" y="3000372"/>
            <a:ext cx="1071570" cy="785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0" descr="http://little.com.ua/images/stories/useful/161620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786578" y="3643314"/>
            <a:ext cx="1428760" cy="71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8" descr="http://xn--80aaak3bcprzb.xn--p1ai/upload/medialibrary/830/83097f33fd3364241c11fc33dd6fa19b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000496" y="4214818"/>
            <a:ext cx="1299207" cy="71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4" descr="http://vaostory.ru/images/photos/0fc3866038fd8830b3eaeb21e5c650b7.jp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1643042" y="4214818"/>
            <a:ext cx="1285884" cy="785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0" descr="http://previewcf.turbosquid.com/Preview/2014/05/20__05_46_44/shoppingcart_demo01.png9510dac0-759b-41b5-a0a4-75bc8369731eLarge.jp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3000364" y="4929198"/>
            <a:ext cx="1071538" cy="642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ttp://us.cdn4.123rf.com/168nwm/clairev/clairev1107/clairev110700055/10107486-%D0%9C%D1%83%D0%BB%D1%8C%D1%82%D1%84%D0%B8%D0%BB%D1%8C%D0%BC-%D1%82%D1%83%D1%80%D0%B8%D1%81%D1%82-%D0%BC%D0%B0%D0%BB%D1%8C%D1%87%D0%B8%D0%BA%D0%B0---%D0%B2%D0%B5%D0%BA%D1%82%D0%BE%D1%80%D0%BD%D1%8B%D0%B5-%D0%B8%D0%BB%D0%BB%D1%8E%D1%81%D1%82%D1%80%D0%B0%D1%86%D0%B8%D0%B8.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29586" y="0"/>
            <a:ext cx="1214414" cy="1884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f-kk.com/images/569a54671cc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9458" name="Picture 2" descr="http://nachalo4ka.ru/wp-content/uploads/2014/05/shablon-deti-prevyu-1-600x450.png"/>
          <p:cNvPicPr>
            <a:picLocks noChangeAspect="1" noChangeArrowheads="1"/>
          </p:cNvPicPr>
          <p:nvPr/>
        </p:nvPicPr>
        <p:blipFill>
          <a:blip r:embed="rId3"/>
          <a:srcRect t="57292"/>
          <a:stretch>
            <a:fillRect/>
          </a:stretch>
        </p:blipFill>
        <p:spPr bwMode="auto">
          <a:xfrm>
            <a:off x="1500166" y="3929066"/>
            <a:ext cx="7072362" cy="250030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85794"/>
            <a:ext cx="6715172" cy="3214710"/>
          </a:xfrm>
        </p:spPr>
        <p:txBody>
          <a:bodyPr/>
          <a:lstStyle/>
          <a:p>
            <a:r>
              <a:rPr lang="en-US" sz="8800" dirty="0" smtClean="0">
                <a:ln w="635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latin typeface="Segoe Script" pitchFamily="34" charset="0"/>
              </a:rPr>
              <a:t>A</a:t>
            </a:r>
            <a:r>
              <a:rPr sz="8800" smtClean="0">
                <a:ln w="635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latin typeface="Segoe Script" pitchFamily="34" charset="0"/>
              </a:rPr>
              <a:t> lively </a:t>
            </a:r>
            <a:br>
              <a:rPr sz="8800" smtClean="0">
                <a:ln w="635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latin typeface="Segoe Script" pitchFamily="34" charset="0"/>
              </a:rPr>
            </a:br>
            <a:r>
              <a:rPr sz="8800" smtClean="0">
                <a:ln w="635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latin typeface="Segoe Script" pitchFamily="34" charset="0"/>
              </a:rPr>
              <a:t>   sentence</a:t>
            </a:r>
            <a:endParaRPr lang="uk-UA" sz="8800" dirty="0">
              <a:ln w="635">
                <a:solidFill>
                  <a:schemeClr val="accent3">
                    <a:lumMod val="75000"/>
                  </a:schemeClr>
                </a:solidFill>
              </a:ln>
              <a:solidFill>
                <a:srgbClr val="FFFF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nachalo4ka.ru/wp-content/uploads/2014/08/shkolnaya-doska-zelenay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142899"/>
            <a:ext cx="9715568" cy="71438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715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FFFFFF"/>
                </a:solidFill>
              </a:rPr>
              <a:t>1. John (write) his name.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2. I (draw) a picture.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3. The cat (drink) its milk.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4. The tree (fall) across the road.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5. John (give) his bicycle to his brother.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6. You (make) a mistake.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7. We (eat) our dinner.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8. The train just (go).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9. I just (tell) the answer.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10. George never (be) in Australia.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11. John and Richard just (go away).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12. The baker (sell) all his cakes. </a:t>
            </a:r>
            <a:r>
              <a:rPr lang="uk-UA" sz="3100" b="1" dirty="0" smtClean="0">
                <a:solidFill>
                  <a:srgbClr val="FFFFFF"/>
                </a:solidFill>
              </a:rPr>
              <a:t/>
            </a:r>
            <a:br>
              <a:rPr lang="uk-UA" sz="3100" b="1" dirty="0" smtClean="0">
                <a:solidFill>
                  <a:srgbClr val="FFFFFF"/>
                </a:solidFill>
              </a:rPr>
            </a:br>
            <a:r>
              <a:rPr lang="en-US" sz="3100" b="1" dirty="0" smtClean="0">
                <a:solidFill>
                  <a:srgbClr val="FFFFFF"/>
                </a:solidFill>
              </a:rPr>
              <a:t>13. I (read) this book.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20484" name="Picture 4" descr="http://lusana.ru/files/6295/573/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28604"/>
            <a:ext cx="3046249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rgbClr val="00B0F0"/>
      </a:dk1>
      <a:lt1>
        <a:srgbClr val="5DD3FF"/>
      </a:lt1>
      <a:dk2>
        <a:srgbClr val="40AFFF"/>
      </a:dk2>
      <a:lt2>
        <a:srgbClr val="0070C0"/>
      </a:lt2>
      <a:accent1>
        <a:srgbClr val="00B0F0"/>
      </a:accent1>
      <a:accent2>
        <a:srgbClr val="53CEE7"/>
      </a:accent2>
      <a:accent3>
        <a:srgbClr val="2A1AF6"/>
      </a:accent3>
      <a:accent4>
        <a:srgbClr val="6EA4F4"/>
      </a:accent4>
      <a:accent5>
        <a:srgbClr val="1507C4"/>
      </a:accent5>
      <a:accent6>
        <a:srgbClr val="5DD3FF"/>
      </a:accent6>
      <a:hlink>
        <a:srgbClr val="00B0F0"/>
      </a:hlink>
      <a:folHlink>
        <a:srgbClr val="2A1AF6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86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The best way of   travelling for me…</vt:lpstr>
      <vt:lpstr>Our tasks for today are: To revise the words  To revise the grammar material – The Present Perfect Tense  To practice the English language  To make the project “The best way of travelling for me….”</vt:lpstr>
      <vt:lpstr>He that travels far knows much.                           Бідному зібратися – тільки                                                                                                               підперезатися.                           Poor man’s luggage is always light.                    Їдеш на день, хліба бери на                                                                                                                             тиждень.  Every departure has an arrival.                              Хто багато подорожує – багато                                                                                                                                    знає.  For your day trip’s bread                                             Усе добре, що на добре  take a week’s spread.                                                                    виходить.  </vt:lpstr>
      <vt:lpstr>Слайд 4</vt:lpstr>
      <vt:lpstr>Слайд 5</vt:lpstr>
      <vt:lpstr>Слайд 6</vt:lpstr>
      <vt:lpstr>I like to travel, but travelling has it`s                                                   . If you want to travel             , be ready to stand at the              for a long time. But on the board of the plane you will meet a very pleasant             . Travelling by train is also troublesome.  There are a lot of               on the             . The             is very hard and there is no a                . So, be patient and everything will be OK.</vt:lpstr>
      <vt:lpstr>A lively     sentence</vt:lpstr>
      <vt:lpstr>1. John (write) his name.  2. I (draw) a picture. 3. The cat (drink) its milk.  4. The tree (fall) across the road.  5. John (give) his bicycle to his brother. 6. You (make) a mistake.  7. We (eat) our dinner.  8. The train just (go).  9. I just (tell) the answer. 10. George never (be) in Australia.  11. John and Richard just (go away).  12. The baker (sell) all his cakes.  13. I (read) this book. </vt:lpstr>
      <vt:lpstr>The best way of travelling for me is … It is … You can … You  don`t have … You have an opportunity … </vt:lpstr>
      <vt:lpstr>Have  a nice day!!!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best way of   travelling for me…</dc:title>
  <dc:creator>Діма</dc:creator>
  <cp:lastModifiedBy>Діма</cp:lastModifiedBy>
  <cp:revision>57</cp:revision>
  <dcterms:created xsi:type="dcterms:W3CDTF">2016-05-10T23:01:05Z</dcterms:created>
  <dcterms:modified xsi:type="dcterms:W3CDTF">2016-05-12T22:34:31Z</dcterms:modified>
</cp:coreProperties>
</file>