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89" r:id="rId2"/>
    <p:sldId id="291" r:id="rId3"/>
    <p:sldId id="286" r:id="rId4"/>
    <p:sldId id="271" r:id="rId5"/>
    <p:sldId id="258" r:id="rId6"/>
    <p:sldId id="287" r:id="rId7"/>
    <p:sldId id="27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6" r:id="rId18"/>
    <p:sldId id="277" r:id="rId19"/>
    <p:sldId id="278" r:id="rId20"/>
    <p:sldId id="279" r:id="rId21"/>
    <p:sldId id="280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68" autoAdjust="0"/>
    <p:restoredTop sz="94728" autoAdjust="0"/>
  </p:normalViewPr>
  <p:slideViewPr>
    <p:cSldViewPr>
      <p:cViewPr>
        <p:scale>
          <a:sx n="62" d="100"/>
          <a:sy n="62" d="100"/>
        </p:scale>
        <p:origin x="-136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4AE6-1EE4-4D74-A99A-5A6CA5504D3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933C-8736-4078-A467-C5CB0CEDB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ua/yandsearch?source=psearch&amp;fp=4&amp;uinfo=ww-1349-wh-673-fw-1124-fh-467-pd-1&amp;tld=ua&amp;p=4&amp;text=%D0%9B%D0%B8%D1%81%D1%82%20%D0%9C%D1%96%D0%BD%D1%96%D1%81%D1%82%D0%B5%D1%80%D1%81%D1%82%D0%B2%D0%B0%20%D0%BE%D1%81%D0%B2%D1%96%D1%82%D0%B8%20%D0%B2%D1%96%D0%B4%2028%20%D1%81%D1%96%D1%87%D0%BD%D1%8F%20%2020%2014%20%D1%80%D0%BE%D0%BA%D1%83%20%E2%84%961/9-74&amp;pos=147&amp;rpt=simage&amp;lr=147&amp;img_url=http://img1.liveinternet.ru/images/attach/c/6/91/384/91384871_x_34b51573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ru/imgres?start=133&amp;newwindow=1&amp;sa=X&amp;hl=ru&amp;rlz=1T4NDKB_ruUA567UA568&amp;biw=784&amp;bih=457&amp;tbm=isch&amp;tbnid=R8zCk5-7jdaWMM:&amp;imgrefurl=http://www.maaam.ru/detskijsad/konspekt-yekskursi-na-temu-lyublyu-ja-pyshnoe-prirody-uvjadanija.html&amp;docid=VzEIh0mpsXamaM&amp;imgurl=http://www.maaam.ru/upload/blogs/ab87bf0945c29fd97abc8fbd216a7165.jpg.jpg&amp;w=554&amp;h=415&amp;ei=4aHWUrKiFIP2ygOt2oGACg&amp;zoom=1&amp;iact=rc&amp;dur=3961&amp;page=14&amp;ndsp=12&amp;ved=0CIkBEIQcMCw4Z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hyperlink" Target="http://olpictures.ru/zdoroviyy-sposb-jittya-kartinki.html#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google.ru/imgres?newwindow=1&amp;hl=ru&amp;rlz=1T4NDKB_ruUA567UA568&amp;biw=858&amp;bih=451&amp;tbm=isch&amp;tbnid=Q17-CfZGFOVe9M:&amp;imgrefurl=http://ru.123rf.com/photo_12485340_group-of-happy-children.html&amp;docid=IgBMJibvjhnH0M&amp;imgurl=http://us.123rf.com/400wm/400/400/margogl/margogl1202/margogl120200050/12485340-n-nf----n-n--n-n----n-n---n.jpg&amp;w=1200&amp;h=849&amp;ei=sIfVUprGKcuIyAPDp4BQ&amp;zoom=1&amp;iact=rc&amp;dur=3086&amp;page=2&amp;start=4&amp;ndsp=10&amp;ved=0CHEQhBwwBw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jpeg"/><Relationship Id="rId7" Type="http://schemas.openxmlformats.org/officeDocument/2006/relationships/hyperlink" Target="http://www.google.ru/imgres?start=222&amp;newwindow=1&amp;sa=X&amp;hl=ru&amp;rlz=1T4NDKB_ruUA567UA568&amp;biw=1366&amp;bih=641&amp;tbm=isch&amp;tbnid=ESNVwqGYrSFJWM:&amp;imgrefurl=http://z-city.com.ua/%D0%97%D0%B0%D0%BF%D0%BE%D1%80%D0%BE%D0%B6%D1%81%D0%BA%D0%B8%D0%B5-%D0%BA%D0%B0%D0%B7%D0%B0%D0%BA%D0%B8-%D1%83%D0%B2%D0%B8%D0%B4%D0%B5%D0%BB%D0%B8-%D0%B2-%D0%B3%D0%B5%D1%8F%D1%85-%D0%93%D0%B8%D1%82%D0%BB%D0%B5%D1%80%D0%B0-17.01.2013&amp;docid=35oiuaOLuXLm2M&amp;imgurl=http://z-city.com.ua/images/pictures/authors/9048/11833/6051t45rnat8iolyk2ho2povu-(article-picture1).jpg?key%3Ddgv9255mqrli4j6svem7frw75&amp;w=355&amp;h=231&amp;ei=B6DSUp6LG6n9ygPunYKYBQ&amp;zoom=1&amp;iact=rc&amp;dur=2645&amp;page=10&amp;ndsp=26&amp;ved=0CIYBEIQcMCs4yA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ru/imgres?start=145&amp;newwindow=1&amp;sa=X&amp;hl=ru&amp;rlz=1T4NDKB_ruUA567UA568&amp;biw=1366&amp;bih=641&amp;tbm=isch&amp;tbnid=bWV41UgPbjcyiM:&amp;imgrefurl=http://for-ua.com/ukraine/2009/09/15/190653.html&amp;docid=K3zCXCzB-SQ9xM&amp;imgurl=http://for-ua.com/files/09_2009/G_U_02.jpg&amp;w=500&amp;h=324&amp;ei=op_SUunpGcjnygOoyoHwBg&amp;zoom=1&amp;iact=rc&amp;dur=7670&amp;page=7&amp;ndsp=25&amp;ved=0CJ4BEIQcMDM4Z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newwindow=1&amp;hl=ru&amp;rlz=1T4NDKB_ruUA567UA568&amp;biw=784&amp;bih=457&amp;tbm=isch&amp;tbnid=oKmo0billgYn2M:&amp;imgrefurl=http://www.sanacia.ru/article/zachem_nujno_chistit_zubyi.htm&amp;docid=1d7p1DiOrKypKM&amp;imgurl=http://www.sanacia.ru/img/995bdf6129b43d31.jpg&amp;w=503&amp;h=363&amp;ei=5KDVUoO5BuHoywOc3ICQBw&amp;zoom=1&amp;iact=rc&amp;dur=4319&amp;page=4&amp;start=27&amp;ndsp=10&amp;ved=0CK8BEIQcMBw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ua/yandsearch?source=wiz&amp;fp=7&amp;uinfo=ww-1349-wh-673-fw-1124-fh-467-pd-1&amp;tld=ua&amp;p=7&amp;text=%D0%BA%D0%B0%D1%80%D1%82%D0%B8%D0%BD%D0%BA%D0%B8%20%D1%81%D0%BF%D0%BE%D1%80%D1%82%20%D0%B8%20%D0%B7%D0%B4%D0%BE%D1%80%D0%BE%D0%B2%D1%8C%D0%B5&amp;noreask=1&amp;pos=228&amp;rpt=simage&amp;lr=143&amp;img_url=http://0.tqn.com/d/healthinsurance/1/H/b/1/-/-/children_1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ru/imgres?newwindow=1&amp;sa=X&amp;hl=ru&amp;rlz=1T4NDKB_ruUA567UA568&amp;biw=784&amp;bih=457&amp;tbm=isch&amp;tbnid=p_B4RVQurvAkaM:&amp;imgrefurl=http://www.art.ioso.ru/wiki/index.php/%D0%9C%D0%B5%D1%82%D0%BE%D0%B4%D0%B8%D1%87%D0%B5%D1%81%D0%BA%D0%B0%D1%8F_%D1%80%D0%B0%D0%B7%D1%80%D0%B0%D0%B1%D0%BE%D1%82%D0%BA%D0%B0_%D0%97%D0%B4%D0%BE%D1%80%D0%BE%D0%B2%D1%8B%D0%B9_%D0%BE%D0%B1%D1%80%D0%B0%D0%B7_%D0%B6%D0%B8%D0%B7%D0%BD%D0%B8&amp;docid=3tYb2hUp1EwFaM&amp;imgurl=http://www.art.ioso.ru/wiki/images/Lifestyle.jpg&amp;w=422&amp;h=480&amp;ei=IezSUuHbIueeyQO02YGYCg&amp;zoom=1&amp;ved=0CKwBEIQcMBU&amp;iact=rc&amp;dur=5381&amp;page=3&amp;start=15&amp;ndsp=11" TargetMode="External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docid=Tpuk4EmM2V17qM&amp;tbnid=oXv6neILZ5rfdM:&amp;ved=&amp;url=http://mdou-63.ucoz.ru/index/pamjatka_dlja_roditelej/0-22&amp;ei=rSDYUu24BMj9ygPxq4GQCA&amp;bvm=bv.59568121,d.bGQ&amp;psig=AFQjCNGwTzyyb7k2K8ZDwRL4S02FEPj1RQ&amp;ust=1389982253524940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ua/yandsearch?source=psearch&amp;fp=5&amp;uinfo=ww-1349-wh-673-fw-1124-fh-467-pd-1&amp;tld=ua&amp;p=5&amp;text=%D0%9B%D0%B8%D1%81%D1%82%20%D0%9C%D1%96%D0%BD%D1%96%D1%81%D1%82%D0%B5%D1%80%D1%81%D1%82%D0%B2%D0%B0%20%D0%BE%D1%81%D0%B2%D1%96%D1%82%D0%B8%20%D0%B2%D1%96%D0%B4%2028%20%D1%81%D1%96%D1%87%D0%BD%D1%8F%20%2020%2014%20%D1%80%D0%BE%D0%BA%D1%83%20%E2%84%961/9-74&amp;pos=167&amp;rpt=simage&amp;lr=147&amp;img_url=http://www.novostimira.com.ua/images/news/1375714191_38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айл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" y="6872"/>
            <a:ext cx="93874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30108">
            <a:off x="1755468" y="1341102"/>
            <a:ext cx="5542097" cy="3690669"/>
          </a:xfrm>
          <a:pattFill prst="pct5">
            <a:fgClr>
              <a:schemeClr val="tx1">
                <a:tint val="75000"/>
              </a:schemeClr>
            </a:fgClr>
            <a:bgClr>
              <a:schemeClr val="bg1"/>
            </a:bgClr>
          </a:pattFill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00808"/>
            <a:ext cx="583264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6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ПРЕЗЕНТАЦІЯ</a:t>
            </a:r>
            <a:br>
              <a:rPr lang="uk-UA" sz="6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творчої  програми</a:t>
            </a:r>
            <a:endParaRPr lang="ru-RU" sz="72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7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7334200" cy="126240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ПРИНЦИПИ    ПРОГРАМИ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251520" y="3867604"/>
            <a:ext cx="3672408" cy="108012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Актуальність і зв'язок  з  життям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2087723" y="5423228"/>
            <a:ext cx="5076565" cy="108012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Цілеспрямованість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971600" y="2312722"/>
            <a:ext cx="3096344" cy="108012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Науковість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4716016" y="2322939"/>
            <a:ext cx="3744415" cy="108012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Адаптивність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5292080" y="3856297"/>
            <a:ext cx="3456384" cy="108012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Системність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74005" y="1919096"/>
            <a:ext cx="1550268" cy="28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62039" y="1883092"/>
            <a:ext cx="1330052" cy="357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10773" y="2322939"/>
            <a:ext cx="0" cy="294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39752" y="321297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635896" y="2061980"/>
            <a:ext cx="576064" cy="430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85009" y="3276366"/>
            <a:ext cx="614165" cy="445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716016" y="2061980"/>
            <a:ext cx="576064" cy="430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im3-tub-ua.yandex.net/i?id=119010943-17-72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7"/>
            <a:ext cx="936104" cy="91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6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19465" y="4297056"/>
            <a:ext cx="4824535" cy="28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НАПРЯМКИ   ПРОГРАМИ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69759" y="1804247"/>
            <a:ext cx="853970" cy="85397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 flipH="1">
            <a:off x="1115616" y="19168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Я </a:t>
            </a:r>
            <a:r>
              <a:rPr lang="uk-UA" sz="3600" b="1" dirty="0" smtClean="0"/>
              <a:t> і  колектив</a:t>
            </a:r>
            <a:endParaRPr lang="ru-RU" sz="3600" b="1" dirty="0"/>
          </a:p>
        </p:txBody>
      </p:sp>
      <p:sp>
        <p:nvSpPr>
          <p:cNvPr id="12" name="Овал 11"/>
          <p:cNvSpPr/>
          <p:nvPr/>
        </p:nvSpPr>
        <p:spPr>
          <a:xfrm>
            <a:off x="1275566" y="2540370"/>
            <a:ext cx="853970" cy="85397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269759" y="3271934"/>
            <a:ext cx="853970" cy="85397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1299921" y="4120225"/>
            <a:ext cx="853970" cy="85397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1269759" y="4915983"/>
            <a:ext cx="853970" cy="85397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2483768" y="2770802"/>
            <a:ext cx="496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</a:t>
            </a:r>
            <a:r>
              <a:rPr lang="uk-UA" sz="3600" b="1" dirty="0"/>
              <a:t>Я </a:t>
            </a:r>
            <a:r>
              <a:rPr lang="uk-UA" sz="3600" b="1" dirty="0" smtClean="0"/>
              <a:t>- людина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3470989"/>
            <a:ext cx="488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 Я   -  особистість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4345318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    Я – громадянин  України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2627784" y="4992713"/>
            <a:ext cx="460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Я   -  творець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639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7" y="4053372"/>
            <a:ext cx="6289627" cy="28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олна 1"/>
          <p:cNvSpPr/>
          <p:nvPr/>
        </p:nvSpPr>
        <p:spPr>
          <a:xfrm>
            <a:off x="287016" y="1625692"/>
            <a:ext cx="3619428" cy="1471217"/>
          </a:xfrm>
          <a:prstGeom prst="wave">
            <a:avLst>
              <a:gd name="adj1" fmla="val 12500"/>
              <a:gd name="adj2" fmla="val -2114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Я  </a:t>
            </a:r>
            <a:r>
              <a:rPr lang="uk-UA" sz="3600" b="1" dirty="0" smtClean="0">
                <a:solidFill>
                  <a:schemeClr val="tx1"/>
                </a:solidFill>
              </a:rPr>
              <a:t>і  колектив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84742" y="421053"/>
            <a:ext cx="408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Психолого-педагогічне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    діагностування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43910" y="1331476"/>
            <a:ext cx="369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C00000"/>
                </a:solidFill>
              </a:rPr>
              <a:t>Прогнозування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43910" y="1916832"/>
            <a:ext cx="4106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Визначення мети та  завдань, змісту  роботи; методів,форм  організації навчального і  виховного  процесів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43910" y="3244334"/>
            <a:ext cx="393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Планування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43910" y="3789040"/>
            <a:ext cx="406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Реалізація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43910" y="4311035"/>
            <a:ext cx="466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Аналіз  і  оцінювання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    очікуваних  </a:t>
            </a:r>
            <a:r>
              <a:rPr lang="uk-UA" b="1" dirty="0">
                <a:solidFill>
                  <a:srgbClr val="C00000"/>
                </a:solidFill>
              </a:rPr>
              <a:t>результатів</a:t>
            </a:r>
          </a:p>
        </p:txBody>
      </p:sp>
    </p:spTree>
    <p:extLst>
      <p:ext uri="{BB962C8B-B14F-4D97-AF65-F5344CB8AC3E}">
        <p14:creationId xmlns:p14="http://schemas.microsoft.com/office/powerpoint/2010/main" val="3553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2" y="4869160"/>
            <a:ext cx="68562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олна 1"/>
          <p:cNvSpPr/>
          <p:nvPr/>
        </p:nvSpPr>
        <p:spPr>
          <a:xfrm>
            <a:off x="4355976" y="836712"/>
            <a:ext cx="4392487" cy="1475030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Я - людина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79542" y="2996953"/>
            <a:ext cx="4568921" cy="28803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Виховання  етичного, морального  і  бережливого  ставлення  до  навколишнього  середовища, формування  загальноприйнятих  норм  поведінки  у  ньому.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6706">
            <a:off x="622224" y="3514737"/>
            <a:ext cx="1795041" cy="1377509"/>
          </a:xfrm>
          <a:prstGeom prst="rect">
            <a:avLst/>
          </a:prstGeom>
        </p:spPr>
      </p:pic>
      <p:pic>
        <p:nvPicPr>
          <p:cNvPr id="7" name="Рисунок 6" descr="http://ts1.mm.bing.net/th?id=H.4516704781470330&amp;pid=1.9&amp;m=&amp;w=300&amp;h=300&amp;p=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8" y="2241415"/>
            <a:ext cx="1949784" cy="129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s4.mm.bing.net/th?id=H.4654959779908495&amp;w=224&amp;h=155&amp;c=7&amp;rs=1&amp;pid=1.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548">
            <a:off x="716901" y="663366"/>
            <a:ext cx="1936338" cy="14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гнутая влево стрелка 2"/>
          <p:cNvSpPr/>
          <p:nvPr/>
        </p:nvSpPr>
        <p:spPr>
          <a:xfrm>
            <a:off x="2843808" y="1403190"/>
            <a:ext cx="1512168" cy="3465970"/>
          </a:xfrm>
          <a:prstGeom prst="curvedRightArrow">
            <a:avLst>
              <a:gd name="adj1" fmla="val 25000"/>
              <a:gd name="adj2" fmla="val 50000"/>
              <a:gd name="adj3" fmla="val 4289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 Е Т 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encrypted-tbn2.gstatic.com/images?q=tbn:ANd9GcQ70QeCDEFgyo6jod7ueC6Cim7O5_YPHK55KgupfGIFPK3D8wS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097583" cy="1499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095" y="620689"/>
            <a:ext cx="3636085" cy="1080120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Виховні  заходи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71600" y="1916832"/>
            <a:ext cx="3492825" cy="37204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Засідання клубу «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Пізнайко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Екологічні  проблеми;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Ми  природу  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пізнаєм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Цікаве  в  природі;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Батьківські  збори.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pic>
        <p:nvPicPr>
          <p:cNvPr id="5" name="Picture 7" descr="О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58" y="5229200"/>
            <a:ext cx="2381259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:\мои  воспитанники\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61" y="3842136"/>
            <a:ext cx="1997697" cy="15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" y="4437112"/>
            <a:ext cx="59356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!Резерв\Учитель\Фото телефон\лагерь\305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0" y="1268760"/>
            <a:ext cx="2174679" cy="15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ea28b7b2b8fd79078b2edc2aae35d0b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72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1" y="4365104"/>
            <a:ext cx="649619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4139952" y="746357"/>
            <a:ext cx="4608512" cy="1512168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   Я - особистість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0286" y="2996952"/>
            <a:ext cx="5187843" cy="295232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Створення умов  для  усвідомлення  дитиною  своєї  ролі  в  сім'ї , суспільстві  та  забезпечення  умов  для  засвоєння  правил  діяльності, вмінь  та  навичок  погоджувати  свої дії  з  іншими.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2662117" y="1269031"/>
            <a:ext cx="1477836" cy="3600400"/>
          </a:xfrm>
          <a:prstGeom prst="curvedRightArrow">
            <a:avLst>
              <a:gd name="adj1" fmla="val 25000"/>
              <a:gd name="adj2" fmla="val 50000"/>
              <a:gd name="adj3" fmla="val 4289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М Е Т А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ts4.mm.bing.net/th?id=H.4903329140310095&amp;w=140&amp;h=144&amp;c=7&amp;rs=1&amp;pid=1.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55">
            <a:off x="654714" y="3374546"/>
            <a:ext cx="1944216" cy="13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2.gstatic.com/images?q=tbn:ANd9GcRLNCTvrbaeDu9Ri5NtOxajIxaidgj2a0cIJnBsPRJiCHwK61Cv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577">
            <a:off x="624755" y="361242"/>
            <a:ext cx="1900007" cy="14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Назва: Здоровий спосіб життя...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7414" r="12483" b="10008"/>
          <a:stretch/>
        </p:blipFill>
        <p:spPr bwMode="auto">
          <a:xfrm>
            <a:off x="1403648" y="1916832"/>
            <a:ext cx="1163763" cy="14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6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1" y="4365104"/>
            <a:ext cx="592013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4948"/>
            <a:ext cx="3636085" cy="821844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Виховні  заходи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772816"/>
            <a:ext cx="4288323" cy="3600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Школа-другий  дім, всім  нам  весело  і  дружно в нім;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Права  та  обов'язки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Про  що  може  розказати  ім'я  та  прізвище  людини;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Школа  хороших  манер;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Сімейні  традиції;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Батьківські  збори.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7" descr="О!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411760" cy="15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лагерь\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878">
            <a:off x="4733112" y="2511196"/>
            <a:ext cx="1877407" cy="12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117">
            <a:off x="4967731" y="711192"/>
            <a:ext cx="1891611" cy="13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98" y="3501008"/>
            <a:ext cx="1862829" cy="13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мои  воспитанники\Фото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73" y="1628801"/>
            <a:ext cx="1777775" cy="13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мои  воспитанники\Фото3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880">
            <a:off x="4544575" y="4196552"/>
            <a:ext cx="1814725" cy="13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ea28b7b2b8fd79078b2edc2aae35d0b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9" y="155292"/>
            <a:ext cx="172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1" y="4365104"/>
            <a:ext cx="700025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4499992" y="721931"/>
            <a:ext cx="4320480" cy="1764196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  Я - громадянин  України   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39952" y="2708920"/>
            <a:ext cx="4824536" cy="32403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Створення  умов  для  пробудження  інтересу  до  історичного  минулого  українського  народу. Виховання  морально-духовних  цінностей  на  прикладі  зв'язків сучасної  людини  з  історичним  минулим.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2915816" y="1196752"/>
            <a:ext cx="1576500" cy="3600400"/>
          </a:xfrm>
          <a:prstGeom prst="curvedRightArrow">
            <a:avLst>
              <a:gd name="adj1" fmla="val 25000"/>
              <a:gd name="adj2" fmla="val 50000"/>
              <a:gd name="adj3" fmla="val 4289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М Е Т А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encrypted-tbn0.gstatic.com/images?q=tbn:ANd9GcQCmNHBTUbEmi0Wz0Mpdpj_8uQ_8BRBRLBwQy8duGjXJ7abPU0TbA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02" y="2080885"/>
            <a:ext cx="1245115" cy="125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1.gstatic.com/images?q=tbn:ANd9GcRznIACVrJyg1jo0uqYus4OX7uL3Vbu8stpCqMBO9hSycw4-DZj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293">
            <a:off x="635690" y="3166728"/>
            <a:ext cx="194421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encrypted-tbn1.gstatic.com/images?q=tbn:ANd9GcSkBj8iJl3p3zGM_LaXP2X9x4XFMLh4PECSwXm8V7nYZ7msjvJo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571">
            <a:off x="663190" y="921463"/>
            <a:ext cx="1876425" cy="128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3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2" y="4149080"/>
            <a:ext cx="635218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980729"/>
            <a:ext cx="3636085" cy="792088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Виховні  заходи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4" y="2132856"/>
            <a:ext cx="4072299" cy="35044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Вивчення  української  символіки;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Школа  правових  знань;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Українському роду нема  переводу;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Мова  наша  калинова;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</a:rPr>
              <a:t>Батьківські  збори.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7" descr="О!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02" y="5233518"/>
            <a:ext cx="2527720" cy="162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SC001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73" y="1659313"/>
            <a:ext cx="1656184" cy="123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 \9 мая фото\IMG_4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26" y="764413"/>
            <a:ext cx="1702527" cy="11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Таня\фото\мои  воспитанники\укр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2329" r="3736" b="5481"/>
          <a:stretch/>
        </p:blipFill>
        <p:spPr bwMode="auto">
          <a:xfrm>
            <a:off x="4713488" y="2650401"/>
            <a:ext cx="1695450" cy="122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Таня\фото\мои  воспитанники\укр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r="3784"/>
          <a:stretch/>
        </p:blipFill>
        <p:spPr bwMode="auto">
          <a:xfrm>
            <a:off x="6354053" y="3623903"/>
            <a:ext cx="1774572" cy="1294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9" descr="ea28b7b2b8fd79078b2edc2aae35d0b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2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1" y="4365104"/>
            <a:ext cx="664021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220852" y="3212976"/>
            <a:ext cx="4527612" cy="273630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Створити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умови</a:t>
            </a:r>
            <a:r>
              <a:rPr lang="ru-RU" sz="2000" b="1" dirty="0" smtClean="0">
                <a:solidFill>
                  <a:schemeClr val="tx1"/>
                </a:solidFill>
              </a:rPr>
              <a:t>  для  </a:t>
            </a:r>
            <a:r>
              <a:rPr lang="ru-RU" sz="20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000" b="1" dirty="0" smtClean="0">
                <a:solidFill>
                  <a:schemeClr val="tx1"/>
                </a:solidFill>
              </a:rPr>
              <a:t>  позитивно</a:t>
            </a:r>
            <a:r>
              <a:rPr lang="uk-UA" sz="2000" b="1" dirty="0" smtClean="0">
                <a:solidFill>
                  <a:schemeClr val="tx1"/>
                </a:solidFill>
              </a:rPr>
              <a:t>ї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мотивації</a:t>
            </a:r>
            <a:r>
              <a:rPr lang="ru-RU" sz="2000" b="1" dirty="0" smtClean="0">
                <a:solidFill>
                  <a:schemeClr val="tx1"/>
                </a:solidFill>
              </a:rPr>
              <a:t>  до  здорового  способу  </a:t>
            </a:r>
            <a:r>
              <a:rPr lang="ru-RU" sz="2000" b="1" dirty="0" err="1" smtClean="0">
                <a:solidFill>
                  <a:schemeClr val="tx1"/>
                </a:solidFill>
              </a:rPr>
              <a:t>життя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2803358" y="1343581"/>
            <a:ext cx="1532184" cy="3600400"/>
          </a:xfrm>
          <a:prstGeom prst="curvedRightArrow">
            <a:avLst>
              <a:gd name="adj1" fmla="val 25000"/>
              <a:gd name="adj2" fmla="val 50000"/>
              <a:gd name="adj3" fmla="val 42891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М Е Т А 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331550" y="697324"/>
            <a:ext cx="4176464" cy="1512168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   Я - творець 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encrypted-tbn0.gstatic.com/images?q=tbn:ANd9GcReC-jIdUtuFQeGRUJw9CoPF6fYyeL0hHz1HcAQ4Ckfh395z7_s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00" y="1852265"/>
            <a:ext cx="1287251" cy="129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6-tub-ua.yandex.net/i?id=461167774-40-72&amp;n=21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831">
            <a:off x="643431" y="3079211"/>
            <a:ext cx="1800200" cy="132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encrypted-tbn0.gstatic.com/images?q=tbn:ANd9GcS2bUiogDeMHD90hikis0WM5wESUnPspraMXEkQGiyXBwDhzbp6hQ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334">
            <a:off x="637544" y="777663"/>
            <a:ext cx="1789623" cy="118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3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596" y="2714419"/>
            <a:ext cx="7272808" cy="3312368"/>
          </a:xfrm>
        </p:spPr>
        <p:txBody>
          <a:bodyPr>
            <a:normAutofit/>
          </a:bodyPr>
          <a:lstStyle/>
          <a:p>
            <a:pPr algn="ctr"/>
            <a:endParaRPr lang="uk-UA" sz="2400" dirty="0" smtClean="0">
              <a:solidFill>
                <a:srgbClr val="C00000"/>
              </a:solidFill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    </a:t>
            </a:r>
          </a:p>
          <a:p>
            <a:pPr algn="ctr"/>
            <a:endParaRPr lang="uk-UA" sz="2400" dirty="0">
              <a:solidFill>
                <a:srgbClr val="C0000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642851" cy="2088232"/>
          </a:xfrm>
        </p:spPr>
        <p:txBody>
          <a:bodyPr/>
          <a:lstStyle/>
          <a:p>
            <a:r>
              <a:rPr lang="uk-UA" dirty="0" smtClean="0"/>
              <a:t>«Я – В   ПРИРОДІ, </a:t>
            </a:r>
            <a:br>
              <a:rPr lang="uk-UA" dirty="0" smtClean="0"/>
            </a:br>
            <a:r>
              <a:rPr lang="uk-UA" dirty="0" smtClean="0"/>
              <a:t>ПРИРОДА – В  МЕНІ»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6840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Авторська</a:t>
            </a:r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програма  з  виховання  </a:t>
            </a:r>
          </a:p>
          <a:p>
            <a:pPr algn="ctr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учнів  початкових  класів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97416"/>
            <a:ext cx="579613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7" descr="C:\Users\Наташа\Desktop\МО\картинка пчелка\animation5butterf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52100"/>
            <a:ext cx="2088232" cy="17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58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2" y="4342507"/>
            <a:ext cx="6319900" cy="25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20689"/>
            <a:ext cx="3636085" cy="864095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Виховні  заходи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222826" flipH="1" flipV="1">
            <a:off x="7031661" y="2483951"/>
            <a:ext cx="79019" cy="1240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4" y="1700808"/>
            <a:ext cx="4072299" cy="36724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Засідання  клубу  «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Чистюля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Корисні  і  шкідливі звички;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Душевна  терапія;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Години  відвертості;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Батьківські  збори.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7" descr="О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46202"/>
            <a:ext cx="2352382" cy="151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мои  воспитанники\Фото2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80" y="1124744"/>
            <a:ext cx="155285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лагерь\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8" y="2017028"/>
            <a:ext cx="1552854" cy="10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1973008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13" y="3009763"/>
            <a:ext cx="160138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Таня\фото\мои  воспитанники\урок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34" y="3675326"/>
            <a:ext cx="1157772" cy="15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ea28b7b2b8fd79078b2edc2aae35d0b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6" y="375444"/>
            <a:ext cx="172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8"/>
          <p:cNvSpPr>
            <a:spLocks noChangeArrowheads="1"/>
          </p:cNvSpPr>
          <p:nvPr/>
        </p:nvSpPr>
        <p:spPr bwMode="auto">
          <a:xfrm rot="5628955">
            <a:off x="5205403" y="4084781"/>
            <a:ext cx="2130441" cy="2956918"/>
          </a:xfrm>
          <a:prstGeom prst="cloudCallout">
            <a:avLst>
              <a:gd name="adj1" fmla="val -33750"/>
              <a:gd name="adj2" fmla="val 5635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u="sng" dirty="0">
                <a:effectLst/>
                <a:latin typeface="Calibri"/>
                <a:ea typeface="Calibri"/>
                <a:cs typeface="Times New Roman"/>
              </a:rPr>
              <a:t>Маю інтелектуальні  потреби що до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Пізнавального  інтересу  до  навколишнього  середовища, використання  засобів  раціональної  праці, необхідності  освіти  і  діяльності.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39"/>
          <p:cNvSpPr>
            <a:spLocks noChangeArrowheads="1"/>
          </p:cNvSpPr>
          <p:nvPr/>
        </p:nvSpPr>
        <p:spPr bwMode="auto">
          <a:xfrm rot="710227">
            <a:off x="2858136" y="1621411"/>
            <a:ext cx="2451288" cy="1764633"/>
          </a:xfrm>
          <a:prstGeom prst="cloudCallout">
            <a:avLst>
              <a:gd name="adj1" fmla="val 27958"/>
              <a:gd name="adj2" fmla="val 52199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u="sng" dirty="0">
                <a:effectLst/>
                <a:latin typeface="Calibri"/>
                <a:ea typeface="Calibri"/>
                <a:cs typeface="Times New Roman"/>
              </a:rPr>
              <a:t>Духовно  здорова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err="1">
                <a:effectLst/>
                <a:latin typeface="Calibri"/>
                <a:ea typeface="Calibri"/>
                <a:cs typeface="Times New Roman"/>
              </a:rPr>
              <a:t>Поважаю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100" dirty="0" err="1">
                <a:effectLst/>
                <a:latin typeface="Calibri"/>
                <a:ea typeface="Calibri"/>
                <a:cs typeface="Times New Roman"/>
              </a:rPr>
              <a:t>старших,маю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 почуття  добра, краси, співчуття, любові до батьків, друзів, тварин, рідної Землі.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auto">
          <a:xfrm rot="373624">
            <a:off x="5253556" y="2200867"/>
            <a:ext cx="2765847" cy="2095568"/>
          </a:xfrm>
          <a:prstGeom prst="cloudCallout">
            <a:avLst>
              <a:gd name="adj1" fmla="val -41602"/>
              <a:gd name="adj2" fmla="val 45324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u="sng" dirty="0">
                <a:effectLst/>
                <a:latin typeface="Calibri"/>
                <a:ea typeface="Calibri"/>
                <a:cs typeface="Times New Roman"/>
              </a:rPr>
              <a:t>Психічно  </a:t>
            </a:r>
            <a:r>
              <a:rPr lang="uk-UA" sz="1100" b="1" u="sng" dirty="0" smtClean="0">
                <a:effectLst/>
                <a:latin typeface="Calibri"/>
                <a:ea typeface="Calibri"/>
                <a:cs typeface="Times New Roman"/>
              </a:rPr>
              <a:t>здорова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dirty="0" smtClean="0">
                <a:latin typeface="Calibri"/>
                <a:ea typeface="Calibri"/>
                <a:cs typeface="Times New Roman"/>
              </a:rPr>
              <a:t>Маю  самооці</a:t>
            </a:r>
            <a:r>
              <a:rPr lang="uk-UA" sz="1100" dirty="0" smtClean="0">
                <a:effectLst/>
                <a:latin typeface="Calibri"/>
                <a:ea typeface="Calibri"/>
                <a:cs typeface="Times New Roman"/>
              </a:rPr>
              <a:t>нку</a:t>
            </a: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, переважну </a:t>
            </a:r>
            <a:r>
              <a:rPr lang="uk-UA" sz="1100" dirty="0" smtClean="0">
                <a:latin typeface="Calibri"/>
                <a:ea typeface="Calibri"/>
                <a:cs typeface="Times New Roman"/>
              </a:rPr>
              <a:t>  довільність </a:t>
            </a: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психічних  процесів, мотивів поведінки, внутрішньо планую свої дії.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12828915">
            <a:off x="709285" y="2499100"/>
            <a:ext cx="2310215" cy="2347342"/>
          </a:xfrm>
          <a:prstGeom prst="cloudCallout">
            <a:avLst>
              <a:gd name="adj1" fmla="val -67769"/>
              <a:gd name="adj2" fmla="val 291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u="sng" dirty="0">
                <a:effectLst/>
                <a:latin typeface="Calibri"/>
                <a:ea typeface="Calibri"/>
                <a:cs typeface="Times New Roman"/>
              </a:rPr>
              <a:t>Морально  здорова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Маю стійку норму поведінки, трудової діяльності, вихована, дотримуюсь етичних норм, бажаю спілкуватися.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18697"/>
            <a:ext cx="1672082" cy="10344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4" y="116632"/>
            <a:ext cx="8856982" cy="127212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Модель   випускника початкової   школи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 rot="14535020">
            <a:off x="1992091" y="4435484"/>
            <a:ext cx="2159241" cy="2470926"/>
          </a:xfrm>
          <a:prstGeom prst="cloudCallout">
            <a:avLst>
              <a:gd name="adj1" fmla="val 14903"/>
              <a:gd name="adj2" fmla="val 5935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u="sng" dirty="0">
                <a:effectLst/>
                <a:latin typeface="Calibri"/>
                <a:ea typeface="Calibri"/>
                <a:cs typeface="Times New Roman"/>
              </a:rPr>
              <a:t>Фізично  здорова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dirty="0">
                <a:effectLst/>
                <a:latin typeface="Calibri"/>
                <a:ea typeface="Calibri"/>
                <a:cs typeface="Times New Roman"/>
              </a:rPr>
              <a:t>Веду  здоровий  спосіб  життя, маю відповідний віковій категорії фізичний стан, прагну  до  спортивних  перемог.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347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76328" y="1205512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 Ш а т і в с ь к и й    Н В К  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2400" b="1" dirty="0"/>
              <a:t>С Е Р Т И Ф </a:t>
            </a:r>
            <a:r>
              <a:rPr lang="uk-UA" sz="2400" b="1" dirty="0"/>
              <a:t>І</a:t>
            </a:r>
            <a:r>
              <a:rPr lang="ru-RU" sz="2400" b="1" dirty="0"/>
              <a:t> К А Т</a:t>
            </a:r>
          </a:p>
          <a:p>
            <a:pPr algn="ctr"/>
            <a:r>
              <a:rPr lang="uk-UA" b="1" i="1" dirty="0"/>
              <a:t>Видано </a:t>
            </a:r>
            <a:r>
              <a:rPr lang="uk-UA" b="1" i="1" dirty="0" smtClean="0"/>
              <a:t>_______________________________</a:t>
            </a:r>
            <a:endParaRPr lang="ru-RU" dirty="0"/>
          </a:p>
          <a:p>
            <a:pPr algn="ctr"/>
            <a:r>
              <a:rPr lang="uk-UA" b="1" i="1" dirty="0" smtClean="0"/>
              <a:t>________________________________</a:t>
            </a:r>
            <a:endParaRPr lang="ru-RU" dirty="0"/>
          </a:p>
          <a:p>
            <a:pPr algn="ctr"/>
            <a:r>
              <a:rPr lang="uk-UA" b="1" i="1" dirty="0"/>
              <a:t>В  тому, що  він(вона)  успішно  засвоїв(їла)</a:t>
            </a:r>
            <a:endParaRPr lang="ru-RU" dirty="0"/>
          </a:p>
          <a:p>
            <a:pPr algn="ctr"/>
            <a:r>
              <a:rPr lang="uk-UA" b="1" i="1" dirty="0"/>
              <a:t>програму </a:t>
            </a:r>
            <a:r>
              <a:rPr lang="uk-UA" b="1" i="1" dirty="0">
                <a:solidFill>
                  <a:srgbClr val="C00000"/>
                </a:solidFill>
              </a:rPr>
              <a:t>«Я – в природі, природа – в мені»</a:t>
            </a:r>
            <a:r>
              <a:rPr lang="uk-UA" b="1" i="1" dirty="0"/>
              <a:t> і </a:t>
            </a:r>
            <a:r>
              <a:rPr lang="uk-UA" b="1" i="1" dirty="0" smtClean="0"/>
              <a:t> є особистістю творчою , </a:t>
            </a:r>
            <a:r>
              <a:rPr lang="uk-UA" b="1" i="1" dirty="0"/>
              <a:t>здатною   до  пізнання</a:t>
            </a:r>
            <a:endParaRPr lang="ru-RU" dirty="0"/>
          </a:p>
          <a:p>
            <a:pPr algn="ctr"/>
            <a:r>
              <a:rPr lang="uk-UA" b="1" i="1" dirty="0"/>
              <a:t>і  самостійності.</a:t>
            </a:r>
          </a:p>
          <a:p>
            <a:pPr algn="ctr"/>
            <a:endParaRPr lang="uk-UA" b="1" i="1" dirty="0"/>
          </a:p>
          <a:p>
            <a:pPr algn="ctr"/>
            <a:r>
              <a:rPr lang="uk-UA" sz="1400" b="1" i="1" dirty="0" smtClean="0"/>
              <a:t>                                     Класний  </a:t>
            </a:r>
            <a:r>
              <a:rPr lang="uk-UA" sz="1400" b="1" i="1" dirty="0"/>
              <a:t>керівник </a:t>
            </a:r>
            <a:r>
              <a:rPr lang="uk-UA" sz="1400" b="1" i="1" dirty="0" smtClean="0"/>
              <a:t>:          </a:t>
            </a:r>
            <a:r>
              <a:rPr lang="uk-UA" sz="1400" b="1" i="1" dirty="0"/>
              <a:t>Т.В.</a:t>
            </a:r>
            <a:r>
              <a:rPr lang="uk-UA" sz="1400" b="1" i="1" dirty="0" err="1"/>
              <a:t>Сисенко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115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66" y="3883496"/>
            <a:ext cx="7666139" cy="308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208823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Дякую  за  увагу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              і  бажаю  успіху!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12" descr="C:\Users\Наташа\Desktop\МО\картинка пчелка\2231887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98022"/>
            <a:ext cx="5040560" cy="240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4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16859"/>
            <a:ext cx="3636085" cy="864096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dirty="0" smtClean="0"/>
              <a:t>А В Т О Р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2420888"/>
            <a:ext cx="7550486" cy="3744416"/>
          </a:xfrm>
        </p:spPr>
        <p:txBody>
          <a:bodyPr>
            <a:normAutofit/>
          </a:bodyPr>
          <a:lstStyle/>
          <a:p>
            <a:r>
              <a:rPr lang="uk-UA" sz="2100" b="1" i="1" dirty="0" smtClean="0"/>
              <a:t> Вчитель початкових  класів,</a:t>
            </a:r>
          </a:p>
          <a:p>
            <a:r>
              <a:rPr lang="uk-UA" sz="2100" b="1" i="1" dirty="0" smtClean="0"/>
              <a:t> спеціаліст  вищої  категорії</a:t>
            </a:r>
          </a:p>
          <a:p>
            <a:r>
              <a:rPr lang="uk-UA" sz="2100" b="1" i="1" dirty="0" smtClean="0"/>
              <a:t> </a:t>
            </a:r>
            <a:r>
              <a:rPr lang="uk-UA" sz="2100" b="1" i="1" dirty="0" err="1" smtClean="0"/>
              <a:t>Шатівського</a:t>
            </a:r>
            <a:r>
              <a:rPr lang="uk-UA" sz="2100" b="1" i="1" dirty="0" smtClean="0"/>
              <a:t>  НВК </a:t>
            </a:r>
            <a:endParaRPr lang="uk-UA" sz="2000" b="1" i="1" dirty="0" smtClean="0"/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uk-UA" sz="3200" b="1" i="1" dirty="0" err="1" smtClean="0">
                <a:solidFill>
                  <a:srgbClr val="C00000"/>
                </a:solidFill>
              </a:rPr>
              <a:t>Сисенко</a:t>
            </a:r>
            <a:r>
              <a:rPr lang="uk-UA" sz="32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                             Тетяна  </a:t>
            </a:r>
            <a:r>
              <a:rPr lang="uk-UA" sz="3200" b="1" i="1" dirty="0">
                <a:solidFill>
                  <a:srgbClr val="C00000"/>
                </a:solidFill>
              </a:rPr>
              <a:t>Василівна</a:t>
            </a:r>
            <a:endParaRPr lang="ru-RU" sz="3200" b="1" i="1" dirty="0">
              <a:solidFill>
                <a:srgbClr val="C00000"/>
              </a:solidFill>
            </a:endParaRP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          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:\Таня\фото\мои  фото\Фото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 bwMode="auto">
          <a:xfrm>
            <a:off x="4814351" y="620688"/>
            <a:ext cx="2348865" cy="285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509120"/>
            <a:ext cx="558039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1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04248" y="2102986"/>
            <a:ext cx="1357798" cy="1786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96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510231" cy="2304256"/>
          </a:xfrm>
          <a:ln>
            <a:solidFill>
              <a:schemeClr val="bg1"/>
            </a:solidFill>
          </a:ln>
        </p:spPr>
        <p:txBody>
          <a:bodyPr>
            <a:prstTxWarp prst="textFadeRight">
              <a:avLst/>
            </a:prstTxWarp>
          </a:bodyPr>
          <a:lstStyle/>
          <a:p>
            <a:pPr algn="ctr"/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Очікування </a:t>
            </a:r>
            <a:b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  </a:t>
            </a:r>
            <a:r>
              <a:rPr lang="uk-UA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програми </a:t>
            </a:r>
            <a:r>
              <a:rPr lang="ru-RU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28800"/>
            <a:ext cx="4154949" cy="4392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uk-UA" sz="4000" b="1" i="1" dirty="0" smtClean="0">
                <a:solidFill>
                  <a:srgbClr val="C00000"/>
                </a:solidFill>
              </a:rPr>
              <a:t>СТВОРЕННЯ  ЗДОРОВ‘ЯЗБЕРЕЖУВАЛЬНОГО </a:t>
            </a:r>
            <a:r>
              <a:rPr lang="uk-UA" sz="3900" b="1" i="1" dirty="0" smtClean="0">
                <a:solidFill>
                  <a:srgbClr val="C00000"/>
                </a:solidFill>
              </a:rPr>
              <a:t>НАВЧАЛЬНОГО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uk-UA" sz="3900" b="1" i="1" dirty="0" smtClean="0">
                <a:solidFill>
                  <a:srgbClr val="C00000"/>
                </a:solidFill>
              </a:rPr>
              <a:t> СЕРЕДОВИЩА </a:t>
            </a:r>
          </a:p>
          <a:p>
            <a:pPr marL="45720" indent="0">
              <a:lnSpc>
                <a:spcPct val="150000"/>
              </a:lnSpc>
              <a:buNone/>
            </a:pPr>
            <a:endParaRPr lang="uk-UA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3521730"/>
            <a:ext cx="3240360" cy="21395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s://encrypted-tbn2.gstatic.com/images?q=tbn:ANd9GcRuqk0lxOuCiagrLANH3nfJ7Knk45Q9xAYaIM7jCd_9aaSG5XGP_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384376" cy="244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1008112"/>
          </a:xfrm>
        </p:spPr>
        <p:txBody>
          <a:bodyPr/>
          <a:lstStyle/>
          <a:p>
            <a:r>
              <a:rPr lang="uk-UA" sz="3600" dirty="0" smtClean="0"/>
              <a:t>Методична  проблема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1124745"/>
            <a:ext cx="6480720" cy="4292124"/>
          </a:xfrm>
        </p:spPr>
        <p:txBody>
          <a:bodyPr>
            <a:prstTxWarp prst="textFadeLeft">
              <a:avLst/>
            </a:prstTxWarp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Формування </a:t>
            </a:r>
            <a:r>
              <a:rPr lang="uk-UA" sz="3600" b="1" i="1" dirty="0" err="1" smtClean="0">
                <a:solidFill>
                  <a:srgbClr val="C00000"/>
                </a:solidFill>
              </a:rPr>
              <a:t>здоров'язбережувальної</a:t>
            </a:r>
            <a:endParaRPr lang="uk-UA" sz="3600" b="1" i="1" dirty="0" smtClean="0">
              <a:solidFill>
                <a:srgbClr val="C00000"/>
              </a:solidFill>
            </a:endParaRPr>
          </a:p>
          <a:p>
            <a:r>
              <a:rPr lang="uk-UA" sz="3600" b="1" i="1" dirty="0">
                <a:solidFill>
                  <a:srgbClr val="C00000"/>
                </a:solidFill>
              </a:rPr>
              <a:t>к</a:t>
            </a:r>
            <a:r>
              <a:rPr lang="uk-UA" sz="3600" b="1" i="1" dirty="0" smtClean="0">
                <a:solidFill>
                  <a:srgbClr val="C00000"/>
                </a:solidFill>
              </a:rPr>
              <a:t>омпетентності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м</a:t>
            </a:r>
            <a:r>
              <a:rPr lang="uk-UA" sz="3600" b="1" i="1" dirty="0" smtClean="0">
                <a:solidFill>
                  <a:srgbClr val="C00000"/>
                </a:solidFill>
              </a:rPr>
              <a:t>олодших  школярів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www.all-news.net/im_cash/8_2013/1375714191_38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5218"/>
            <a:ext cx="1584176" cy="167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" y="4005064"/>
            <a:ext cx="5503567" cy="28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9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05064"/>
            <a:ext cx="5508105" cy="28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836712"/>
            <a:ext cx="7920879" cy="3168352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marL="0" lvl="0" indent="0">
              <a:buNone/>
            </a:pPr>
            <a:r>
              <a:rPr lang="uk-UA" sz="3200" dirty="0" smtClean="0">
                <a:solidFill>
                  <a:srgbClr val="C00000"/>
                </a:solidFill>
                <a:effectLst/>
              </a:rPr>
              <a:t>*  НОВИЙ    ДЕРЖАВНИЙ   СТАНДАРТ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 smtClean="0">
                <a:effectLst/>
              </a:rPr>
              <a:t>Соціальна  компетентність.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uk-UA" sz="2800" dirty="0" err="1" smtClean="0">
                <a:effectLst/>
              </a:rPr>
              <a:t>Здоров'язбережувальна</a:t>
            </a:r>
            <a:r>
              <a:rPr lang="uk-UA" sz="2800" dirty="0" smtClean="0">
                <a:effectLst/>
              </a:rPr>
              <a:t>  компетентність.                          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uk-UA" sz="2800" dirty="0" smtClean="0">
                <a:effectLst/>
              </a:rPr>
              <a:t>Життєтворча  компетентність.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uk-UA" sz="2800" dirty="0" smtClean="0">
                <a:effectLst/>
              </a:rPr>
              <a:t>Інформаційна  компетентність.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7" name="Picture 20" descr="0_7084f_cf97d636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908" y="4282219"/>
            <a:ext cx="2481556" cy="21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912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3851920" y="3787407"/>
            <a:ext cx="2376264" cy="12257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568951" cy="1152127"/>
          </a:xfrm>
        </p:spPr>
        <p:txBody>
          <a:bodyPr/>
          <a:lstStyle/>
          <a:p>
            <a:r>
              <a:rPr lang="uk-UA" sz="4000" dirty="0" smtClean="0">
                <a:solidFill>
                  <a:srgbClr val="C00000"/>
                </a:solidFill>
              </a:rPr>
              <a:t>Шляхи  створення  програми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484784"/>
            <a:ext cx="2304256" cy="1440160"/>
          </a:xfrm>
          <a:custGeom>
            <a:avLst/>
            <a:gdLst>
              <a:gd name="connsiteX0" fmla="*/ 0 w 2304256"/>
              <a:gd name="connsiteY0" fmla="*/ 0 h 1440160"/>
              <a:gd name="connsiteX1" fmla="*/ 2304256 w 2304256"/>
              <a:gd name="connsiteY1" fmla="*/ 0 h 1440160"/>
              <a:gd name="connsiteX2" fmla="*/ 2304256 w 2304256"/>
              <a:gd name="connsiteY2" fmla="*/ 1440160 h 1440160"/>
              <a:gd name="connsiteX3" fmla="*/ 0 w 2304256"/>
              <a:gd name="connsiteY3" fmla="*/ 1440160 h 1440160"/>
              <a:gd name="connsiteX4" fmla="*/ 0 w 2304256"/>
              <a:gd name="connsiteY4" fmla="*/ 0 h 1440160"/>
              <a:gd name="connsiteX0" fmla="*/ 0 w 2304256"/>
              <a:gd name="connsiteY0" fmla="*/ 0 h 1440160"/>
              <a:gd name="connsiteX1" fmla="*/ 2304256 w 2304256"/>
              <a:gd name="connsiteY1" fmla="*/ 0 h 1440160"/>
              <a:gd name="connsiteX2" fmla="*/ 2304256 w 2304256"/>
              <a:gd name="connsiteY2" fmla="*/ 1440160 h 1440160"/>
              <a:gd name="connsiteX3" fmla="*/ 132347 w 2304256"/>
              <a:gd name="connsiteY3" fmla="*/ 1211560 h 1440160"/>
              <a:gd name="connsiteX4" fmla="*/ 0 w 2304256"/>
              <a:gd name="connsiteY4" fmla="*/ 0 h 1440160"/>
              <a:gd name="connsiteX0" fmla="*/ 0 w 2304256"/>
              <a:gd name="connsiteY0" fmla="*/ 0 h 1440160"/>
              <a:gd name="connsiteX1" fmla="*/ 2304256 w 2304256"/>
              <a:gd name="connsiteY1" fmla="*/ 0 h 1440160"/>
              <a:gd name="connsiteX2" fmla="*/ 2304256 w 2304256"/>
              <a:gd name="connsiteY2" fmla="*/ 1440160 h 1440160"/>
              <a:gd name="connsiteX3" fmla="*/ 348915 w 2304256"/>
              <a:gd name="connsiteY3" fmla="*/ 1151402 h 1440160"/>
              <a:gd name="connsiteX4" fmla="*/ 0 w 2304256"/>
              <a:gd name="connsiteY4" fmla="*/ 0 h 1440160"/>
              <a:gd name="connsiteX0" fmla="*/ 0 w 2304256"/>
              <a:gd name="connsiteY0" fmla="*/ 0 h 1440160"/>
              <a:gd name="connsiteX1" fmla="*/ 2208003 w 2304256"/>
              <a:gd name="connsiteY1" fmla="*/ 252664 h 1440160"/>
              <a:gd name="connsiteX2" fmla="*/ 2304256 w 2304256"/>
              <a:gd name="connsiteY2" fmla="*/ 1440160 h 1440160"/>
              <a:gd name="connsiteX3" fmla="*/ 348915 w 2304256"/>
              <a:gd name="connsiteY3" fmla="*/ 1151402 h 1440160"/>
              <a:gd name="connsiteX4" fmla="*/ 0 w 2304256"/>
              <a:gd name="connsiteY4" fmla="*/ 0 h 1440160"/>
              <a:gd name="connsiteX0" fmla="*/ 0 w 2304256"/>
              <a:gd name="connsiteY0" fmla="*/ 0 h 1440160"/>
              <a:gd name="connsiteX1" fmla="*/ 2208003 w 2304256"/>
              <a:gd name="connsiteY1" fmla="*/ 252664 h 1440160"/>
              <a:gd name="connsiteX2" fmla="*/ 2304256 w 2304256"/>
              <a:gd name="connsiteY2" fmla="*/ 1440160 h 1440160"/>
              <a:gd name="connsiteX3" fmla="*/ 300789 w 2304256"/>
              <a:gd name="connsiteY3" fmla="*/ 1271718 h 1440160"/>
              <a:gd name="connsiteX4" fmla="*/ 0 w 2304256"/>
              <a:gd name="connsiteY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440160">
                <a:moveTo>
                  <a:pt x="0" y="0"/>
                </a:moveTo>
                <a:lnTo>
                  <a:pt x="2208003" y="252664"/>
                </a:lnTo>
                <a:lnTo>
                  <a:pt x="2304256" y="1440160"/>
                </a:lnTo>
                <a:lnTo>
                  <a:pt x="300789" y="12717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Екологічне  виховання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2625596"/>
            <a:ext cx="2304256" cy="1370167"/>
          </a:xfrm>
          <a:custGeom>
            <a:avLst/>
            <a:gdLst>
              <a:gd name="connsiteX0" fmla="*/ 0 w 2304256"/>
              <a:gd name="connsiteY0" fmla="*/ 0 h 1370167"/>
              <a:gd name="connsiteX1" fmla="*/ 2304256 w 2304256"/>
              <a:gd name="connsiteY1" fmla="*/ 0 h 1370167"/>
              <a:gd name="connsiteX2" fmla="*/ 2304256 w 2304256"/>
              <a:gd name="connsiteY2" fmla="*/ 1370167 h 1370167"/>
              <a:gd name="connsiteX3" fmla="*/ 0 w 2304256"/>
              <a:gd name="connsiteY3" fmla="*/ 1370167 h 1370167"/>
              <a:gd name="connsiteX4" fmla="*/ 0 w 2304256"/>
              <a:gd name="connsiteY4" fmla="*/ 0 h 1370167"/>
              <a:gd name="connsiteX0" fmla="*/ 0 w 2304256"/>
              <a:gd name="connsiteY0" fmla="*/ 0 h 1370167"/>
              <a:gd name="connsiteX1" fmla="*/ 2244098 w 2304256"/>
              <a:gd name="connsiteY1" fmla="*/ 192505 h 1370167"/>
              <a:gd name="connsiteX2" fmla="*/ 2304256 w 2304256"/>
              <a:gd name="connsiteY2" fmla="*/ 1370167 h 1370167"/>
              <a:gd name="connsiteX3" fmla="*/ 0 w 2304256"/>
              <a:gd name="connsiteY3" fmla="*/ 1370167 h 1370167"/>
              <a:gd name="connsiteX4" fmla="*/ 0 w 2304256"/>
              <a:gd name="connsiteY4" fmla="*/ 0 h 1370167"/>
              <a:gd name="connsiteX0" fmla="*/ 0 w 2304256"/>
              <a:gd name="connsiteY0" fmla="*/ 0 h 1370167"/>
              <a:gd name="connsiteX1" fmla="*/ 2244098 w 2304256"/>
              <a:gd name="connsiteY1" fmla="*/ 192505 h 1370167"/>
              <a:gd name="connsiteX2" fmla="*/ 2304256 w 2304256"/>
              <a:gd name="connsiteY2" fmla="*/ 1370167 h 1370167"/>
              <a:gd name="connsiteX3" fmla="*/ 204537 w 2304256"/>
              <a:gd name="connsiteY3" fmla="*/ 1165630 h 1370167"/>
              <a:gd name="connsiteX4" fmla="*/ 0 w 2304256"/>
              <a:gd name="connsiteY4" fmla="*/ 0 h 137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370167">
                <a:moveTo>
                  <a:pt x="0" y="0"/>
                </a:moveTo>
                <a:lnTo>
                  <a:pt x="2244098" y="192505"/>
                </a:lnTo>
                <a:lnTo>
                  <a:pt x="2304256" y="1370167"/>
                </a:lnTo>
                <a:lnTo>
                  <a:pt x="204537" y="11656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Об'єднання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«Україночка»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5786" y="3788685"/>
            <a:ext cx="2736304" cy="1404602"/>
          </a:xfrm>
          <a:custGeom>
            <a:avLst/>
            <a:gdLst>
              <a:gd name="connsiteX0" fmla="*/ 0 w 2736304"/>
              <a:gd name="connsiteY0" fmla="*/ 0 h 1404602"/>
              <a:gd name="connsiteX1" fmla="*/ 2736304 w 2736304"/>
              <a:gd name="connsiteY1" fmla="*/ 0 h 1404602"/>
              <a:gd name="connsiteX2" fmla="*/ 2736304 w 2736304"/>
              <a:gd name="connsiteY2" fmla="*/ 1404602 h 1404602"/>
              <a:gd name="connsiteX3" fmla="*/ 0 w 2736304"/>
              <a:gd name="connsiteY3" fmla="*/ 1404602 h 1404602"/>
              <a:gd name="connsiteX4" fmla="*/ 0 w 2736304"/>
              <a:gd name="connsiteY4" fmla="*/ 0 h 1404602"/>
              <a:gd name="connsiteX0" fmla="*/ 0 w 2736304"/>
              <a:gd name="connsiteY0" fmla="*/ 0 h 1404602"/>
              <a:gd name="connsiteX1" fmla="*/ 2603957 w 2736304"/>
              <a:gd name="connsiteY1" fmla="*/ 180474 h 1404602"/>
              <a:gd name="connsiteX2" fmla="*/ 2736304 w 2736304"/>
              <a:gd name="connsiteY2" fmla="*/ 1404602 h 1404602"/>
              <a:gd name="connsiteX3" fmla="*/ 0 w 2736304"/>
              <a:gd name="connsiteY3" fmla="*/ 1404602 h 1404602"/>
              <a:gd name="connsiteX4" fmla="*/ 0 w 2736304"/>
              <a:gd name="connsiteY4" fmla="*/ 0 h 1404602"/>
              <a:gd name="connsiteX0" fmla="*/ 0 w 2736304"/>
              <a:gd name="connsiteY0" fmla="*/ 0 h 1404602"/>
              <a:gd name="connsiteX1" fmla="*/ 2603957 w 2736304"/>
              <a:gd name="connsiteY1" fmla="*/ 180474 h 1404602"/>
              <a:gd name="connsiteX2" fmla="*/ 2736304 w 2736304"/>
              <a:gd name="connsiteY2" fmla="*/ 1404602 h 1404602"/>
              <a:gd name="connsiteX3" fmla="*/ 204537 w 2736304"/>
              <a:gd name="connsiteY3" fmla="*/ 1308350 h 1404602"/>
              <a:gd name="connsiteX4" fmla="*/ 0 w 2736304"/>
              <a:gd name="connsiteY4" fmla="*/ 0 h 1404602"/>
              <a:gd name="connsiteX0" fmla="*/ 0 w 2736304"/>
              <a:gd name="connsiteY0" fmla="*/ 0 h 1404602"/>
              <a:gd name="connsiteX1" fmla="*/ 2640052 w 2736304"/>
              <a:gd name="connsiteY1" fmla="*/ 132347 h 1404602"/>
              <a:gd name="connsiteX2" fmla="*/ 2736304 w 2736304"/>
              <a:gd name="connsiteY2" fmla="*/ 1404602 h 1404602"/>
              <a:gd name="connsiteX3" fmla="*/ 204537 w 2736304"/>
              <a:gd name="connsiteY3" fmla="*/ 1308350 h 1404602"/>
              <a:gd name="connsiteX4" fmla="*/ 0 w 2736304"/>
              <a:gd name="connsiteY4" fmla="*/ 0 h 1404602"/>
              <a:gd name="connsiteX0" fmla="*/ 0 w 2736304"/>
              <a:gd name="connsiteY0" fmla="*/ 0 h 1404602"/>
              <a:gd name="connsiteX1" fmla="*/ 2640052 w 2736304"/>
              <a:gd name="connsiteY1" fmla="*/ 132347 h 1404602"/>
              <a:gd name="connsiteX2" fmla="*/ 2736304 w 2736304"/>
              <a:gd name="connsiteY2" fmla="*/ 1404602 h 1404602"/>
              <a:gd name="connsiteX3" fmla="*/ 240631 w 2736304"/>
              <a:gd name="connsiteY3" fmla="*/ 1224129 h 1404602"/>
              <a:gd name="connsiteX4" fmla="*/ 0 w 2736304"/>
              <a:gd name="connsiteY4" fmla="*/ 0 h 14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304" h="1404602">
                <a:moveTo>
                  <a:pt x="0" y="0"/>
                </a:moveTo>
                <a:lnTo>
                  <a:pt x="2640052" y="132347"/>
                </a:lnTo>
                <a:lnTo>
                  <a:pt x="2736304" y="1404602"/>
                </a:lnTo>
                <a:lnTo>
                  <a:pt x="240631" y="12241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Програма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«Я  і  колектив»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4816134"/>
            <a:ext cx="2880320" cy="1438145"/>
          </a:xfrm>
          <a:custGeom>
            <a:avLst/>
            <a:gdLst>
              <a:gd name="connsiteX0" fmla="*/ 0 w 2880320"/>
              <a:gd name="connsiteY0" fmla="*/ 0 h 1438145"/>
              <a:gd name="connsiteX1" fmla="*/ 2880320 w 2880320"/>
              <a:gd name="connsiteY1" fmla="*/ 0 h 1438145"/>
              <a:gd name="connsiteX2" fmla="*/ 2880320 w 2880320"/>
              <a:gd name="connsiteY2" fmla="*/ 1438145 h 1438145"/>
              <a:gd name="connsiteX3" fmla="*/ 0 w 2880320"/>
              <a:gd name="connsiteY3" fmla="*/ 1438145 h 1438145"/>
              <a:gd name="connsiteX4" fmla="*/ 0 w 2880320"/>
              <a:gd name="connsiteY4" fmla="*/ 0 h 1438145"/>
              <a:gd name="connsiteX0" fmla="*/ 0 w 2880320"/>
              <a:gd name="connsiteY0" fmla="*/ 0 h 1438145"/>
              <a:gd name="connsiteX1" fmla="*/ 2880320 w 2880320"/>
              <a:gd name="connsiteY1" fmla="*/ 0 h 1438145"/>
              <a:gd name="connsiteX2" fmla="*/ 2880320 w 2880320"/>
              <a:gd name="connsiteY2" fmla="*/ 1438145 h 1438145"/>
              <a:gd name="connsiteX3" fmla="*/ 180473 w 2880320"/>
              <a:gd name="connsiteY3" fmla="*/ 1281735 h 1438145"/>
              <a:gd name="connsiteX4" fmla="*/ 0 w 2880320"/>
              <a:gd name="connsiteY4" fmla="*/ 0 h 1438145"/>
              <a:gd name="connsiteX0" fmla="*/ 0 w 2880320"/>
              <a:gd name="connsiteY0" fmla="*/ 0 h 1438145"/>
              <a:gd name="connsiteX1" fmla="*/ 2699846 w 2880320"/>
              <a:gd name="connsiteY1" fmla="*/ 180473 h 1438145"/>
              <a:gd name="connsiteX2" fmla="*/ 2880320 w 2880320"/>
              <a:gd name="connsiteY2" fmla="*/ 1438145 h 1438145"/>
              <a:gd name="connsiteX3" fmla="*/ 180473 w 2880320"/>
              <a:gd name="connsiteY3" fmla="*/ 1281735 h 1438145"/>
              <a:gd name="connsiteX4" fmla="*/ 0 w 2880320"/>
              <a:gd name="connsiteY4" fmla="*/ 0 h 14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0" h="1438145">
                <a:moveTo>
                  <a:pt x="0" y="0"/>
                </a:moveTo>
                <a:lnTo>
                  <a:pt x="2699846" y="180473"/>
                </a:lnTo>
                <a:lnTo>
                  <a:pt x="2880320" y="1438145"/>
                </a:lnTo>
                <a:lnTo>
                  <a:pt x="180473" y="128173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Формування  </a:t>
            </a:r>
          </a:p>
          <a:p>
            <a:pPr algn="ctr"/>
            <a:r>
              <a:rPr lang="uk-UA" sz="2400" b="1" dirty="0" err="1">
                <a:solidFill>
                  <a:schemeClr val="tx1"/>
                </a:solidFill>
              </a:rPr>
              <a:t>компетентностей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92" y="3781482"/>
            <a:ext cx="5503567" cy="28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7137227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10456">
            <a:off x="5531706" y="2612242"/>
            <a:ext cx="1011467" cy="8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7137227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10456">
            <a:off x="7201127" y="3460530"/>
            <a:ext cx="1316174" cy="10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7137227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10456">
            <a:off x="3867532" y="1619604"/>
            <a:ext cx="859682" cy="69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3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C:\Users\Наташа\Desktop\МО\картинка пчелка\88128592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" y="4437112"/>
            <a:ext cx="3559351" cy="239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37" y="1124744"/>
            <a:ext cx="88924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МЕТА   ПРОГРАМИ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«Я – В  ПРИРОД</a:t>
            </a:r>
            <a:r>
              <a:rPr lang="uk-UA" sz="4000" b="1" dirty="0" smtClean="0">
                <a:solidFill>
                  <a:srgbClr val="C00000"/>
                </a:solidFill>
              </a:rPr>
              <a:t>І, ПРИРОДА – В  МЕНІ»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547664" y="2636912"/>
            <a:ext cx="6984776" cy="3096344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Забезпечити  глибоке  засвоєння  духовних  надбань  українського  народу; гуманних  відносин  в оточуючому  середовищі, сформувати всебічно розвинену  особистість  з  відповідальним  ставленням  до  власного  здоров'я.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30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гнутая вправо стрелка 19"/>
          <p:cNvSpPr/>
          <p:nvPr/>
        </p:nvSpPr>
        <p:spPr>
          <a:xfrm>
            <a:off x="6660232" y="4192575"/>
            <a:ext cx="1157848" cy="19481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115616" y="4293097"/>
            <a:ext cx="1152128" cy="17957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 rot="1210047">
            <a:off x="5900051" y="2913705"/>
            <a:ext cx="2808312" cy="191574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 flipV="1">
            <a:off x="2699792" y="4192574"/>
            <a:ext cx="3456384" cy="247678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19663" y="2872331"/>
            <a:ext cx="2808312" cy="201622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Users\Администратор\Desktop\добро\0_75593_f6a1f186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589" y="692696"/>
            <a:ext cx="33266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26" y="620688"/>
            <a:ext cx="835292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ЗАВДАННЯ   ТВОРЧОЇ   ПРОГРАМИ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57525">
            <a:off x="808682" y="3271412"/>
            <a:ext cx="185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Використання </a:t>
            </a:r>
          </a:p>
          <a:p>
            <a:pPr algn="ctr"/>
            <a:r>
              <a:rPr lang="uk-UA" b="1" dirty="0"/>
              <a:t>інноваційних  </a:t>
            </a:r>
          </a:p>
          <a:p>
            <a:pPr algn="ctr"/>
            <a:r>
              <a:rPr lang="uk-UA" b="1" dirty="0"/>
              <a:t>оздоровчих</a:t>
            </a:r>
          </a:p>
          <a:p>
            <a:pPr algn="ctr"/>
            <a:r>
              <a:rPr lang="uk-UA" b="1" dirty="0"/>
              <a:t>технологій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 rot="763975">
            <a:off x="6228184" y="3109895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Використання </a:t>
            </a:r>
          </a:p>
          <a:p>
            <a:pPr algn="ctr"/>
            <a:r>
              <a:rPr lang="uk-UA" b="1" dirty="0"/>
              <a:t>інтерактивних</a:t>
            </a:r>
          </a:p>
          <a:p>
            <a:pPr algn="ctr"/>
            <a:r>
              <a:rPr lang="uk-UA" b="1" dirty="0"/>
              <a:t>методів  </a:t>
            </a:r>
          </a:p>
          <a:p>
            <a:pPr algn="ctr"/>
            <a:r>
              <a:rPr lang="uk-UA" b="1" dirty="0"/>
              <a:t>навчання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7" y="4888555"/>
            <a:ext cx="3131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Створити умови</a:t>
            </a:r>
            <a:endParaRPr lang="uk-UA" sz="2000" b="1" dirty="0">
              <a:solidFill>
                <a:srgbClr val="C00000"/>
              </a:solidFill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для успішного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перебування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дитини в школі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485807">
            <a:off x="5197052" y="3028703"/>
            <a:ext cx="1082980" cy="480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597664">
            <a:off x="2638771" y="29836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497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«Я – В   ПРИРОДІ,  ПРИРОДА – В  МЕНІ»</vt:lpstr>
      <vt:lpstr>  А В Т О Р  </vt:lpstr>
      <vt:lpstr> Очікування  від  програми  </vt:lpstr>
      <vt:lpstr>Методична  проблема</vt:lpstr>
      <vt:lpstr>*  НОВИЙ    ДЕРЖАВНИЙ   СТАНДАРТ  Соціальна  компетентність. Здоров'язбережувальна  компетентність.                            Життєтворча  компетентність. Інформаційна  компетентність. </vt:lpstr>
      <vt:lpstr>Шляхи  створення  програми</vt:lpstr>
      <vt:lpstr>МЕТА   ПРОГРАМИ  «Я – В  ПРИРОДІ, ПРИРОДА – В  МЕНІ»</vt:lpstr>
      <vt:lpstr>ЗАВДАННЯ   ТВОРЧОЇ   ПРОГРАМИ</vt:lpstr>
      <vt:lpstr>ПРИНЦИПИ    ПРОГРАМИ</vt:lpstr>
      <vt:lpstr>НАПРЯМКИ   ПРОГРАМИ</vt:lpstr>
      <vt:lpstr>Презентация PowerPoint</vt:lpstr>
      <vt:lpstr>Презентация PowerPoint</vt:lpstr>
      <vt:lpstr>Виховні  заходи</vt:lpstr>
      <vt:lpstr>Презентация PowerPoint</vt:lpstr>
      <vt:lpstr>Виховні  заходи</vt:lpstr>
      <vt:lpstr>Презентация PowerPoint</vt:lpstr>
      <vt:lpstr>Виховні  заходи</vt:lpstr>
      <vt:lpstr>Презентация PowerPoint</vt:lpstr>
      <vt:lpstr>Виховні  заходи</vt:lpstr>
      <vt:lpstr>Модель   випускника початкової   школи</vt:lpstr>
      <vt:lpstr>Презентация PowerPoint</vt:lpstr>
      <vt:lpstr>Дякую  за  увагу                  і  бажаю  успіху!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dcterms:modified xsi:type="dcterms:W3CDTF">2016-10-27T06:22:26Z</dcterms:modified>
</cp:coreProperties>
</file>