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62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6F3E494-0715-4BE2-8957-496FC2E3E726}" type="datetimeFigureOut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19CCCCF-620E-4228-A322-46B903C4D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035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BA905-4412-4428-808E-AE414A93F16F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F2A83-917C-48A4-81DE-9AD15BEDA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619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B63A0-E1A1-4ACD-9FF1-7EC4E38D93A4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B0039-1A5A-4635-AE67-5CC2FBD12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76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D58BC-AE08-4AA7-9FFE-7A64A5D58EEE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16A62-65DE-4978-92AF-F9A92222A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612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CA073-AF55-4C2F-B147-E8499A62B9A6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8B57B-05F1-4DDC-B44D-5EA3A4E0E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59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D3F2D-7047-4E93-A8BA-D70943552C44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4BCBE-2BD0-43CB-A658-203C5095A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043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53F5E-0D97-47F0-81EF-7A2C9F457D3A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6F801-FA92-48AB-B342-874A06BD3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07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AAF46-EA76-4BA9-985B-A2C3289D4A54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ABFCBD-0399-45E9-8751-F5FBF9AEDD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29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9E4F-EBE0-43F6-8D90-0DFE9DE7954C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880CF-3A4A-406A-A0C9-045AF72348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563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A573F-D306-492E-A86D-B5BB1C90A03B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D5EBA-5614-4B32-BEF5-37D8383B6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195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3BFA0-BFEF-4E7B-8AE0-DCAC279DFA46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F7D6A-2459-4699-86AB-DD6F557D95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241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06703-7749-4133-8A78-2BEE053E2A5F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40A06-0C9F-4DCC-BAAD-4D430DC1F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0677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3238454-3478-444C-AFCE-8D137FDD8360}" type="datetime1">
              <a:rPr lang="ru-RU"/>
              <a:pPr>
                <a:defRPr/>
              </a:pPr>
              <a:t>17.03.2017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A44530-E489-4E24-B4B5-53D6F8F46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6" Type="http://schemas.openxmlformats.org/officeDocument/2006/relationships/image" Target="../media/image24.jpeg"/><Relationship Id="rId5" Type="http://schemas.openxmlformats.org/officeDocument/2006/relationships/image" Target="../media/image11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470025"/>
          </a:xfrm>
        </p:spPr>
        <p:txBody>
          <a:bodyPr/>
          <a:lstStyle/>
          <a:p>
            <a:r>
              <a:rPr lang="uk-UA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Інформатика 3 клас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8136904" cy="4392488"/>
          </a:xfrm>
        </p:spPr>
        <p:txBody>
          <a:bodyPr/>
          <a:lstStyle/>
          <a:p>
            <a:pPr lvl="0" fontAlgn="auto">
              <a:spcAft>
                <a:spcPts val="0"/>
              </a:spcAft>
              <a:defRPr/>
            </a:pPr>
            <a:r>
              <a:rPr lang="uk-UA" sz="6000" b="1" dirty="0">
                <a:ln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rPr>
              <a:t>Способи подання повідомлень </a:t>
            </a:r>
            <a:r>
              <a:rPr lang="uk-UA" sz="4000" b="1" dirty="0">
                <a:ln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nstantia" pitchFamily="18" charset="0"/>
              </a:rPr>
              <a:t>(текстовий, графічний, звуковий, відео, умовні жести та сигнали, комбінований)</a:t>
            </a:r>
            <a:endParaRPr lang="ru-RU" sz="4000" b="1" dirty="0">
              <a:ln>
                <a:solidFill>
                  <a:srgbClr val="7030A0"/>
                </a:solidFill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Constantia" pitchFamily="18" charset="0"/>
            </a:endParaRPr>
          </a:p>
          <a:p>
            <a:r>
              <a:rPr lang="uk-UA" sz="2000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                                                               </a:t>
            </a:r>
            <a:endParaRPr lang="uk-UA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79"/>
    </mc:Choice>
    <mc:Fallback xmlns="">
      <p:transition spd="slow" advTm="118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15436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9886668"/>
              </p:ext>
            </p:extLst>
          </p:nvPr>
        </p:nvGraphicFramePr>
        <p:xfrm>
          <a:off x="323528" y="3789040"/>
          <a:ext cx="8228826" cy="2448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6723"/>
                <a:gridCol w="501210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Звуковий 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95" marR="9499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Комбінований</a:t>
                      </a:r>
                      <a:r>
                        <a:rPr lang="uk-UA" dirty="0" smtClean="0"/>
                        <a:t> </a:t>
                      </a:r>
                      <a:endParaRPr lang="ru-RU" dirty="0"/>
                    </a:p>
                  </a:txBody>
                  <a:tcPr marL="94995" marR="94995"/>
                </a:tc>
              </a:tr>
              <a:tr h="1991072"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Обрядові пісні, щедрівки, колядки</a:t>
                      </a:r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4995" marR="94995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4995" marR="94995"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8B57B-05F1-4DDC-B44D-5EA3A4E0EA0D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0242" name="Picture 2" descr="G:\скачанные файлы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293096"/>
            <a:ext cx="245745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G:\images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357" y="4293095"/>
            <a:ext cx="2133600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038250"/>
              </p:ext>
            </p:extLst>
          </p:nvPr>
        </p:nvGraphicFramePr>
        <p:xfrm>
          <a:off x="827584" y="436805"/>
          <a:ext cx="7704856" cy="2907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04856"/>
              </a:tblGrid>
              <a:tr h="712464">
                <a:tc>
                  <a:txBody>
                    <a:bodyPr/>
                    <a:lstStyle/>
                    <a:p>
                      <a:pPr algn="ctr"/>
                      <a:r>
                        <a:rPr lang="uk-UA" sz="2400" dirty="0" smtClean="0">
                          <a:latin typeface="Arial" pitchFamily="34" charset="0"/>
                          <a:cs typeface="Arial" pitchFamily="34" charset="0"/>
                        </a:rPr>
                        <a:t>Умовні жести та сигнали</a:t>
                      </a:r>
                      <a:endParaRPr lang="ru-RU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135715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uk-UA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Якщо на Різдво господар сів до столу, то іншим можна приєднатися до святкової вечері.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uk-UA" sz="240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Якщо на  Івана Купала дівчина хоче повідомити хлопцеві про те, що він їй подобається, то вона плескає</a:t>
                      </a:r>
                      <a:r>
                        <a:rPr lang="uk-UA" sz="2400" baseline="0" dirty="0" smtClean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його по плечу.</a:t>
                      </a:r>
                      <a:endParaRPr lang="uk-UA" sz="2400" dirty="0" smtClean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1636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80"/>
    </mc:Choice>
    <mc:Fallback xmlns="">
      <p:transition spd="slow" advTm="1408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124744"/>
            <a:ext cx="7772400" cy="1500187"/>
          </a:xfrm>
        </p:spPr>
        <p:txBody>
          <a:bodyPr>
            <a:prstTxWarp prst="textArchUp">
              <a:avLst/>
            </a:prstTxWarp>
          </a:bodyPr>
          <a:lstStyle/>
          <a:p>
            <a:pPr algn="ctr"/>
            <a:r>
              <a:rPr lang="uk-UA" sz="80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Дякую за увагу !</a:t>
            </a:r>
            <a:endParaRPr lang="uk-UA" sz="80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04BCBE-2BD0-43CB-A658-203C5095AAE2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2051" name="Picture 3" descr="C:\Documents and Settings\Владелец\Рабочий стол\1340870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895" y="2780928"/>
            <a:ext cx="253365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633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43"/>
    </mc:Choice>
    <mc:Fallback xmlns="">
      <p:transition spd="slow" advTm="78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Повідомлення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</a:rPr>
              <a:t>Повідомлення</a:t>
            </a:r>
            <a:r>
              <a:rPr lang="uk-UA" dirty="0" smtClean="0"/>
              <a:t> </a:t>
            </a:r>
            <a:r>
              <a:rPr lang="uk-UA" dirty="0" smtClean="0">
                <a:solidFill>
                  <a:schemeClr val="tx2">
                    <a:lumMod val="75000"/>
                  </a:schemeClr>
                </a:solidFill>
              </a:rPr>
              <a:t>– це послідовність сигналів різної природи: звуків,символів, зображень, жестів тощо.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8B57B-05F1-4DDC-B44D-5EA3A4E0EA0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2050" name="Picture 2" descr="G:\малюнки презентація\07416663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221088"/>
            <a:ext cx="1368000" cy="13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малюнки презентація\images (9)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5D5553"/>
              </a:clrFrom>
              <a:clrTo>
                <a:srgbClr val="5D555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900" y="4429478"/>
            <a:ext cx="1368000" cy="1157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малюнки презентація\traffic_light_450x45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429479"/>
            <a:ext cx="1368152" cy="115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G:\малюнки презентація\znak_3_9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501410"/>
            <a:ext cx="1015745" cy="101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273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59"/>
    </mc:Choice>
    <mc:Fallback xmlns="">
      <p:transition spd="slow" advTm="103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9195" y="188640"/>
            <a:ext cx="8229600" cy="1143000"/>
          </a:xfrm>
        </p:spPr>
        <p:txBody>
          <a:bodyPr/>
          <a:lstStyle/>
          <a:p>
            <a:r>
              <a:rPr lang="uk-UA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Способи подання повідомлень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295408" y="5831667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uk-UA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ЗВУКОВИЙ</a:t>
            </a:r>
            <a:endParaRPr lang="ru-RU" sz="1800" b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G:\малюнки презентація\скачанные файлы (4)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00" y="2150065"/>
            <a:ext cx="1836000" cy="143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малюнки презентація\скачанные файл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92" y="4509120"/>
            <a:ext cx="1836000" cy="137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малюнки презентація\zlatoust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795" y="1396153"/>
            <a:ext cx="1836000" cy="159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малюнки презентація\images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325027"/>
            <a:ext cx="1836000" cy="1650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:\малюнки презентація\kbud-300x300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952814"/>
            <a:ext cx="1836000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G:\малюнки презентація\images (10)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970" y="3597702"/>
            <a:ext cx="1872208" cy="1534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6308" y="358565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tx2"/>
                </a:solidFill>
              </a:rPr>
              <a:t>ГРАФІЧНИЙ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63888" y="2994206"/>
            <a:ext cx="2148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УМОВНІ ЖЕСТИ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22581" y="299791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ТЕКСТОВИЙ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976" y="609329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СВІТЛОВІ СИГНАЛИ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60360" y="5132593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accent1">
                    <a:lumMod val="75000"/>
                  </a:schemeClr>
                </a:solidFill>
              </a:rPr>
              <a:t>КОМБІНОВАНИЙ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938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20"/>
    </mc:Choice>
    <mc:Fallback xmlns="">
      <p:transition spd="slow" advTm="208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9" grpId="0"/>
      <p:bldP spid="10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Звуковий спосіб</a:t>
            </a:r>
            <a:endParaRPr lang="ru-RU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8229600" cy="4525963"/>
          </a:xfrm>
        </p:spPr>
        <p:txBody>
          <a:bodyPr/>
          <a:lstStyle/>
          <a:p>
            <a:pPr lvl="5"/>
            <a:r>
              <a:rPr lang="uk-UA" sz="4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Гуркіт потяга</a:t>
            </a:r>
          </a:p>
          <a:p>
            <a:pPr lvl="5"/>
            <a:r>
              <a:rPr lang="uk-UA" sz="4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Звуки музики</a:t>
            </a:r>
          </a:p>
          <a:p>
            <a:pPr lvl="5"/>
            <a:r>
              <a:rPr lang="uk-UA" sz="4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Свисток чайника</a:t>
            </a:r>
          </a:p>
          <a:p>
            <a:pPr lvl="5"/>
            <a:r>
              <a:rPr lang="uk-UA" sz="4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Спів птаха</a:t>
            </a:r>
            <a:endParaRPr lang="ru-RU" sz="44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8B57B-05F1-4DDC-B44D-5EA3A4E0EA0D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4098" name="Picture 2" descr="G:\малюнки презентація\553d2766e480c0a14a3126b0f46f7ea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60775"/>
            <a:ext cx="1836000" cy="1230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малюнки презентація\images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83" y="4057735"/>
            <a:ext cx="1836000" cy="137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малюнки презентація\скачанные файлы (2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DCE9F1"/>
              </a:clrFrom>
              <a:clrTo>
                <a:srgbClr val="DCE9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44824"/>
            <a:ext cx="1836000" cy="122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малюнки презентація\скачанные файлы (1)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3773" y="4044213"/>
            <a:ext cx="1836000" cy="137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23926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55"/>
    </mc:Choice>
    <mc:Fallback xmlns="">
      <p:transition spd="slow" advTm="101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Текстовий спосіб</a:t>
            </a:r>
            <a:endParaRPr lang="ru-RU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 lvl="5"/>
            <a:r>
              <a:rPr lang="uk-UA" sz="4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Художні твори</a:t>
            </a:r>
          </a:p>
          <a:p>
            <a:pPr lvl="5"/>
            <a:r>
              <a:rPr lang="uk-UA" sz="4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Літописи</a:t>
            </a:r>
          </a:p>
          <a:p>
            <a:pPr lvl="5"/>
            <a:r>
              <a:rPr lang="uk-UA" sz="4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Записки</a:t>
            </a:r>
          </a:p>
          <a:p>
            <a:pPr lvl="5"/>
            <a:r>
              <a:rPr lang="uk-UA" sz="44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Листівки</a:t>
            </a:r>
          </a:p>
          <a:p>
            <a:pPr lvl="5"/>
            <a:r>
              <a:rPr lang="uk-UA" sz="4400" dirty="0" err="1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СМС-ки</a:t>
            </a:r>
            <a:endParaRPr lang="uk-UA" sz="4400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8B57B-05F1-4DDC-B44D-5EA3A4E0EA0D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5122" name="Picture 2" descr="G:\малюнки презентація\скачанные файлы (5)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272" y="4437112"/>
            <a:ext cx="1836000" cy="168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малюнки презентація\zlatous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764431"/>
            <a:ext cx="1836000" cy="110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малюнки презентація\images (5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717031"/>
            <a:ext cx="1836000" cy="260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G:\малюнки презентація\1350048124_sms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64431"/>
            <a:ext cx="1836000" cy="126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6160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729"/>
    </mc:Choice>
    <mc:Fallback xmlns="">
      <p:transition spd="slow" advTm="127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За допомогою </a:t>
            </a:r>
            <a:br>
              <a:rPr lang="uk-UA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uk-UA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сигналів та жестів</a:t>
            </a:r>
            <a:endParaRPr lang="ru-RU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856416"/>
          </a:xfrm>
        </p:spPr>
        <p:txBody>
          <a:bodyPr/>
          <a:lstStyle/>
          <a:p>
            <a:pPr lvl="2"/>
            <a:r>
              <a:rPr lang="uk-UA" sz="3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Сигнали світлофора</a:t>
            </a:r>
          </a:p>
          <a:p>
            <a:pPr lvl="2"/>
            <a:r>
              <a:rPr lang="uk-UA" sz="3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Жести регулювальника</a:t>
            </a:r>
          </a:p>
          <a:p>
            <a:pPr lvl="2"/>
            <a:r>
              <a:rPr lang="uk-UA" sz="3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Міміка</a:t>
            </a:r>
          </a:p>
          <a:p>
            <a:pPr lvl="2"/>
            <a:r>
              <a:rPr lang="uk-UA" sz="36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Мова глухонімих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8B57B-05F1-4DDC-B44D-5EA3A4E0EA0D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6146" name="Picture 2" descr="G:\малюнки презентація\images (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14495"/>
            <a:ext cx="1836000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720" y="4460387"/>
            <a:ext cx="183515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 descr="G:\малюнки презентація\pravila-regulyuvalnika-pdr_513.jpe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571426"/>
            <a:ext cx="1944216" cy="191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2738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84"/>
    </mc:Choice>
    <mc:Fallback xmlns="">
      <p:transition spd="slow" advTm="91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34518"/>
            <a:ext cx="7772400" cy="1470025"/>
          </a:xfrm>
        </p:spPr>
        <p:txBody>
          <a:bodyPr/>
          <a:lstStyle/>
          <a:p>
            <a:r>
              <a:rPr lang="uk-UA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Комбінований спосіб</a:t>
            </a:r>
            <a:endParaRPr lang="ru-RU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12776"/>
            <a:ext cx="8568952" cy="53093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G:\малюнки презентація\portfolio_1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2898948" cy="1905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малюнки презентація\скачанные файлы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96516"/>
            <a:ext cx="193357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:\малюнки презентація\images (10)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91" y="4464715"/>
            <a:ext cx="2448272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G:\малюнки презентація\90_main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64715"/>
            <a:ext cx="3056620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G:\малюнки презентація\1249366431_untitled-1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24944"/>
            <a:ext cx="3440682" cy="172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4169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34"/>
    </mc:Choice>
    <mc:Fallback xmlns="">
      <p:transition spd="slow" advTm="112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016224"/>
          </a:xfrm>
        </p:spPr>
        <p:txBody>
          <a:bodyPr/>
          <a:lstStyle/>
          <a:p>
            <a:pPr algn="l"/>
            <a:r>
              <a:rPr lang="uk-UA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Способи подання одного  й того самого повідомлення можуть бути різні.</a:t>
            </a:r>
            <a:br>
              <a:rPr lang="uk-UA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uk-UA" sz="28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uk-UA" sz="28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Наприклад, графічний спосіб краще передасть інформацію про колір і форму яблука, а текстовий – про його смак і аромат.</a:t>
            </a:r>
            <a:endParaRPr lang="ru-RU" sz="28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9094795"/>
              </p:ext>
            </p:extLst>
          </p:nvPr>
        </p:nvGraphicFramePr>
        <p:xfrm>
          <a:off x="467544" y="2492896"/>
          <a:ext cx="8229600" cy="381642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4824536"/>
                <a:gridCol w="3405064"/>
              </a:tblGrid>
              <a:tr h="927655">
                <a:tc>
                  <a:txBody>
                    <a:bodyPr/>
                    <a:lstStyle/>
                    <a:p>
                      <a:pPr algn="ctr"/>
                      <a:r>
                        <a:rPr lang="uk-UA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Текстовий спосіб</a:t>
                      </a:r>
                      <a:endParaRPr lang="ru-RU" sz="28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Графічний спосіб</a:t>
                      </a:r>
                      <a:endParaRPr lang="ru-RU" sz="28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888769">
                <a:tc>
                  <a:txBody>
                    <a:bodyPr/>
                    <a:lstStyle/>
                    <a:p>
                      <a:r>
                        <a:rPr lang="uk-UA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Яблуко середнього розміру. Шкірочка щільна, еластична, гладенька. М’якоть щільна, соковита, ароматна, солодка на смак.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8B57B-05F1-4DDC-B44D-5EA3A4E0EA0D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8196" name="Picture 4" descr="G:\Red_Appl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4F5F9"/>
              </a:clrFrom>
              <a:clrTo>
                <a:srgbClr val="F4F5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89040"/>
            <a:ext cx="224087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6942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32"/>
    </mc:Choice>
    <mc:Fallback xmlns="">
      <p:transition spd="slow" advTm="124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2002234"/>
          </a:xfrm>
        </p:spPr>
        <p:txBody>
          <a:bodyPr/>
          <a:lstStyle/>
          <a:p>
            <a:r>
              <a:rPr lang="uk-UA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Різні способи подання повідомлень про деякі </a:t>
            </a:r>
            <a:br>
              <a:rPr lang="uk-UA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</a:br>
            <a:r>
              <a:rPr lang="uk-UA" sz="4000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українські свята </a:t>
            </a:r>
            <a:endParaRPr lang="ru-RU" sz="40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5085559"/>
              </p:ext>
            </p:extLst>
          </p:nvPr>
        </p:nvGraphicFramePr>
        <p:xfrm>
          <a:off x="539552" y="2420888"/>
          <a:ext cx="8424936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6669"/>
                <a:gridCol w="5498267"/>
              </a:tblGrid>
              <a:tr h="765085"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Текстовий </a:t>
                      </a:r>
                      <a:endParaRPr lang="ru-RU" sz="2800" dirty="0">
                        <a:solidFill>
                          <a:schemeClr val="tx2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uk-UA" sz="28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Графічний </a:t>
                      </a:r>
                      <a:endParaRPr lang="ru-RU" sz="2800" dirty="0">
                        <a:solidFill>
                          <a:schemeClr val="bg2">
                            <a:lumMod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2619291">
                <a:tc>
                  <a:txBody>
                    <a:bodyPr/>
                    <a:lstStyle/>
                    <a:p>
                      <a:endParaRPr lang="uk-UA" sz="2400" dirty="0" smtClean="0">
                        <a:solidFill>
                          <a:schemeClr val="bg2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uk-UA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Українські свята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uk-UA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Різдво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uk-UA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Великдень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uk-UA" sz="2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Івана Купала</a:t>
                      </a:r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F8B57B-05F1-4DDC-B44D-5EA3A4E0EA0D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9218" name="Picture 2" descr="G:\images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611" y="3286938"/>
            <a:ext cx="1876686" cy="244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G: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7" y="3286938"/>
            <a:ext cx="1656183" cy="244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G:\скачанные файлы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286938"/>
            <a:ext cx="1867730" cy="244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4284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87"/>
    </mc:Choice>
    <mc:Fallback xmlns="">
      <p:transition spd="slow" advTm="46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2.8|2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6|8.1|1.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5|2.7|1.1|1.1|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4|1.2|1.1|1.3|1.3|1.4|1.5|1.4|1.6|1.4|1.4|1.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7|2|1.3|1.3|1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8|3.7|1.6|1.4|1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6|1.4|2.4|1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1.3|1.7|1.3|1.3|1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4|1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theme1.xml><?xml version="1.0" encoding="utf-8"?>
<a:theme xmlns:a="http://schemas.openxmlformats.org/drawingml/2006/main" name="ИНФ 2">
  <a:themeElements>
    <a:clrScheme name="Другая 42">
      <a:dk1>
        <a:srgbClr val="FFFFF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ИНФ 2</Template>
  <TotalTime>374</TotalTime>
  <Words>182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ИНФ 2</vt:lpstr>
      <vt:lpstr>Інформатика 3 клас</vt:lpstr>
      <vt:lpstr>Повідомлення</vt:lpstr>
      <vt:lpstr>Способи подання повідомлень</vt:lpstr>
      <vt:lpstr>Звуковий спосіб</vt:lpstr>
      <vt:lpstr>Текстовий спосіб</vt:lpstr>
      <vt:lpstr>За допомогою  сигналів та жестів</vt:lpstr>
      <vt:lpstr>Комбінований спосіб</vt:lpstr>
      <vt:lpstr> Способи подання одного  й того самого повідомлення можуть бути різні.  Наприклад, графічний спосіб краще передасть інформацію про колір і форму яблука, а текстовий – про його смак і аромат.</vt:lpstr>
      <vt:lpstr>Різні способи подання повідомлень про деякі  українські свята 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Your User Name</dc:creator>
  <dc:description>http://aida.ucoz.ru</dc:description>
  <cp:lastModifiedBy>Your User Name</cp:lastModifiedBy>
  <cp:revision>47</cp:revision>
  <dcterms:created xsi:type="dcterms:W3CDTF">2016-05-23T21:08:57Z</dcterms:created>
  <dcterms:modified xsi:type="dcterms:W3CDTF">2017-03-17T21:21:12Z</dcterms:modified>
  <cp:category>шаблоны к Powerpoint</cp:category>
</cp:coreProperties>
</file>